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57" r:id="rId3"/>
    <p:sldId id="258" r:id="rId4"/>
    <p:sldId id="259" r:id="rId5"/>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2" autoAdjust="0"/>
    <p:restoredTop sz="94660"/>
  </p:normalViewPr>
  <p:slideViewPr>
    <p:cSldViewPr snapToGrid="0" showGuides="1">
      <p:cViewPr varScale="1">
        <p:scale>
          <a:sx n="123" d="100"/>
          <a:sy n="123" d="100"/>
        </p:scale>
        <p:origin x="114" y="28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84348A3B-65CE-49E8-9C5E-F7AC1E1478ED}" type="datetimeFigureOut">
              <a:rPr lang="de-DE" smtClean="0"/>
              <a:t>08.08.2023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6C378F2-62B6-4363-9633-B0E85F852387}" type="slidenum">
              <a:rPr lang="de-DE" smtClean="0"/>
              <a:t>‹Nr.›</a:t>
            </a:fld>
            <a:endParaRPr lang="de-DE"/>
          </a:p>
        </p:txBody>
      </p:sp>
    </p:spTree>
    <p:extLst>
      <p:ext uri="{BB962C8B-B14F-4D97-AF65-F5344CB8AC3E}">
        <p14:creationId xmlns:p14="http://schemas.microsoft.com/office/powerpoint/2010/main" val="1301444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84348A3B-65CE-49E8-9C5E-F7AC1E1478ED}" type="datetimeFigureOut">
              <a:rPr lang="de-DE" smtClean="0"/>
              <a:t>08.08.2023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6C378F2-62B6-4363-9633-B0E85F852387}" type="slidenum">
              <a:rPr lang="de-DE" smtClean="0"/>
              <a:t>‹Nr.›</a:t>
            </a:fld>
            <a:endParaRPr lang="de-DE"/>
          </a:p>
        </p:txBody>
      </p:sp>
    </p:spTree>
    <p:extLst>
      <p:ext uri="{BB962C8B-B14F-4D97-AF65-F5344CB8AC3E}">
        <p14:creationId xmlns:p14="http://schemas.microsoft.com/office/powerpoint/2010/main" val="3596717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84348A3B-65CE-49E8-9C5E-F7AC1E1478ED}" type="datetimeFigureOut">
              <a:rPr lang="de-DE" smtClean="0"/>
              <a:t>08.08.2023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6C378F2-62B6-4363-9633-B0E85F852387}" type="slidenum">
              <a:rPr lang="de-DE" smtClean="0"/>
              <a:t>‹Nr.›</a:t>
            </a:fld>
            <a:endParaRPr lang="de-DE"/>
          </a:p>
        </p:txBody>
      </p:sp>
    </p:spTree>
    <p:extLst>
      <p:ext uri="{BB962C8B-B14F-4D97-AF65-F5344CB8AC3E}">
        <p14:creationId xmlns:p14="http://schemas.microsoft.com/office/powerpoint/2010/main" val="1250437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84348A3B-65CE-49E8-9C5E-F7AC1E1478ED}" type="datetimeFigureOut">
              <a:rPr lang="de-DE" smtClean="0"/>
              <a:t>08.08.2023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6C378F2-62B6-4363-9633-B0E85F852387}" type="slidenum">
              <a:rPr lang="de-DE" smtClean="0"/>
              <a:t>‹Nr.›</a:t>
            </a:fld>
            <a:endParaRPr lang="de-DE"/>
          </a:p>
        </p:txBody>
      </p:sp>
    </p:spTree>
    <p:extLst>
      <p:ext uri="{BB962C8B-B14F-4D97-AF65-F5344CB8AC3E}">
        <p14:creationId xmlns:p14="http://schemas.microsoft.com/office/powerpoint/2010/main" val="2264619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smtClean="0"/>
              <a:t>Titelmasterformat durch Klicken bearbeiten</a:t>
            </a:r>
            <a:endParaRPr lang="de-DE"/>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Formatvorlagen des Textmasters bearbeiten</a:t>
            </a:r>
          </a:p>
        </p:txBody>
      </p:sp>
      <p:sp>
        <p:nvSpPr>
          <p:cNvPr id="4" name="Datumsplatzhalter 3"/>
          <p:cNvSpPr>
            <a:spLocks noGrp="1"/>
          </p:cNvSpPr>
          <p:nvPr>
            <p:ph type="dt" sz="half" idx="10"/>
          </p:nvPr>
        </p:nvSpPr>
        <p:spPr/>
        <p:txBody>
          <a:bodyPr/>
          <a:lstStyle/>
          <a:p>
            <a:fld id="{84348A3B-65CE-49E8-9C5E-F7AC1E1478ED}" type="datetimeFigureOut">
              <a:rPr lang="de-DE" smtClean="0"/>
              <a:t>08.08.2023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6C378F2-62B6-4363-9633-B0E85F852387}" type="slidenum">
              <a:rPr lang="de-DE" smtClean="0"/>
              <a:t>‹Nr.›</a:t>
            </a:fld>
            <a:endParaRPr lang="de-DE"/>
          </a:p>
        </p:txBody>
      </p:sp>
    </p:spTree>
    <p:extLst>
      <p:ext uri="{BB962C8B-B14F-4D97-AF65-F5344CB8AC3E}">
        <p14:creationId xmlns:p14="http://schemas.microsoft.com/office/powerpoint/2010/main" val="13722267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838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172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84348A3B-65CE-49E8-9C5E-F7AC1E1478ED}" type="datetimeFigureOut">
              <a:rPr lang="de-DE" smtClean="0"/>
              <a:t>08.08.2023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26C378F2-62B6-4363-9633-B0E85F852387}" type="slidenum">
              <a:rPr lang="de-DE" smtClean="0"/>
              <a:t>‹Nr.›</a:t>
            </a:fld>
            <a:endParaRPr lang="de-DE"/>
          </a:p>
        </p:txBody>
      </p:sp>
    </p:spTree>
    <p:extLst>
      <p:ext uri="{BB962C8B-B14F-4D97-AF65-F5344CB8AC3E}">
        <p14:creationId xmlns:p14="http://schemas.microsoft.com/office/powerpoint/2010/main" val="1928923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84348A3B-65CE-49E8-9C5E-F7AC1E1478ED}" type="datetimeFigureOut">
              <a:rPr lang="de-DE" smtClean="0"/>
              <a:t>08.08.2023</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26C378F2-62B6-4363-9633-B0E85F852387}" type="slidenum">
              <a:rPr lang="de-DE" smtClean="0"/>
              <a:t>‹Nr.›</a:t>
            </a:fld>
            <a:endParaRPr lang="de-DE"/>
          </a:p>
        </p:txBody>
      </p:sp>
    </p:spTree>
    <p:extLst>
      <p:ext uri="{BB962C8B-B14F-4D97-AF65-F5344CB8AC3E}">
        <p14:creationId xmlns:p14="http://schemas.microsoft.com/office/powerpoint/2010/main" val="17025103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84348A3B-65CE-49E8-9C5E-F7AC1E1478ED}" type="datetimeFigureOut">
              <a:rPr lang="de-DE" smtClean="0"/>
              <a:t>08.08.2023</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26C378F2-62B6-4363-9633-B0E85F852387}" type="slidenum">
              <a:rPr lang="de-DE" smtClean="0"/>
              <a:t>‹Nr.›</a:t>
            </a:fld>
            <a:endParaRPr lang="de-DE"/>
          </a:p>
        </p:txBody>
      </p:sp>
    </p:spTree>
    <p:extLst>
      <p:ext uri="{BB962C8B-B14F-4D97-AF65-F5344CB8AC3E}">
        <p14:creationId xmlns:p14="http://schemas.microsoft.com/office/powerpoint/2010/main" val="2932993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84348A3B-65CE-49E8-9C5E-F7AC1E1478ED}" type="datetimeFigureOut">
              <a:rPr lang="de-DE" smtClean="0"/>
              <a:t>08.08.2023</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26C378F2-62B6-4363-9633-B0E85F852387}" type="slidenum">
              <a:rPr lang="de-DE" smtClean="0"/>
              <a:t>‹Nr.›</a:t>
            </a:fld>
            <a:endParaRPr lang="de-DE"/>
          </a:p>
        </p:txBody>
      </p:sp>
    </p:spTree>
    <p:extLst>
      <p:ext uri="{BB962C8B-B14F-4D97-AF65-F5344CB8AC3E}">
        <p14:creationId xmlns:p14="http://schemas.microsoft.com/office/powerpoint/2010/main" val="26399281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84348A3B-65CE-49E8-9C5E-F7AC1E1478ED}" type="datetimeFigureOut">
              <a:rPr lang="de-DE" smtClean="0"/>
              <a:t>08.08.2023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26C378F2-62B6-4363-9633-B0E85F852387}" type="slidenum">
              <a:rPr lang="de-DE" smtClean="0"/>
              <a:t>‹Nr.›</a:t>
            </a:fld>
            <a:endParaRPr lang="de-DE"/>
          </a:p>
        </p:txBody>
      </p:sp>
    </p:spTree>
    <p:extLst>
      <p:ext uri="{BB962C8B-B14F-4D97-AF65-F5344CB8AC3E}">
        <p14:creationId xmlns:p14="http://schemas.microsoft.com/office/powerpoint/2010/main" val="28559043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84348A3B-65CE-49E8-9C5E-F7AC1E1478ED}" type="datetimeFigureOut">
              <a:rPr lang="de-DE" smtClean="0"/>
              <a:t>08.08.2023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26C378F2-62B6-4363-9633-B0E85F852387}" type="slidenum">
              <a:rPr lang="de-DE" smtClean="0"/>
              <a:t>‹Nr.›</a:t>
            </a:fld>
            <a:endParaRPr lang="de-DE"/>
          </a:p>
        </p:txBody>
      </p:sp>
    </p:spTree>
    <p:extLst>
      <p:ext uri="{BB962C8B-B14F-4D97-AF65-F5344CB8AC3E}">
        <p14:creationId xmlns:p14="http://schemas.microsoft.com/office/powerpoint/2010/main" val="1072333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348A3B-65CE-49E8-9C5E-F7AC1E1478ED}" type="datetimeFigureOut">
              <a:rPr lang="de-DE" smtClean="0"/>
              <a:t>08.08.2023</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C378F2-62B6-4363-9633-B0E85F852387}" type="slidenum">
              <a:rPr lang="de-DE" smtClean="0"/>
              <a:t>‹Nr.›</a:t>
            </a:fld>
            <a:endParaRPr lang="de-DE"/>
          </a:p>
        </p:txBody>
      </p:sp>
    </p:spTree>
    <p:extLst>
      <p:ext uri="{BB962C8B-B14F-4D97-AF65-F5344CB8AC3E}">
        <p14:creationId xmlns:p14="http://schemas.microsoft.com/office/powerpoint/2010/main" val="3349890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988912" y="336883"/>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Familiensachen</a:t>
            </a:r>
            <a:endParaRPr lang="de-DE" sz="3600" b="1" dirty="0">
              <a:effectLst>
                <a:outerShdw blurRad="38100" dist="38100" dir="2700000" algn="tl">
                  <a:srgbClr val="000000">
                    <a:alpha val="43137"/>
                  </a:srgbClr>
                </a:outerShdw>
              </a:effectLst>
            </a:endParaRPr>
          </a:p>
        </p:txBody>
      </p:sp>
      <p:sp>
        <p:nvSpPr>
          <p:cNvPr id="4" name="Abgerundetes Rechteck 3"/>
          <p:cNvSpPr/>
          <p:nvPr/>
        </p:nvSpPr>
        <p:spPr>
          <a:xfrm>
            <a:off x="3594981" y="1357534"/>
            <a:ext cx="5260849" cy="64271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Allgemeine Definition einer Familie:</a:t>
            </a:r>
          </a:p>
        </p:txBody>
      </p:sp>
      <p:sp>
        <p:nvSpPr>
          <p:cNvPr id="5" name="Gefaltete Ecke 4"/>
          <p:cNvSpPr/>
          <p:nvPr/>
        </p:nvSpPr>
        <p:spPr>
          <a:xfrm>
            <a:off x="3342188" y="2712846"/>
            <a:ext cx="1741540" cy="1648871"/>
          </a:xfrm>
          <a:prstGeom prst="foldedCorner">
            <a:avLst/>
          </a:prstGeom>
          <a:solidFill>
            <a:srgbClr val="E9DA69"/>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latin typeface="MV Boli" panose="02000500030200090000" pitchFamily="2" charset="0"/>
                <a:cs typeface="MV Boli" panose="02000500030200090000" pitchFamily="2" charset="0"/>
              </a:rPr>
              <a:t>Was ist eine Familie?</a:t>
            </a:r>
            <a:endParaRPr lang="de-DE" sz="2400" b="1" dirty="0">
              <a:solidFill>
                <a:schemeClr val="tx1"/>
              </a:solidFill>
              <a:latin typeface="MV Boli" panose="02000500030200090000" pitchFamily="2" charset="0"/>
              <a:cs typeface="MV Boli" panose="02000500030200090000" pitchFamily="2" charset="0"/>
            </a:endParaRPr>
          </a:p>
        </p:txBody>
      </p:sp>
      <p:sp>
        <p:nvSpPr>
          <p:cNvPr id="9" name="Rechteck 8"/>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a:t>
            </a:r>
            <a:endParaRPr lang="de-DE" dirty="0">
              <a:solidFill>
                <a:schemeClr val="tx1"/>
              </a:solidFill>
            </a:endParaRP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mtClean="0">
                <a:solidFill>
                  <a:schemeClr val="tx1"/>
                </a:solidFill>
              </a:rPr>
              <a:t>KG-Ref.AF Carus</a:t>
            </a:r>
            <a:endParaRPr lang="de-DE" dirty="0">
              <a:solidFill>
                <a:schemeClr val="tx1"/>
              </a:solidFill>
            </a:endParaRPr>
          </a:p>
        </p:txBody>
      </p:sp>
      <p:sp>
        <p:nvSpPr>
          <p:cNvPr id="11" name="Gefaltete Ecke 10"/>
          <p:cNvSpPr/>
          <p:nvPr/>
        </p:nvSpPr>
        <p:spPr>
          <a:xfrm rot="21195030">
            <a:off x="5548513" y="2888495"/>
            <a:ext cx="1741540" cy="1648871"/>
          </a:xfrm>
          <a:prstGeom prst="foldedCorner">
            <a:avLst/>
          </a:prstGeom>
          <a:solidFill>
            <a:srgbClr val="E9DA69"/>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Wir starten mit Übung 001…</a:t>
            </a:r>
            <a:endParaRPr lang="de-DE" sz="24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987491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p:cTn id="13" dur="1000" fill="hold"/>
                                        <p:tgtEl>
                                          <p:spTgt spid="5"/>
                                        </p:tgtEl>
                                        <p:attrNameLst>
                                          <p:attrName>ppt_w</p:attrName>
                                        </p:attrNameLst>
                                      </p:cBhvr>
                                      <p:tavLst>
                                        <p:tav tm="0">
                                          <p:val>
                                            <p:fltVal val="0"/>
                                          </p:val>
                                        </p:tav>
                                        <p:tav tm="100000">
                                          <p:val>
                                            <p:strVal val="#ppt_w"/>
                                          </p:val>
                                        </p:tav>
                                      </p:tavLst>
                                    </p:anim>
                                    <p:anim calcmode="lin" valueType="num">
                                      <p:cBhvr>
                                        <p:cTn id="14" dur="1000" fill="hold"/>
                                        <p:tgtEl>
                                          <p:spTgt spid="5"/>
                                        </p:tgtEl>
                                        <p:attrNameLst>
                                          <p:attrName>ppt_h</p:attrName>
                                        </p:attrNameLst>
                                      </p:cBhvr>
                                      <p:tavLst>
                                        <p:tav tm="0">
                                          <p:val>
                                            <p:fltVal val="0"/>
                                          </p:val>
                                        </p:tav>
                                        <p:tav tm="100000">
                                          <p:val>
                                            <p:strVal val="#ppt_h"/>
                                          </p:val>
                                        </p:tav>
                                      </p:tavLst>
                                    </p:anim>
                                    <p:anim calcmode="lin" valueType="num">
                                      <p:cBhvr>
                                        <p:cTn id="15" dur="1000" fill="hold"/>
                                        <p:tgtEl>
                                          <p:spTgt spid="5"/>
                                        </p:tgtEl>
                                        <p:attrNameLst>
                                          <p:attrName>style.rotation</p:attrName>
                                        </p:attrNameLst>
                                      </p:cBhvr>
                                      <p:tavLst>
                                        <p:tav tm="0">
                                          <p:val>
                                            <p:fltVal val="90"/>
                                          </p:val>
                                        </p:tav>
                                        <p:tav tm="100000">
                                          <p:val>
                                            <p:fltVal val="0"/>
                                          </p:val>
                                        </p:tav>
                                      </p:tavLst>
                                    </p:anim>
                                    <p:animEffect transition="in" filter="fade">
                                      <p:cBhvr>
                                        <p:cTn id="16" dur="10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26"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wipe(down)">
                                      <p:cBhvr>
                                        <p:cTn id="21" dur="580">
                                          <p:stCondLst>
                                            <p:cond delay="0"/>
                                          </p:stCondLst>
                                        </p:cTn>
                                        <p:tgtEl>
                                          <p:spTgt spid="11"/>
                                        </p:tgtEl>
                                      </p:cBhvr>
                                    </p:animEffect>
                                    <p:anim calcmode="lin" valueType="num">
                                      <p:cBhvr>
                                        <p:cTn id="22"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23"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24"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25"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26"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27" dur="26">
                                          <p:stCondLst>
                                            <p:cond delay="650"/>
                                          </p:stCondLst>
                                        </p:cTn>
                                        <p:tgtEl>
                                          <p:spTgt spid="11"/>
                                        </p:tgtEl>
                                      </p:cBhvr>
                                      <p:to x="100000" y="60000"/>
                                    </p:animScale>
                                    <p:animScale>
                                      <p:cBhvr>
                                        <p:cTn id="28" dur="166" decel="50000">
                                          <p:stCondLst>
                                            <p:cond delay="676"/>
                                          </p:stCondLst>
                                        </p:cTn>
                                        <p:tgtEl>
                                          <p:spTgt spid="11"/>
                                        </p:tgtEl>
                                      </p:cBhvr>
                                      <p:to x="100000" y="100000"/>
                                    </p:animScale>
                                    <p:animScale>
                                      <p:cBhvr>
                                        <p:cTn id="29" dur="26">
                                          <p:stCondLst>
                                            <p:cond delay="1312"/>
                                          </p:stCondLst>
                                        </p:cTn>
                                        <p:tgtEl>
                                          <p:spTgt spid="11"/>
                                        </p:tgtEl>
                                      </p:cBhvr>
                                      <p:to x="100000" y="80000"/>
                                    </p:animScale>
                                    <p:animScale>
                                      <p:cBhvr>
                                        <p:cTn id="30" dur="166" decel="50000">
                                          <p:stCondLst>
                                            <p:cond delay="1338"/>
                                          </p:stCondLst>
                                        </p:cTn>
                                        <p:tgtEl>
                                          <p:spTgt spid="11"/>
                                        </p:tgtEl>
                                      </p:cBhvr>
                                      <p:to x="100000" y="100000"/>
                                    </p:animScale>
                                    <p:animScale>
                                      <p:cBhvr>
                                        <p:cTn id="31" dur="26">
                                          <p:stCondLst>
                                            <p:cond delay="1642"/>
                                          </p:stCondLst>
                                        </p:cTn>
                                        <p:tgtEl>
                                          <p:spTgt spid="11"/>
                                        </p:tgtEl>
                                      </p:cBhvr>
                                      <p:to x="100000" y="90000"/>
                                    </p:animScale>
                                    <p:animScale>
                                      <p:cBhvr>
                                        <p:cTn id="32" dur="166" decel="50000">
                                          <p:stCondLst>
                                            <p:cond delay="1668"/>
                                          </p:stCondLst>
                                        </p:cTn>
                                        <p:tgtEl>
                                          <p:spTgt spid="11"/>
                                        </p:tgtEl>
                                      </p:cBhvr>
                                      <p:to x="100000" y="100000"/>
                                    </p:animScale>
                                    <p:animScale>
                                      <p:cBhvr>
                                        <p:cTn id="33" dur="26">
                                          <p:stCondLst>
                                            <p:cond delay="1808"/>
                                          </p:stCondLst>
                                        </p:cTn>
                                        <p:tgtEl>
                                          <p:spTgt spid="11"/>
                                        </p:tgtEl>
                                      </p:cBhvr>
                                      <p:to x="100000" y="95000"/>
                                    </p:animScale>
                                    <p:animScale>
                                      <p:cBhvr>
                                        <p:cTn id="34" dur="166" decel="50000">
                                          <p:stCondLst>
                                            <p:cond delay="1834"/>
                                          </p:stCondLst>
                                        </p:cTn>
                                        <p:tgtEl>
                                          <p:spTgt spid="11"/>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1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988912" y="336883"/>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Familiensachen</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1369547" y="3239732"/>
            <a:ext cx="9452897" cy="1422512"/>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lvl="0" indent="-342900">
              <a:buFont typeface="Arial" panose="020B0604020202020204" pitchFamily="34" charset="0"/>
              <a:buChar char="•"/>
            </a:pPr>
            <a:endParaRPr lang="de-DE" sz="2000" dirty="0" smtClean="0"/>
          </a:p>
          <a:p>
            <a:pPr lvl="0" algn="ctr"/>
            <a:r>
              <a:rPr lang="de-DE" sz="2000" dirty="0" smtClean="0"/>
              <a:t>eine </a:t>
            </a:r>
            <a:r>
              <a:rPr lang="de-DE" sz="2000" dirty="0"/>
              <a:t>Familie besteht aus allen durch Ehe, Lebenspartnerschaft, Verwandtschaft und Schwägerschaft miteinander verbundenen Personen</a:t>
            </a:r>
          </a:p>
          <a:p>
            <a:pPr algn="ctr"/>
            <a:r>
              <a:rPr lang="de-DE" sz="2000" dirty="0"/>
              <a:t> </a:t>
            </a:r>
          </a:p>
        </p:txBody>
      </p:sp>
      <p:sp>
        <p:nvSpPr>
          <p:cNvPr id="4" name="Abgerundetes Rechteck 3"/>
          <p:cNvSpPr/>
          <p:nvPr/>
        </p:nvSpPr>
        <p:spPr>
          <a:xfrm>
            <a:off x="3594981" y="1357534"/>
            <a:ext cx="5260849" cy="64271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Allgemeine Definition einer Familie:</a:t>
            </a:r>
          </a:p>
        </p:txBody>
      </p:sp>
      <p:sp>
        <p:nvSpPr>
          <p:cNvPr id="5" name="Gefaltete Ecke 4"/>
          <p:cNvSpPr/>
          <p:nvPr/>
        </p:nvSpPr>
        <p:spPr>
          <a:xfrm rot="635857">
            <a:off x="653233" y="426847"/>
            <a:ext cx="1741540" cy="1648871"/>
          </a:xfrm>
          <a:prstGeom prst="foldedCorner">
            <a:avLst/>
          </a:prstGeom>
          <a:solidFill>
            <a:srgbClr val="E9DA69"/>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latin typeface="MV Boli" panose="02000500030200090000" pitchFamily="2" charset="0"/>
                <a:cs typeface="MV Boli" panose="02000500030200090000" pitchFamily="2" charset="0"/>
              </a:rPr>
              <a:t>Was ist eine Familie?</a:t>
            </a:r>
            <a:endParaRPr lang="de-DE" sz="2400" b="1" dirty="0">
              <a:solidFill>
                <a:schemeClr val="tx1"/>
              </a:solidFill>
              <a:latin typeface="MV Boli" panose="02000500030200090000" pitchFamily="2" charset="0"/>
              <a:cs typeface="MV Boli" panose="02000500030200090000" pitchFamily="2" charset="0"/>
            </a:endParaRPr>
          </a:p>
        </p:txBody>
      </p:sp>
      <p:sp>
        <p:nvSpPr>
          <p:cNvPr id="9" name="Rechteck 8"/>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a:t>
            </a:r>
            <a:endParaRPr lang="de-DE" dirty="0">
              <a:solidFill>
                <a:schemeClr val="tx1"/>
              </a:solidFill>
            </a:endParaRP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mtClean="0">
                <a:solidFill>
                  <a:schemeClr val="tx1"/>
                </a:solidFill>
              </a:rPr>
              <a:t>KG-Ref.AF Carus</a:t>
            </a:r>
            <a:endParaRPr lang="de-DE" dirty="0">
              <a:solidFill>
                <a:schemeClr val="tx1"/>
              </a:solidFill>
            </a:endParaRPr>
          </a:p>
        </p:txBody>
      </p:sp>
      <p:sp>
        <p:nvSpPr>
          <p:cNvPr id="6" name="Abgerundetes Rechteck 5"/>
          <p:cNvSpPr/>
          <p:nvPr/>
        </p:nvSpPr>
        <p:spPr>
          <a:xfrm>
            <a:off x="1369547" y="4779245"/>
            <a:ext cx="9452898" cy="614362"/>
          </a:xfrm>
          <a:prstGeom prst="round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p>
          <a:p>
            <a:pPr algn="ctr"/>
            <a:r>
              <a:rPr lang="de-DE" sz="2000" dirty="0" smtClean="0"/>
              <a:t>Familienbegriff </a:t>
            </a:r>
            <a:r>
              <a:rPr lang="de-DE" sz="2000" dirty="0"/>
              <a:t>= Kleinfamilien = Gemeinschaft zwischen Eltern und Kindern</a:t>
            </a:r>
          </a:p>
          <a:p>
            <a:pPr algn="ctr"/>
            <a:r>
              <a:rPr lang="de-DE" dirty="0"/>
              <a:t> </a:t>
            </a:r>
          </a:p>
        </p:txBody>
      </p:sp>
      <p:sp>
        <p:nvSpPr>
          <p:cNvPr id="7" name="Abgerundetes Rechteck 6"/>
          <p:cNvSpPr/>
          <p:nvPr/>
        </p:nvSpPr>
        <p:spPr>
          <a:xfrm>
            <a:off x="1369548" y="5510608"/>
            <a:ext cx="9452897" cy="914400"/>
          </a:xfrm>
          <a:prstGeom prst="roundRect">
            <a:avLst/>
          </a:prstGeom>
          <a:solidFill>
            <a:schemeClr val="accent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a:t>Familienrecht gilt auch außerhalb einer Familie – zum Beispiel zwischen Nachbarn bei den Gewaltschutzsachen</a:t>
            </a:r>
          </a:p>
        </p:txBody>
      </p:sp>
      <p:sp>
        <p:nvSpPr>
          <p:cNvPr id="8" name="Abgerundetes Rechteck 7"/>
          <p:cNvSpPr/>
          <p:nvPr/>
        </p:nvSpPr>
        <p:spPr>
          <a:xfrm>
            <a:off x="1369547" y="2204842"/>
            <a:ext cx="9452896" cy="914400"/>
          </a:xfrm>
          <a:prstGeom prst="roundRect">
            <a:avLst/>
          </a:prstGeom>
          <a:solidFill>
            <a:schemeClr val="bg1">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de-DE" sz="2000" dirty="0"/>
              <a:t>im Gesetz ist der Begriff nicht definiert</a:t>
            </a:r>
          </a:p>
        </p:txBody>
      </p:sp>
    </p:spTree>
    <p:extLst>
      <p:ext uri="{BB962C8B-B14F-4D97-AF65-F5344CB8AC3E}">
        <p14:creationId xmlns:p14="http://schemas.microsoft.com/office/powerpoint/2010/main" val="4127752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additive="base">
                                        <p:cTn id="15" dur="500" fill="hold"/>
                                        <p:tgtEl>
                                          <p:spTgt spid="4"/>
                                        </p:tgtEl>
                                        <p:attrNameLst>
                                          <p:attrName>ppt_x</p:attrName>
                                        </p:attrNameLst>
                                      </p:cBhvr>
                                      <p:tavLst>
                                        <p:tav tm="0">
                                          <p:val>
                                            <p:strVal val="#ppt_x"/>
                                          </p:val>
                                        </p:tav>
                                        <p:tav tm="100000">
                                          <p:val>
                                            <p:strVal val="#ppt_x"/>
                                          </p:val>
                                        </p:tav>
                                      </p:tavLst>
                                    </p:anim>
                                    <p:anim calcmode="lin" valueType="num">
                                      <p:cBhvr additive="base">
                                        <p:cTn id="1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additive="base">
                                        <p:cTn id="21" dur="500" fill="hold"/>
                                        <p:tgtEl>
                                          <p:spTgt spid="8"/>
                                        </p:tgtEl>
                                        <p:attrNameLst>
                                          <p:attrName>ppt_x</p:attrName>
                                        </p:attrNameLst>
                                      </p:cBhvr>
                                      <p:tavLst>
                                        <p:tav tm="0">
                                          <p:val>
                                            <p:strVal val="#ppt_x"/>
                                          </p:val>
                                        </p:tav>
                                        <p:tav tm="100000">
                                          <p:val>
                                            <p:strVal val="#ppt_x"/>
                                          </p:val>
                                        </p:tav>
                                      </p:tavLst>
                                    </p:anim>
                                    <p:anim calcmode="lin" valueType="num">
                                      <p:cBhvr additive="base">
                                        <p:cTn id="2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3"/>
                                        </p:tgtEl>
                                        <p:attrNameLst>
                                          <p:attrName>style.visibility</p:attrName>
                                        </p:attrNameLst>
                                      </p:cBhvr>
                                      <p:to>
                                        <p:strVal val="visible"/>
                                      </p:to>
                                    </p:set>
                                    <p:anim calcmode="lin" valueType="num">
                                      <p:cBhvr additive="base">
                                        <p:cTn id="27" dur="500" fill="hold"/>
                                        <p:tgtEl>
                                          <p:spTgt spid="3"/>
                                        </p:tgtEl>
                                        <p:attrNameLst>
                                          <p:attrName>ppt_x</p:attrName>
                                        </p:attrNameLst>
                                      </p:cBhvr>
                                      <p:tavLst>
                                        <p:tav tm="0">
                                          <p:val>
                                            <p:strVal val="#ppt_x"/>
                                          </p:val>
                                        </p:tav>
                                        <p:tav tm="100000">
                                          <p:val>
                                            <p:strVal val="#ppt_x"/>
                                          </p:val>
                                        </p:tav>
                                      </p:tavLst>
                                    </p:anim>
                                    <p:anim calcmode="lin" valueType="num">
                                      <p:cBhvr additive="base">
                                        <p:cTn id="2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6"/>
                                        </p:tgtEl>
                                        <p:attrNameLst>
                                          <p:attrName>style.visibility</p:attrName>
                                        </p:attrNameLst>
                                      </p:cBhvr>
                                      <p:to>
                                        <p:strVal val="visible"/>
                                      </p:to>
                                    </p:set>
                                    <p:anim calcmode="lin" valueType="num">
                                      <p:cBhvr additive="base">
                                        <p:cTn id="33" dur="500" fill="hold"/>
                                        <p:tgtEl>
                                          <p:spTgt spid="6"/>
                                        </p:tgtEl>
                                        <p:attrNameLst>
                                          <p:attrName>ppt_x</p:attrName>
                                        </p:attrNameLst>
                                      </p:cBhvr>
                                      <p:tavLst>
                                        <p:tav tm="0">
                                          <p:val>
                                            <p:strVal val="#ppt_x"/>
                                          </p:val>
                                        </p:tav>
                                        <p:tav tm="100000">
                                          <p:val>
                                            <p:strVal val="#ppt_x"/>
                                          </p:val>
                                        </p:tav>
                                      </p:tavLst>
                                    </p:anim>
                                    <p:anim calcmode="lin" valueType="num">
                                      <p:cBhvr additive="base">
                                        <p:cTn id="3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anim calcmode="lin" valueType="num">
                                      <p:cBhvr additive="base">
                                        <p:cTn id="39" dur="500" fill="hold"/>
                                        <p:tgtEl>
                                          <p:spTgt spid="7"/>
                                        </p:tgtEl>
                                        <p:attrNameLst>
                                          <p:attrName>ppt_x</p:attrName>
                                        </p:attrNameLst>
                                      </p:cBhvr>
                                      <p:tavLst>
                                        <p:tav tm="0">
                                          <p:val>
                                            <p:strVal val="#ppt_x"/>
                                          </p:val>
                                        </p:tav>
                                        <p:tav tm="100000">
                                          <p:val>
                                            <p:strVal val="#ppt_x"/>
                                          </p:val>
                                        </p:tav>
                                      </p:tavLst>
                                    </p:anim>
                                    <p:anim calcmode="lin" valueType="num">
                                      <p:cBhvr additive="base">
                                        <p:cTn id="4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988912" y="336883"/>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Familiensachen</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1369551" y="2491402"/>
            <a:ext cx="9452897" cy="2437785"/>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lvl="0" indent="-342900" algn="ctr">
              <a:buFont typeface="Arial" panose="020B0604020202020204" pitchFamily="34" charset="0"/>
              <a:buChar char="•"/>
            </a:pPr>
            <a:endParaRPr lang="de-DE" sz="2000" dirty="0" smtClean="0"/>
          </a:p>
          <a:p>
            <a:pPr marL="342900" indent="-342900">
              <a:buFont typeface="Arial" panose="020B0604020202020204" pitchFamily="34" charset="0"/>
              <a:buChar char="•"/>
            </a:pPr>
            <a:r>
              <a:rPr lang="de-DE" sz="2000" dirty="0"/>
              <a:t>Familie steht unter dem besonderen Schutz der staatlichen Ordnung (Art. 6 GG): </a:t>
            </a:r>
          </a:p>
          <a:p>
            <a:pPr marL="342900" lvl="0" indent="-342900">
              <a:buFont typeface="Arial" panose="020B0604020202020204" pitchFamily="34" charset="0"/>
              <a:buChar char="•"/>
            </a:pPr>
            <a:r>
              <a:rPr lang="de-DE" sz="2000" dirty="0"/>
              <a:t>bei der Kindererziehung haben Eltern vor dem Staat Vorrang – Staat übt nur Wächteramt aus</a:t>
            </a:r>
          </a:p>
          <a:p>
            <a:pPr marL="342900" lvl="0" indent="-342900">
              <a:buFont typeface="Arial" panose="020B0604020202020204" pitchFamily="34" charset="0"/>
              <a:buChar char="•"/>
            </a:pPr>
            <a:r>
              <a:rPr lang="de-DE" sz="2000" dirty="0"/>
              <a:t>Mütter haben Anspruch auf einen besonderen Schutz + Fürsorge der Gemeinschaft</a:t>
            </a:r>
          </a:p>
          <a:p>
            <a:pPr marL="342900" lvl="0" indent="-342900">
              <a:buFont typeface="Arial" panose="020B0604020202020204" pitchFamily="34" charset="0"/>
              <a:buChar char="•"/>
            </a:pPr>
            <a:r>
              <a:rPr lang="de-DE" sz="2000" dirty="0"/>
              <a:t>nichteheliche Kinder dürfen nicht schlechter gestellt sein als eheliche </a:t>
            </a:r>
            <a:r>
              <a:rPr lang="de-DE" sz="2000" dirty="0" smtClean="0"/>
              <a:t>Kinder</a:t>
            </a:r>
          </a:p>
          <a:p>
            <a:pPr lvl="0" algn="ctr"/>
            <a:endParaRPr lang="de-DE" sz="2000" dirty="0"/>
          </a:p>
        </p:txBody>
      </p:sp>
      <p:sp>
        <p:nvSpPr>
          <p:cNvPr id="4" name="Abgerundetes Rechteck 3"/>
          <p:cNvSpPr/>
          <p:nvPr/>
        </p:nvSpPr>
        <p:spPr>
          <a:xfrm>
            <a:off x="3594981" y="1357534"/>
            <a:ext cx="5260849" cy="64271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Allgemeine Definition einer Familie:</a:t>
            </a:r>
          </a:p>
        </p:txBody>
      </p:sp>
      <p:sp>
        <p:nvSpPr>
          <p:cNvPr id="5" name="Gefaltete Ecke 4"/>
          <p:cNvSpPr/>
          <p:nvPr/>
        </p:nvSpPr>
        <p:spPr>
          <a:xfrm rot="635857">
            <a:off x="9951677" y="4595904"/>
            <a:ext cx="1741540" cy="1648871"/>
          </a:xfrm>
          <a:prstGeom prst="foldedCorner">
            <a:avLst/>
          </a:prstGeom>
          <a:solidFill>
            <a:srgbClr val="E9DA69"/>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latin typeface="MV Boli" panose="02000500030200090000" pitchFamily="2" charset="0"/>
                <a:cs typeface="MV Boli" panose="02000500030200090000" pitchFamily="2" charset="0"/>
              </a:rPr>
              <a:t>Art. 6 GG</a:t>
            </a:r>
            <a:endParaRPr lang="de-DE" sz="2400" b="1" dirty="0">
              <a:solidFill>
                <a:schemeClr val="tx1"/>
              </a:solidFill>
              <a:latin typeface="MV Boli" panose="02000500030200090000" pitchFamily="2" charset="0"/>
              <a:cs typeface="MV Boli" panose="02000500030200090000" pitchFamily="2" charset="0"/>
            </a:endParaRPr>
          </a:p>
        </p:txBody>
      </p:sp>
      <p:sp>
        <p:nvSpPr>
          <p:cNvPr id="9" name="Rechteck 8"/>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2</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mtClean="0">
                <a:solidFill>
                  <a:schemeClr val="tx1"/>
                </a:solidFill>
              </a:rPr>
              <a:t>KG-Ref.AF Carus</a:t>
            </a:r>
            <a:endParaRPr lang="de-DE" dirty="0">
              <a:solidFill>
                <a:schemeClr val="tx1"/>
              </a:solidFill>
            </a:endParaRPr>
          </a:p>
        </p:txBody>
      </p:sp>
    </p:spTree>
    <p:extLst>
      <p:ext uri="{BB962C8B-B14F-4D97-AF65-F5344CB8AC3E}">
        <p14:creationId xmlns:p14="http://schemas.microsoft.com/office/powerpoint/2010/main" val="2505801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p:cTn id="19" dur="1000" fill="hold"/>
                                        <p:tgtEl>
                                          <p:spTgt spid="5"/>
                                        </p:tgtEl>
                                        <p:attrNameLst>
                                          <p:attrName>ppt_w</p:attrName>
                                        </p:attrNameLst>
                                      </p:cBhvr>
                                      <p:tavLst>
                                        <p:tav tm="0">
                                          <p:val>
                                            <p:fltVal val="0"/>
                                          </p:val>
                                        </p:tav>
                                        <p:tav tm="100000">
                                          <p:val>
                                            <p:strVal val="#ppt_w"/>
                                          </p:val>
                                        </p:tav>
                                      </p:tavLst>
                                    </p:anim>
                                    <p:anim calcmode="lin" valueType="num">
                                      <p:cBhvr>
                                        <p:cTn id="20" dur="1000" fill="hold"/>
                                        <p:tgtEl>
                                          <p:spTgt spid="5"/>
                                        </p:tgtEl>
                                        <p:attrNameLst>
                                          <p:attrName>ppt_h</p:attrName>
                                        </p:attrNameLst>
                                      </p:cBhvr>
                                      <p:tavLst>
                                        <p:tav tm="0">
                                          <p:val>
                                            <p:fltVal val="0"/>
                                          </p:val>
                                        </p:tav>
                                        <p:tav tm="100000">
                                          <p:val>
                                            <p:strVal val="#ppt_h"/>
                                          </p:val>
                                        </p:tav>
                                      </p:tavLst>
                                    </p:anim>
                                    <p:anim calcmode="lin" valueType="num">
                                      <p:cBhvr>
                                        <p:cTn id="21" dur="1000" fill="hold"/>
                                        <p:tgtEl>
                                          <p:spTgt spid="5"/>
                                        </p:tgtEl>
                                        <p:attrNameLst>
                                          <p:attrName>style.rotation</p:attrName>
                                        </p:attrNameLst>
                                      </p:cBhvr>
                                      <p:tavLst>
                                        <p:tav tm="0">
                                          <p:val>
                                            <p:fltVal val="90"/>
                                          </p:val>
                                        </p:tav>
                                        <p:tav tm="100000">
                                          <p:val>
                                            <p:fltVal val="0"/>
                                          </p:val>
                                        </p:tav>
                                      </p:tavLst>
                                    </p:anim>
                                    <p:animEffect transition="in" filter="fade">
                                      <p:cBhvr>
                                        <p:cTn id="22"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988912" y="336883"/>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Familiensachen</a:t>
            </a:r>
            <a:endParaRPr lang="de-DE" sz="3600" b="1" dirty="0">
              <a:effectLst>
                <a:outerShdw blurRad="38100" dist="38100" dir="2700000" algn="tl">
                  <a:srgbClr val="000000">
                    <a:alpha val="43137"/>
                  </a:srgbClr>
                </a:outerShdw>
              </a:effectLst>
            </a:endParaRPr>
          </a:p>
        </p:txBody>
      </p:sp>
      <p:sp>
        <p:nvSpPr>
          <p:cNvPr id="4" name="Abgerundetes Rechteck 3"/>
          <p:cNvSpPr/>
          <p:nvPr/>
        </p:nvSpPr>
        <p:spPr>
          <a:xfrm>
            <a:off x="3594981" y="1357534"/>
            <a:ext cx="5260849" cy="64271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Allgemeine Definition einer Familie:</a:t>
            </a:r>
          </a:p>
        </p:txBody>
      </p:sp>
      <p:sp>
        <p:nvSpPr>
          <p:cNvPr id="5" name="Gefaltete Ecke 4"/>
          <p:cNvSpPr/>
          <p:nvPr/>
        </p:nvSpPr>
        <p:spPr>
          <a:xfrm rot="21371026">
            <a:off x="438920" y="350031"/>
            <a:ext cx="1741540" cy="1648871"/>
          </a:xfrm>
          <a:prstGeom prst="foldedCorner">
            <a:avLst/>
          </a:prstGeom>
          <a:solidFill>
            <a:srgbClr val="E9DA69"/>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Art. 6 GG</a:t>
            </a:r>
          </a:p>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Voll-ständiger Text</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9" name="Rechteck 8"/>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2a</a:t>
            </a:r>
            <a:endParaRPr lang="de-DE" dirty="0">
              <a:solidFill>
                <a:schemeClr val="tx1"/>
              </a:solidFill>
            </a:endParaRP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mtClean="0">
                <a:solidFill>
                  <a:schemeClr val="tx1"/>
                </a:solidFill>
              </a:rPr>
              <a:t>KG-Ref.AF Carus</a:t>
            </a:r>
            <a:endParaRPr lang="de-DE" dirty="0">
              <a:solidFill>
                <a:schemeClr val="tx1"/>
              </a:solidFill>
            </a:endParaRPr>
          </a:p>
        </p:txBody>
      </p:sp>
      <p:sp>
        <p:nvSpPr>
          <p:cNvPr id="6" name="Rechteck 5"/>
          <p:cNvSpPr/>
          <p:nvPr/>
        </p:nvSpPr>
        <p:spPr>
          <a:xfrm>
            <a:off x="950977" y="2161281"/>
            <a:ext cx="10244137" cy="3870055"/>
          </a:xfrm>
          <a:prstGeom prst="rect">
            <a:avLst/>
          </a:prstGeom>
          <a:solidFill>
            <a:schemeClr val="bg1">
              <a:lumMod val="9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a:solidFill>
                  <a:schemeClr val="tx1"/>
                </a:solidFill>
              </a:rPr>
              <a:t>Artikel </a:t>
            </a:r>
            <a:r>
              <a:rPr lang="de-DE" sz="2000" b="1" dirty="0" smtClean="0">
                <a:solidFill>
                  <a:schemeClr val="tx1"/>
                </a:solidFill>
              </a:rPr>
              <a:t>6</a:t>
            </a:r>
            <a:r>
              <a:rPr lang="de-DE" sz="2000" b="1" u="sng" baseline="30000" dirty="0">
                <a:solidFill>
                  <a:schemeClr val="tx1"/>
                </a:solidFill>
              </a:rPr>
              <a:t> </a:t>
            </a:r>
            <a:r>
              <a:rPr lang="de-DE" sz="2000" b="1" i="1" dirty="0" smtClean="0">
                <a:solidFill>
                  <a:schemeClr val="tx1"/>
                </a:solidFill>
              </a:rPr>
              <a:t>[Ehe</a:t>
            </a:r>
            <a:r>
              <a:rPr lang="de-DE" sz="2000" b="1" i="1" dirty="0">
                <a:solidFill>
                  <a:schemeClr val="tx1"/>
                </a:solidFill>
              </a:rPr>
              <a:t>, Familie, nicht eheliche Kinder]</a:t>
            </a:r>
            <a:endParaRPr lang="de-DE" sz="2000" b="1" dirty="0">
              <a:solidFill>
                <a:schemeClr val="tx1"/>
              </a:solidFill>
            </a:endParaRPr>
          </a:p>
          <a:p>
            <a:r>
              <a:rPr lang="de-DE" sz="2000" dirty="0">
                <a:solidFill>
                  <a:schemeClr val="tx1"/>
                </a:solidFill>
              </a:rPr>
              <a:t>(1) Ehe und Familie stehen unter dem besonderen Schutze der staatlichen Ordnung.</a:t>
            </a:r>
          </a:p>
          <a:p>
            <a:r>
              <a:rPr lang="de-DE" sz="2000" dirty="0">
                <a:solidFill>
                  <a:schemeClr val="tx1"/>
                </a:solidFill>
              </a:rPr>
              <a:t>(2) </a:t>
            </a:r>
            <a:r>
              <a:rPr lang="de-DE" sz="1100" dirty="0">
                <a:solidFill>
                  <a:schemeClr val="tx1"/>
                </a:solidFill>
              </a:rPr>
              <a:t>1</a:t>
            </a:r>
            <a:r>
              <a:rPr lang="de-DE" sz="2000" dirty="0">
                <a:solidFill>
                  <a:schemeClr val="tx1"/>
                </a:solidFill>
              </a:rPr>
              <a:t>Pflege und Erziehung der Kinder sind das natürliche Recht der Eltern und die zuvörderst ihnen obliegende Pflicht. </a:t>
            </a:r>
            <a:r>
              <a:rPr lang="de-DE" sz="1100" dirty="0">
                <a:solidFill>
                  <a:schemeClr val="tx1"/>
                </a:solidFill>
              </a:rPr>
              <a:t>2</a:t>
            </a:r>
            <a:r>
              <a:rPr lang="de-DE" sz="2000" dirty="0">
                <a:solidFill>
                  <a:schemeClr val="tx1"/>
                </a:solidFill>
              </a:rPr>
              <a:t>Über ihre Betätigung wacht die staatliche Gemeinschaft.</a:t>
            </a:r>
          </a:p>
          <a:p>
            <a:r>
              <a:rPr lang="de-DE" sz="2000" dirty="0">
                <a:solidFill>
                  <a:schemeClr val="tx1"/>
                </a:solidFill>
              </a:rPr>
              <a:t>(3) Gegen den Willen der Erziehungsberechtigten dürfen Kinder nur auf Grund eines Gesetzes von der Familie getrennt werden, wenn die Erziehungsberechtigten versagen oder wenn die Kinder aus anderen Gründen zu verwahrlosen drohen.</a:t>
            </a:r>
          </a:p>
          <a:p>
            <a:r>
              <a:rPr lang="de-DE" sz="2000" dirty="0">
                <a:solidFill>
                  <a:schemeClr val="tx1"/>
                </a:solidFill>
              </a:rPr>
              <a:t>(4) Jede Mutter hat Anspruch auf den Schutz und die Fürsorge der Gemeinschaft.</a:t>
            </a:r>
          </a:p>
          <a:p>
            <a:r>
              <a:rPr lang="de-DE" sz="2000" dirty="0">
                <a:solidFill>
                  <a:schemeClr val="tx1"/>
                </a:solidFill>
              </a:rPr>
              <a:t>(5) Den </a:t>
            </a:r>
            <a:r>
              <a:rPr lang="de-DE" sz="2000" dirty="0" smtClean="0">
                <a:solidFill>
                  <a:schemeClr val="tx1"/>
                </a:solidFill>
              </a:rPr>
              <a:t>unehelichen</a:t>
            </a:r>
            <a:r>
              <a:rPr lang="de-DE" sz="2000" dirty="0">
                <a:solidFill>
                  <a:schemeClr val="tx1"/>
                </a:solidFill>
              </a:rPr>
              <a:t> Kindern sind durch die Gesetzgebung die gleichen Bedingungen für ihre leibliche und seelische Entwicklung und ihre Stellung in der Gesellschaft zu schaffen wie den ehelichen Kindern.</a:t>
            </a:r>
          </a:p>
        </p:txBody>
      </p:sp>
    </p:spTree>
    <p:extLst>
      <p:ext uri="{BB962C8B-B14F-4D97-AF65-F5344CB8AC3E}">
        <p14:creationId xmlns:p14="http://schemas.microsoft.com/office/powerpoint/2010/main" val="1565669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p:cTn id="13" dur="1000" fill="hold"/>
                                        <p:tgtEl>
                                          <p:spTgt spid="5"/>
                                        </p:tgtEl>
                                        <p:attrNameLst>
                                          <p:attrName>ppt_w</p:attrName>
                                        </p:attrNameLst>
                                      </p:cBhvr>
                                      <p:tavLst>
                                        <p:tav tm="0">
                                          <p:val>
                                            <p:fltVal val="0"/>
                                          </p:val>
                                        </p:tav>
                                        <p:tav tm="100000">
                                          <p:val>
                                            <p:strVal val="#ppt_w"/>
                                          </p:val>
                                        </p:tav>
                                      </p:tavLst>
                                    </p:anim>
                                    <p:anim calcmode="lin" valueType="num">
                                      <p:cBhvr>
                                        <p:cTn id="14" dur="1000" fill="hold"/>
                                        <p:tgtEl>
                                          <p:spTgt spid="5"/>
                                        </p:tgtEl>
                                        <p:attrNameLst>
                                          <p:attrName>ppt_h</p:attrName>
                                        </p:attrNameLst>
                                      </p:cBhvr>
                                      <p:tavLst>
                                        <p:tav tm="0">
                                          <p:val>
                                            <p:fltVal val="0"/>
                                          </p:val>
                                        </p:tav>
                                        <p:tav tm="100000">
                                          <p:val>
                                            <p:strVal val="#ppt_h"/>
                                          </p:val>
                                        </p:tav>
                                      </p:tavLst>
                                    </p:anim>
                                    <p:anim calcmode="lin" valueType="num">
                                      <p:cBhvr>
                                        <p:cTn id="15" dur="1000" fill="hold"/>
                                        <p:tgtEl>
                                          <p:spTgt spid="5"/>
                                        </p:tgtEl>
                                        <p:attrNameLst>
                                          <p:attrName>style.rotation</p:attrName>
                                        </p:attrNameLst>
                                      </p:cBhvr>
                                      <p:tavLst>
                                        <p:tav tm="0">
                                          <p:val>
                                            <p:fltVal val="90"/>
                                          </p:val>
                                        </p:tav>
                                        <p:tav tm="100000">
                                          <p:val>
                                            <p:fltVal val="0"/>
                                          </p:val>
                                        </p:tav>
                                      </p:tavLst>
                                    </p:anim>
                                    <p:animEffect transition="in" filter="fade">
                                      <p:cBhvr>
                                        <p:cTn id="16"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307</Words>
  <Application>Microsoft Office PowerPoint</Application>
  <PresentationFormat>Breitbild</PresentationFormat>
  <Paragraphs>43</Paragraphs>
  <Slides>4</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4</vt:i4>
      </vt:variant>
    </vt:vector>
  </HeadingPairs>
  <TitlesOfParts>
    <vt:vector size="9" baseType="lpstr">
      <vt:lpstr>Arial</vt:lpstr>
      <vt:lpstr>Calibri</vt:lpstr>
      <vt:lpstr>Calibri Light</vt:lpstr>
      <vt:lpstr>MV Boli</vt:lpstr>
      <vt:lpstr>Office</vt:lpstr>
      <vt:lpstr>PowerPoint-Präsentation</vt:lpstr>
      <vt:lpstr>PowerPoint-Präsentation</vt:lpstr>
      <vt:lpstr>PowerPoint-Präsentation</vt:lpstr>
      <vt:lpstr>PowerPoint-Präsentation</vt:lpstr>
    </vt:vector>
  </TitlesOfParts>
  <Company>ITDZ-Berlin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Carus, Natascha</dc:creator>
  <cp:lastModifiedBy>Carus, Natascha</cp:lastModifiedBy>
  <cp:revision>7</cp:revision>
  <dcterms:created xsi:type="dcterms:W3CDTF">2023-06-21T14:21:21Z</dcterms:created>
  <dcterms:modified xsi:type="dcterms:W3CDTF">2023-08-08T08:24:05Z</dcterms:modified>
</cp:coreProperties>
</file>