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7" d="100"/>
          <a:sy n="107" d="100"/>
        </p:scale>
        <p:origin x="138"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de-DE" smtClean="0"/>
              <a:t>Titelmasterformat durch Klicken bearbeiten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3" name="Date Placeholder 2"/>
          <p:cNvSpPr>
            <a:spLocks noGrp="1"/>
          </p:cNvSpPr>
          <p:nvPr>
            <p:ph type="dt" sz="half" idx="10"/>
          </p:nvPr>
        </p:nvSpPr>
        <p:spPr/>
        <p:txBody>
          <a:bodyPr/>
          <a:lstStyle/>
          <a:p>
            <a:fld id="{B61BEF0D-F0BB-DE4B-95CE-6DB70DBA9567}" type="datetimeFigureOut">
              <a:rPr lang="en-US" dirty="0"/>
              <a:pPr/>
              <a:t>10/1/2024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de-DE" smtClean="0"/>
              <a:t>Titelmasterformat durch Klicken bearbeiten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de-DE" smtClean="0"/>
              <a:t>Titelmasterformat durch Klicken bearbeiten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smtClean="0"/>
              <a:t>Formatvorlagen des Textmasters bearbeiten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de-DE" smtClean="0"/>
              <a:t>Titelmasterformat durch Klicken bearbeiten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smtClean="0"/>
              <a:t>Formatvorlagen des Textmasters bearbeiten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ncho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nchor="ct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10/1/2024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Titelmasterformat durch Klicken bearbeiten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de-DE" smtClean="0"/>
              <a:t>Titelmasterformat durch Klicken bearbeiten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10/1/2024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de-DE" smtClean="0"/>
              <a:t>Titelmasterformat durch Klicken bearbeiten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10/1/2024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10/1/2024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de-DE" sz="3600" dirty="0"/>
              <a:t>Geschäftsgangbestimmungen</a:t>
            </a:r>
          </a:p>
        </p:txBody>
      </p:sp>
      <p:sp>
        <p:nvSpPr>
          <p:cNvPr id="3" name="Untertitel 2"/>
          <p:cNvSpPr>
            <a:spLocks noGrp="1"/>
          </p:cNvSpPr>
          <p:nvPr>
            <p:ph type="subTitle" idx="1"/>
          </p:nvPr>
        </p:nvSpPr>
        <p:spPr/>
        <p:txBody>
          <a:bodyPr/>
          <a:lstStyle/>
          <a:p>
            <a:r>
              <a:rPr lang="de-DE" dirty="0"/>
              <a:t>Ausbildung allgemeiner </a:t>
            </a:r>
            <a:r>
              <a:rPr lang="de-DE" dirty="0" smtClean="0"/>
              <a:t>Justizdienst</a:t>
            </a:r>
          </a:p>
          <a:p>
            <a:endParaRPr lang="de-DE" dirty="0"/>
          </a:p>
          <a:p>
            <a:r>
              <a:rPr lang="de-DE" dirty="0" smtClean="0"/>
              <a:t>Grundgesetz und Gewaltenteilung </a:t>
            </a:r>
            <a:endParaRPr lang="de-DE" dirty="0"/>
          </a:p>
        </p:txBody>
      </p:sp>
      <p:pic>
        <p:nvPicPr>
          <p:cNvPr id="4" name="Grafik 3"/>
          <p:cNvPicPr>
            <a:picLocks noChangeAspect="1"/>
          </p:cNvPicPr>
          <p:nvPr/>
        </p:nvPicPr>
        <p:blipFill>
          <a:blip r:embed="rId2"/>
          <a:stretch>
            <a:fillRect/>
          </a:stretch>
        </p:blipFill>
        <p:spPr>
          <a:xfrm>
            <a:off x="5543550" y="66675"/>
            <a:ext cx="2814262" cy="2714625"/>
          </a:xfrm>
          <a:prstGeom prst="rect">
            <a:avLst/>
          </a:prstGeom>
        </p:spPr>
      </p:pic>
    </p:spTree>
    <p:extLst>
      <p:ext uri="{BB962C8B-B14F-4D97-AF65-F5344CB8AC3E}">
        <p14:creationId xmlns:p14="http://schemas.microsoft.com/office/powerpoint/2010/main" val="38637216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dirty="0"/>
              <a:t>Geschäftsgang</a:t>
            </a:r>
            <a:br>
              <a:rPr lang="de-DE" sz="2800" dirty="0"/>
            </a:br>
            <a:r>
              <a:rPr lang="de-DE" sz="2800" dirty="0"/>
              <a:t>Das Grundgesetz ist die Verfassung der Bundesrepublik Deutschland</a:t>
            </a:r>
          </a:p>
        </p:txBody>
      </p:sp>
      <p:pic>
        <p:nvPicPr>
          <p:cNvPr id="4" name="Inhaltsplatzhalter 3"/>
          <p:cNvPicPr>
            <a:picLocks noGrp="1" noChangeAspect="1"/>
          </p:cNvPicPr>
          <p:nvPr>
            <p:ph idx="1"/>
          </p:nvPr>
        </p:nvPicPr>
        <p:blipFill>
          <a:blip r:embed="rId2"/>
          <a:stretch>
            <a:fillRect/>
          </a:stretch>
        </p:blipFill>
        <p:spPr>
          <a:xfrm>
            <a:off x="369462" y="0"/>
            <a:ext cx="9317463" cy="4487332"/>
          </a:xfrm>
          <a:prstGeom prst="rect">
            <a:avLst/>
          </a:prstGeom>
        </p:spPr>
      </p:pic>
    </p:spTree>
    <p:extLst>
      <p:ext uri="{BB962C8B-B14F-4D97-AF65-F5344CB8AC3E}">
        <p14:creationId xmlns:p14="http://schemas.microsoft.com/office/powerpoint/2010/main" val="3031872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dirty="0"/>
              <a:t>Geschäftsgang</a:t>
            </a:r>
            <a:br>
              <a:rPr lang="de-DE" sz="2800" dirty="0"/>
            </a:br>
            <a:r>
              <a:rPr lang="de-DE" sz="2800" dirty="0"/>
              <a:t>Das Grundgesetz ist die Verfassung der Bundesrepublik Deutschland</a:t>
            </a:r>
          </a:p>
        </p:txBody>
      </p:sp>
      <p:pic>
        <p:nvPicPr>
          <p:cNvPr id="4" name="Inhaltsplatzhalter 3"/>
          <p:cNvPicPr>
            <a:picLocks noGrp="1" noChangeAspect="1"/>
          </p:cNvPicPr>
          <p:nvPr>
            <p:ph idx="1"/>
          </p:nvPr>
        </p:nvPicPr>
        <p:blipFill>
          <a:blip r:embed="rId2"/>
          <a:stretch>
            <a:fillRect/>
          </a:stretch>
        </p:blipFill>
        <p:spPr>
          <a:xfrm>
            <a:off x="333375" y="0"/>
            <a:ext cx="11058525" cy="4487331"/>
          </a:xfrm>
          <a:prstGeom prst="rect">
            <a:avLst/>
          </a:prstGeom>
        </p:spPr>
      </p:pic>
    </p:spTree>
    <p:extLst>
      <p:ext uri="{BB962C8B-B14F-4D97-AF65-F5344CB8AC3E}">
        <p14:creationId xmlns:p14="http://schemas.microsoft.com/office/powerpoint/2010/main" val="14995291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Geschäftsgang</a:t>
            </a:r>
            <a:br>
              <a:rPr lang="de-DE" dirty="0" smtClean="0"/>
            </a:br>
            <a:r>
              <a:rPr lang="de-DE" sz="2700" dirty="0"/>
              <a:t>Das </a:t>
            </a:r>
            <a:r>
              <a:rPr lang="de-DE" sz="2700" dirty="0" smtClean="0"/>
              <a:t>Grundgesetz ist die Verfassung </a:t>
            </a:r>
            <a:r>
              <a:rPr lang="de-DE" sz="2700" dirty="0"/>
              <a:t>der Bundesrepublik Deutschland</a:t>
            </a:r>
          </a:p>
        </p:txBody>
      </p:sp>
      <p:sp>
        <p:nvSpPr>
          <p:cNvPr id="3" name="Inhaltsplatzhalter 2"/>
          <p:cNvSpPr>
            <a:spLocks noGrp="1"/>
          </p:cNvSpPr>
          <p:nvPr>
            <p:ph idx="1"/>
          </p:nvPr>
        </p:nvSpPr>
        <p:spPr/>
        <p:txBody>
          <a:bodyPr>
            <a:normAutofit fontScale="85000" lnSpcReduction="10000"/>
          </a:bodyPr>
          <a:lstStyle/>
          <a:p>
            <a:r>
              <a:rPr lang="de-DE" dirty="0"/>
              <a:t>Art 20 </a:t>
            </a:r>
          </a:p>
          <a:p>
            <a:r>
              <a:rPr lang="de-DE" dirty="0"/>
              <a:t>(1) Die Bundesrepublik Deutschland ist ein demokratischer und sozialer Bundesstaat.</a:t>
            </a:r>
          </a:p>
          <a:p>
            <a:r>
              <a:rPr lang="de-DE" dirty="0"/>
              <a:t>(2) Alle Staatsgewalt geht vom Volke aus. Sie wird vom Volke in Wahlen und Abstimmungen und durch besondere Organe der Gesetzgebung, der vollziehenden Gewalt und der Rechtsprechung ausgeübt.</a:t>
            </a:r>
          </a:p>
          <a:p>
            <a:r>
              <a:rPr lang="de-DE" dirty="0"/>
              <a:t>(3) Die Gesetzgebung ist an die verfassungsmäßige Ordnung, die vollziehende Gewalt und die Rechtsprechung sind an Gesetz und Recht gebunden.</a:t>
            </a:r>
          </a:p>
          <a:p>
            <a:r>
              <a:rPr lang="de-DE" dirty="0"/>
              <a:t>(4) Gegen jeden, der es unternimmt, diese Ordnung zu beseitigen, haben alle Deutschen das Recht zum Widerstand, wenn andere Abhilfe nicht möglich ist.</a:t>
            </a:r>
          </a:p>
          <a:p>
            <a:endParaRPr lang="de-DE" dirty="0"/>
          </a:p>
        </p:txBody>
      </p:sp>
    </p:spTree>
    <p:extLst>
      <p:ext uri="{BB962C8B-B14F-4D97-AF65-F5344CB8AC3E}">
        <p14:creationId xmlns:p14="http://schemas.microsoft.com/office/powerpoint/2010/main" val="777971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4482194"/>
            <a:ext cx="8534400" cy="1512206"/>
          </a:xfrm>
        </p:spPr>
        <p:txBody>
          <a:bodyPr/>
          <a:lstStyle/>
          <a:p>
            <a:r>
              <a:rPr lang="de-DE" dirty="0"/>
              <a:t>Geschäftsgang</a:t>
            </a:r>
          </a:p>
        </p:txBody>
      </p:sp>
      <p:sp>
        <p:nvSpPr>
          <p:cNvPr id="3" name="Inhaltsplatzhalter 2"/>
          <p:cNvSpPr>
            <a:spLocks noGrp="1"/>
          </p:cNvSpPr>
          <p:nvPr>
            <p:ph idx="1"/>
          </p:nvPr>
        </p:nvSpPr>
        <p:spPr>
          <a:xfrm>
            <a:off x="741362" y="318407"/>
            <a:ext cx="8534400" cy="2939143"/>
          </a:xfrm>
        </p:spPr>
        <p:txBody>
          <a:bodyPr/>
          <a:lstStyle/>
          <a:p>
            <a:r>
              <a:rPr lang="de-DE" dirty="0" smtClean="0"/>
              <a:t>Rechtsstaatsprinzip</a:t>
            </a:r>
            <a:endParaRPr lang="de-DE" dirty="0"/>
          </a:p>
          <a:p>
            <a:r>
              <a:rPr lang="de-DE" dirty="0"/>
              <a:t>-&gt; verankert in Art 20 Abs. 3 GG</a:t>
            </a:r>
          </a:p>
          <a:p>
            <a:r>
              <a:rPr lang="de-DE" dirty="0"/>
              <a:t>-&gt; Bindung der staatlichen Gewalt an die </a:t>
            </a:r>
            <a:r>
              <a:rPr lang="de-DE" dirty="0" smtClean="0"/>
              <a:t>Gesetze</a:t>
            </a:r>
            <a:endParaRPr lang="de-DE" dirty="0"/>
          </a:p>
          <a:p>
            <a:r>
              <a:rPr lang="de-DE" dirty="0"/>
              <a:t>-&gt; wird als zentrale Norm gesehen</a:t>
            </a:r>
          </a:p>
        </p:txBody>
      </p:sp>
      <p:sp>
        <p:nvSpPr>
          <p:cNvPr id="7" name="Textfeld 6"/>
          <p:cNvSpPr txBox="1"/>
          <p:nvPr/>
        </p:nvSpPr>
        <p:spPr>
          <a:xfrm>
            <a:off x="1175657" y="3673929"/>
            <a:ext cx="7127422" cy="1323439"/>
          </a:xfrm>
          <a:prstGeom prst="rect">
            <a:avLst/>
          </a:prstGeom>
          <a:noFill/>
        </p:spPr>
        <p:txBody>
          <a:bodyPr wrap="square" rtlCol="0">
            <a:spAutoFit/>
          </a:bodyPr>
          <a:lstStyle/>
          <a:p>
            <a:r>
              <a:rPr lang="de-DE" sz="1600" dirty="0" smtClean="0"/>
              <a:t>Es muss seitens der Behörden sichergestellt sein, dass die geltenden Gesetze stets einheitlich angewendet werden und ihr Handeln jederzeit für Dritte nachvollziehbar ist. Daraus erfolgt die Pflicht zur Aktenführung, die in verschiedenen Gesetzen,  Verordnungen und Richtlinien genauer bestimmt ist.</a:t>
            </a:r>
            <a:endParaRPr lang="de-DE" sz="1600" dirty="0"/>
          </a:p>
        </p:txBody>
      </p:sp>
    </p:spTree>
    <p:extLst>
      <p:ext uri="{BB962C8B-B14F-4D97-AF65-F5344CB8AC3E}">
        <p14:creationId xmlns:p14="http://schemas.microsoft.com/office/powerpoint/2010/main" val="2881613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heel(1)">
                                      <p:cBhvr>
                                        <p:cTn id="7"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209800" y="260650"/>
            <a:ext cx="7772400" cy="2016223"/>
          </a:xfrm>
        </p:spPr>
        <p:txBody>
          <a:bodyPr/>
          <a:lstStyle/>
          <a:p>
            <a:r>
              <a:rPr lang="de-DE" b="1" dirty="0" smtClean="0"/>
              <a:t>Schutz durch die Ewigkeitsklausel</a:t>
            </a:r>
            <a:endParaRPr lang="de-DE" b="1" dirty="0"/>
          </a:p>
        </p:txBody>
      </p:sp>
      <p:sp>
        <p:nvSpPr>
          <p:cNvPr id="3" name="Untertitel 2"/>
          <p:cNvSpPr>
            <a:spLocks noGrp="1"/>
          </p:cNvSpPr>
          <p:nvPr>
            <p:ph type="subTitle" idx="1"/>
          </p:nvPr>
        </p:nvSpPr>
        <p:spPr>
          <a:xfrm>
            <a:off x="2351584" y="3645024"/>
            <a:ext cx="7416824" cy="2880320"/>
          </a:xfrm>
        </p:spPr>
        <p:txBody>
          <a:bodyPr>
            <a:normAutofit/>
          </a:bodyPr>
          <a:lstStyle/>
          <a:p>
            <a:r>
              <a:rPr lang="de-DE" b="1" dirty="0"/>
              <a:t>79 Abs</a:t>
            </a:r>
            <a:r>
              <a:rPr lang="de-DE" dirty="0"/>
              <a:t>. </a:t>
            </a:r>
            <a:r>
              <a:rPr lang="de-DE" b="1" dirty="0"/>
              <a:t>3 GG besagt</a:t>
            </a:r>
            <a:r>
              <a:rPr lang="de-DE" dirty="0"/>
              <a:t>: „Eine Änderung dieses Grundgesetzes, durch welche die Gliederung des Bundes in Länder, die grundsätzliche Mitwirkung der Länder bei der Gesetzgebung oder die in den Artikeln 1 und 20 niedergelegten Grundsätze berührt werden, ist unzulässig</a:t>
            </a:r>
          </a:p>
        </p:txBody>
      </p:sp>
    </p:spTree>
    <p:extLst>
      <p:ext uri="{BB962C8B-B14F-4D97-AF65-F5344CB8AC3E}">
        <p14:creationId xmlns:p14="http://schemas.microsoft.com/office/powerpoint/2010/main" val="36265668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Geschäftsgang</a:t>
            </a:r>
            <a:br>
              <a:rPr lang="de-DE" dirty="0"/>
            </a:br>
            <a:r>
              <a:rPr lang="de-DE" dirty="0"/>
              <a:t>die drei Säulen der Gewaltenteilung</a:t>
            </a:r>
          </a:p>
        </p:txBody>
      </p:sp>
      <p:pic>
        <p:nvPicPr>
          <p:cNvPr id="4" name="Inhaltsplatzhalter 3"/>
          <p:cNvPicPr>
            <a:picLocks noGrp="1" noChangeAspect="1"/>
          </p:cNvPicPr>
          <p:nvPr>
            <p:ph idx="1"/>
          </p:nvPr>
        </p:nvPicPr>
        <p:blipFill>
          <a:blip r:embed="rId2"/>
          <a:stretch>
            <a:fillRect/>
          </a:stretch>
        </p:blipFill>
        <p:spPr>
          <a:xfrm>
            <a:off x="1019175" y="0"/>
            <a:ext cx="8199437" cy="4772025"/>
          </a:xfrm>
          <a:prstGeom prst="rect">
            <a:avLst/>
          </a:prstGeom>
        </p:spPr>
      </p:pic>
    </p:spTree>
    <p:extLst>
      <p:ext uri="{BB962C8B-B14F-4D97-AF65-F5344CB8AC3E}">
        <p14:creationId xmlns:p14="http://schemas.microsoft.com/office/powerpoint/2010/main" val="38387381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Geschäftsgang</a:t>
            </a:r>
          </a:p>
        </p:txBody>
      </p:sp>
      <p:sp>
        <p:nvSpPr>
          <p:cNvPr id="3" name="Inhaltsplatzhalter 2"/>
          <p:cNvSpPr>
            <a:spLocks noGrp="1"/>
          </p:cNvSpPr>
          <p:nvPr>
            <p:ph idx="1"/>
          </p:nvPr>
        </p:nvSpPr>
        <p:spPr/>
        <p:txBody>
          <a:bodyPr/>
          <a:lstStyle/>
          <a:p>
            <a:pPr marL="0" indent="0">
              <a:buNone/>
            </a:pPr>
            <a:r>
              <a:rPr lang="de-DE" b="1" dirty="0" smtClean="0"/>
              <a:t>                        Die </a:t>
            </a:r>
            <a:r>
              <a:rPr lang="de-DE" b="1" dirty="0"/>
              <a:t>Gewaltenteilung</a:t>
            </a:r>
          </a:p>
          <a:p>
            <a:r>
              <a:rPr lang="de-DE" dirty="0"/>
              <a:t>Art. 20 Abs. 2 S.2 GG</a:t>
            </a:r>
          </a:p>
          <a:p>
            <a:r>
              <a:rPr lang="de-DE" dirty="0"/>
              <a:t>Die Staatsgewalt wird durch besondere Organe der Gesetzgebung, der vollziehenden Gewalt und der Rechtsprechung ausgeübt.</a:t>
            </a:r>
          </a:p>
        </p:txBody>
      </p:sp>
    </p:spTree>
    <p:extLst>
      <p:ext uri="{BB962C8B-B14F-4D97-AF65-F5344CB8AC3E}">
        <p14:creationId xmlns:p14="http://schemas.microsoft.com/office/powerpoint/2010/main" val="11484635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pic>
        <p:nvPicPr>
          <p:cNvPr id="5" name="Inhaltsplatzhalter 4"/>
          <p:cNvPicPr>
            <a:picLocks noGrp="1" noChangeAspect="1"/>
          </p:cNvPicPr>
          <p:nvPr>
            <p:ph idx="1"/>
          </p:nvPr>
        </p:nvPicPr>
        <p:blipFill>
          <a:blip r:embed="rId2"/>
          <a:stretch>
            <a:fillRect/>
          </a:stretch>
        </p:blipFill>
        <p:spPr>
          <a:xfrm>
            <a:off x="4055519" y="872592"/>
            <a:ext cx="4045680" cy="3614738"/>
          </a:xfrm>
          <a:prstGeom prst="rect">
            <a:avLst/>
          </a:prstGeom>
        </p:spPr>
      </p:pic>
      <p:sp>
        <p:nvSpPr>
          <p:cNvPr id="4" name="Vertikales Scrollen 3"/>
          <p:cNvSpPr/>
          <p:nvPr/>
        </p:nvSpPr>
        <p:spPr>
          <a:xfrm>
            <a:off x="0" y="799469"/>
            <a:ext cx="4055519" cy="3671047"/>
          </a:xfrm>
          <a:prstGeom prst="verticalScroll">
            <a:avLst>
              <a:gd name="adj" fmla="val 13019"/>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de-DE" sz="1200" b="1" dirty="0"/>
          </a:p>
        </p:txBody>
      </p:sp>
      <p:sp>
        <p:nvSpPr>
          <p:cNvPr id="6" name="Vertikales Scrollen 5"/>
          <p:cNvSpPr/>
          <p:nvPr/>
        </p:nvSpPr>
        <p:spPr>
          <a:xfrm>
            <a:off x="8098028" y="894570"/>
            <a:ext cx="4010397" cy="3572930"/>
          </a:xfrm>
          <a:prstGeom prst="verticalScroll">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400" dirty="0" smtClean="0">
              <a:solidFill>
                <a:srgbClr val="FF0000"/>
              </a:solidFill>
            </a:endParaRPr>
          </a:p>
          <a:p>
            <a:pPr algn="ctr"/>
            <a:endParaRPr lang="de-DE" sz="1400" dirty="0" smtClean="0">
              <a:solidFill>
                <a:srgbClr val="FF0000"/>
              </a:solidFill>
            </a:endParaRPr>
          </a:p>
          <a:p>
            <a:pPr algn="ctr"/>
            <a:endParaRPr lang="de-DE" sz="1400" dirty="0" smtClean="0">
              <a:solidFill>
                <a:srgbClr val="FF0000"/>
              </a:solidFill>
            </a:endParaRPr>
          </a:p>
          <a:p>
            <a:pPr algn="ctr"/>
            <a:endParaRPr lang="de-DE" sz="1400" dirty="0">
              <a:solidFill>
                <a:srgbClr val="FF0000"/>
              </a:solidFill>
            </a:endParaRPr>
          </a:p>
          <a:p>
            <a:pPr algn="ctr"/>
            <a:endParaRPr lang="de-DE" sz="1400" dirty="0" smtClean="0">
              <a:solidFill>
                <a:srgbClr val="FF0000"/>
              </a:solidFill>
            </a:endParaRPr>
          </a:p>
          <a:p>
            <a:pPr algn="ctr"/>
            <a:endParaRPr lang="de-DE" sz="1400" dirty="0">
              <a:solidFill>
                <a:srgbClr val="FF0000"/>
              </a:solidFill>
            </a:endParaRPr>
          </a:p>
          <a:p>
            <a:pPr algn="ctr"/>
            <a:endParaRPr lang="de-DE" sz="1400" dirty="0" smtClean="0">
              <a:solidFill>
                <a:srgbClr val="FF0000"/>
              </a:solidFill>
            </a:endParaRPr>
          </a:p>
          <a:p>
            <a:pPr algn="ctr"/>
            <a:endParaRPr lang="de-DE" sz="1400" dirty="0">
              <a:solidFill>
                <a:srgbClr val="FF0000"/>
              </a:solidFill>
            </a:endParaRPr>
          </a:p>
          <a:p>
            <a:pPr algn="ctr"/>
            <a:endParaRPr lang="de-DE" sz="1400" dirty="0" smtClean="0">
              <a:solidFill>
                <a:srgbClr val="FF0000"/>
              </a:solidFill>
            </a:endParaRPr>
          </a:p>
          <a:p>
            <a:pPr algn="ctr"/>
            <a:endParaRPr lang="de-DE" sz="1400" dirty="0">
              <a:solidFill>
                <a:srgbClr val="FF0000"/>
              </a:solidFill>
            </a:endParaRPr>
          </a:p>
          <a:p>
            <a:pPr algn="ctr"/>
            <a:endParaRPr lang="de-DE" sz="1400" dirty="0" smtClean="0">
              <a:solidFill>
                <a:srgbClr val="FF0000"/>
              </a:solidFill>
            </a:endParaRPr>
          </a:p>
          <a:p>
            <a:pPr algn="ctr"/>
            <a:endParaRPr lang="de-DE" sz="1400" dirty="0">
              <a:solidFill>
                <a:srgbClr val="FF0000"/>
              </a:solidFill>
            </a:endParaRPr>
          </a:p>
          <a:p>
            <a:pPr algn="ctr"/>
            <a:endParaRPr lang="de-DE" sz="1400" dirty="0">
              <a:solidFill>
                <a:srgbClr val="FF0000"/>
              </a:solidFill>
            </a:endParaRPr>
          </a:p>
        </p:txBody>
      </p:sp>
      <p:sp>
        <p:nvSpPr>
          <p:cNvPr id="8" name="Textfeld 7"/>
          <p:cNvSpPr txBox="1"/>
          <p:nvPr/>
        </p:nvSpPr>
        <p:spPr>
          <a:xfrm>
            <a:off x="950259" y="939394"/>
            <a:ext cx="3092250" cy="24622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e-DE" sz="1000" b="1" dirty="0" smtClean="0">
                <a:latin typeface="Engravers MT" panose="02090707080505020304" pitchFamily="18" charset="0"/>
              </a:rPr>
              <a:t>Die Gesetzgebung/Legislative </a:t>
            </a:r>
            <a:endParaRPr lang="de-DE" sz="1000" b="1" dirty="0">
              <a:latin typeface="Engravers MT" panose="02090707080505020304" pitchFamily="18" charset="0"/>
            </a:endParaRPr>
          </a:p>
        </p:txBody>
      </p:sp>
      <p:sp>
        <p:nvSpPr>
          <p:cNvPr id="9" name="Textfeld 8"/>
          <p:cNvSpPr txBox="1"/>
          <p:nvPr/>
        </p:nvSpPr>
        <p:spPr>
          <a:xfrm>
            <a:off x="502023" y="1389529"/>
            <a:ext cx="3039035" cy="178510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e-DE" sz="1400" b="1" dirty="0" smtClean="0">
                <a:solidFill>
                  <a:srgbClr val="FF0000"/>
                </a:solidFill>
                <a:latin typeface="Engravers MT" panose="02090707080505020304" pitchFamily="18" charset="0"/>
              </a:rPr>
              <a:t>             Art. 70ff GG</a:t>
            </a:r>
          </a:p>
          <a:p>
            <a:pPr marL="171450" indent="-171450">
              <a:buFontTx/>
              <a:buChar char="-"/>
            </a:pPr>
            <a:r>
              <a:rPr lang="de-DE" sz="1200" dirty="0" smtClean="0">
                <a:solidFill>
                  <a:schemeClr val="bg1"/>
                </a:solidFill>
              </a:rPr>
              <a:t>Die Bundesgesetze werden vom Bundestag beschlossen (Art. 77 Abs. 1 S. 1 GG)</a:t>
            </a:r>
          </a:p>
          <a:p>
            <a:pPr marL="171450" indent="-171450">
              <a:buFontTx/>
              <a:buChar char="-"/>
            </a:pPr>
            <a:r>
              <a:rPr lang="de-DE" sz="1200" dirty="0" smtClean="0">
                <a:solidFill>
                  <a:schemeClr val="bg1"/>
                </a:solidFill>
              </a:rPr>
              <a:t>Gemäß Art. 38 Abs. 1 S.1 GG sind die Abgeordneten des Bundestages die Vertreter des Volkes</a:t>
            </a:r>
          </a:p>
          <a:p>
            <a:pPr marL="171450" indent="-171450">
              <a:buFontTx/>
              <a:buChar char="-"/>
            </a:pPr>
            <a:r>
              <a:rPr lang="de-DE" sz="1200" dirty="0" smtClean="0">
                <a:solidFill>
                  <a:schemeClr val="bg1"/>
                </a:solidFill>
              </a:rPr>
              <a:t>Das Verfahren der Gesetzgebung ist in Art. 76ff GG geregelt</a:t>
            </a:r>
            <a:endParaRPr lang="de-DE" sz="1200" dirty="0">
              <a:solidFill>
                <a:schemeClr val="bg1"/>
              </a:solidFill>
            </a:endParaRPr>
          </a:p>
        </p:txBody>
      </p:sp>
      <p:sp>
        <p:nvSpPr>
          <p:cNvPr id="10" name="Textfeld 9"/>
          <p:cNvSpPr txBox="1"/>
          <p:nvPr/>
        </p:nvSpPr>
        <p:spPr>
          <a:xfrm>
            <a:off x="5172635" y="939394"/>
            <a:ext cx="2797286" cy="369332"/>
          </a:xfrm>
          <a:prstGeom prst="rect">
            <a:avLst/>
          </a:prstGeom>
          <a:noFill/>
        </p:spPr>
        <p:txBody>
          <a:bodyPr wrap="square" rtlCol="0">
            <a:spAutoFit/>
          </a:bodyPr>
          <a:lstStyle/>
          <a:p>
            <a:r>
              <a:rPr lang="de-DE" sz="900" b="1" dirty="0" smtClean="0">
                <a:solidFill>
                  <a:schemeClr val="bg1"/>
                </a:solidFill>
                <a:latin typeface="Engravers MT" panose="02090707080505020304" pitchFamily="18" charset="0"/>
              </a:rPr>
              <a:t>Die vollziehende Gewalt/ Executive</a:t>
            </a:r>
            <a:endParaRPr lang="de-DE" sz="900" b="1" dirty="0">
              <a:solidFill>
                <a:schemeClr val="bg1"/>
              </a:solidFill>
              <a:latin typeface="Engravers MT" panose="02090707080505020304" pitchFamily="18" charset="0"/>
            </a:endParaRPr>
          </a:p>
        </p:txBody>
      </p:sp>
      <p:sp>
        <p:nvSpPr>
          <p:cNvPr id="11" name="Textfeld 10"/>
          <p:cNvSpPr txBox="1"/>
          <p:nvPr/>
        </p:nvSpPr>
        <p:spPr>
          <a:xfrm>
            <a:off x="4778189" y="1389529"/>
            <a:ext cx="2967038" cy="2523768"/>
          </a:xfrm>
          <a:prstGeom prst="rect">
            <a:avLst/>
          </a:prstGeom>
          <a:noFill/>
        </p:spPr>
        <p:txBody>
          <a:bodyPr wrap="square" rtlCol="0">
            <a:spAutoFit/>
          </a:bodyPr>
          <a:lstStyle/>
          <a:p>
            <a:r>
              <a:rPr lang="de-DE" sz="1400" b="1" dirty="0" smtClean="0">
                <a:solidFill>
                  <a:srgbClr val="FF0000"/>
                </a:solidFill>
                <a:latin typeface="Engravers MT" panose="02090707080505020304" pitchFamily="18" charset="0"/>
              </a:rPr>
              <a:t>          Art. 65ff GG</a:t>
            </a:r>
          </a:p>
          <a:p>
            <a:pPr marL="171450" indent="-171450">
              <a:buFontTx/>
              <a:buChar char="-"/>
            </a:pPr>
            <a:r>
              <a:rPr lang="de-DE" sz="1200" dirty="0" smtClean="0">
                <a:solidFill>
                  <a:schemeClr val="bg1"/>
                </a:solidFill>
              </a:rPr>
              <a:t>Der vollziehenden Gewalt obliegt  die Ausführung der vom Bundestag beschlossenen Gesetze</a:t>
            </a:r>
          </a:p>
          <a:p>
            <a:pPr marL="171450" indent="-171450">
              <a:buFontTx/>
              <a:buChar char="-"/>
            </a:pPr>
            <a:r>
              <a:rPr lang="de-DE" sz="1200" dirty="0" smtClean="0">
                <a:solidFill>
                  <a:schemeClr val="bg1"/>
                </a:solidFill>
              </a:rPr>
              <a:t>Auf Bundesebene gehören hierzu die Bundesregierung und die Bundesbehörden</a:t>
            </a:r>
          </a:p>
          <a:p>
            <a:pPr marL="171450" indent="-171450">
              <a:buFontTx/>
              <a:buChar char="-"/>
            </a:pPr>
            <a:r>
              <a:rPr lang="de-DE" sz="1200" dirty="0" smtClean="0">
                <a:solidFill>
                  <a:schemeClr val="bg1"/>
                </a:solidFill>
              </a:rPr>
              <a:t>Auf Landesebene die Landesregierung und die Landesverwaltungen</a:t>
            </a:r>
          </a:p>
          <a:p>
            <a:pPr marL="171450" indent="-171450">
              <a:buFontTx/>
              <a:buChar char="-"/>
            </a:pPr>
            <a:r>
              <a:rPr lang="de-DE" sz="1200" dirty="0" smtClean="0">
                <a:solidFill>
                  <a:schemeClr val="bg1"/>
                </a:solidFill>
              </a:rPr>
              <a:t>Zur Executive der Länder gehören ebenso die Staatsanwaltschaften und die Polizei</a:t>
            </a:r>
            <a:endParaRPr lang="de-DE" sz="1200" dirty="0">
              <a:solidFill>
                <a:schemeClr val="bg1"/>
              </a:solidFill>
            </a:endParaRPr>
          </a:p>
        </p:txBody>
      </p:sp>
      <p:sp>
        <p:nvSpPr>
          <p:cNvPr id="12" name="Textfeld 11"/>
          <p:cNvSpPr txBox="1"/>
          <p:nvPr/>
        </p:nvSpPr>
        <p:spPr>
          <a:xfrm>
            <a:off x="8946776" y="939394"/>
            <a:ext cx="3016489" cy="400110"/>
          </a:xfrm>
          <a:prstGeom prst="rect">
            <a:avLst/>
          </a:prstGeom>
          <a:noFill/>
        </p:spPr>
        <p:txBody>
          <a:bodyPr wrap="square" rtlCol="0">
            <a:spAutoFit/>
          </a:bodyPr>
          <a:lstStyle/>
          <a:p>
            <a:r>
              <a:rPr lang="de-DE" sz="1000" b="1" dirty="0" smtClean="0">
                <a:ln w="0"/>
                <a:solidFill>
                  <a:schemeClr val="accent1"/>
                </a:solidFill>
                <a:effectLst>
                  <a:outerShdw blurRad="38100" dist="25400" dir="5400000" algn="ctr" rotWithShape="0">
                    <a:srgbClr val="6E747A">
                      <a:alpha val="43000"/>
                    </a:srgbClr>
                  </a:outerShdw>
                </a:effectLst>
                <a:latin typeface="Engravers MT" panose="02090707080505020304" pitchFamily="18" charset="0"/>
              </a:rPr>
              <a:t>Die Rechtsprechung/ Judikative</a:t>
            </a:r>
            <a:endParaRPr lang="de-DE" sz="1000" b="1" dirty="0">
              <a:ln w="0"/>
              <a:solidFill>
                <a:schemeClr val="accent1"/>
              </a:solidFill>
              <a:effectLst>
                <a:outerShdw blurRad="38100" dist="25400" dir="5400000" algn="ctr" rotWithShape="0">
                  <a:srgbClr val="6E747A">
                    <a:alpha val="43000"/>
                  </a:srgbClr>
                </a:outerShdw>
              </a:effectLst>
              <a:latin typeface="Engravers MT" panose="02090707080505020304" pitchFamily="18" charset="0"/>
            </a:endParaRPr>
          </a:p>
        </p:txBody>
      </p:sp>
      <p:sp>
        <p:nvSpPr>
          <p:cNvPr id="13" name="Textfeld 12"/>
          <p:cNvSpPr txBox="1"/>
          <p:nvPr/>
        </p:nvSpPr>
        <p:spPr>
          <a:xfrm>
            <a:off x="8864509" y="1528720"/>
            <a:ext cx="2477434" cy="3754874"/>
          </a:xfrm>
          <a:prstGeom prst="rect">
            <a:avLst/>
          </a:prstGeom>
          <a:noFill/>
        </p:spPr>
        <p:txBody>
          <a:bodyPr wrap="square" rtlCol="0">
            <a:spAutoFit/>
          </a:bodyPr>
          <a:lstStyle/>
          <a:p>
            <a:r>
              <a:rPr lang="de-DE" sz="1400" dirty="0" smtClean="0">
                <a:ln w="0"/>
                <a:solidFill>
                  <a:srgbClr val="FF0000"/>
                </a:solidFill>
                <a:effectLst>
                  <a:outerShdw blurRad="38100" dist="25400" dir="5400000" algn="ctr" rotWithShape="0">
                    <a:srgbClr val="6E747A">
                      <a:alpha val="43000"/>
                    </a:srgbClr>
                  </a:outerShdw>
                </a:effectLst>
                <a:latin typeface="Engravers MT" panose="02090707080505020304" pitchFamily="18" charset="0"/>
              </a:rPr>
              <a:t>     Art. 92ff GG</a:t>
            </a:r>
          </a:p>
          <a:p>
            <a:pPr marL="171450" indent="-171450">
              <a:buFontTx/>
              <a:buChar char="-"/>
            </a:pPr>
            <a:r>
              <a:rPr lang="de-DE" sz="1200" dirty="0" smtClean="0">
                <a:ln w="0"/>
                <a:solidFill>
                  <a:schemeClr val="bg1"/>
                </a:solidFill>
                <a:effectLst>
                  <a:outerShdw blurRad="38100" dist="25400" dir="5400000" algn="ctr" rotWithShape="0">
                    <a:srgbClr val="6E747A">
                      <a:alpha val="43000"/>
                    </a:srgbClr>
                  </a:outerShdw>
                </a:effectLst>
                <a:latin typeface="Century Gothic" panose="020B0502020202020204" pitchFamily="34" charset="0"/>
              </a:rPr>
              <a:t>Die Rechtsprechende Gewalt ist den Richtern anvertraut</a:t>
            </a:r>
          </a:p>
          <a:p>
            <a:pPr marL="171450" indent="-171450">
              <a:buFontTx/>
              <a:buChar char="-"/>
            </a:pPr>
            <a:r>
              <a:rPr lang="de-DE" sz="1200" dirty="0" smtClean="0">
                <a:ln w="0"/>
                <a:solidFill>
                  <a:schemeClr val="bg1"/>
                </a:solidFill>
                <a:effectLst>
                  <a:outerShdw blurRad="38100" dist="25400" dir="5400000" algn="ctr" rotWithShape="0">
                    <a:srgbClr val="6E747A">
                      <a:alpha val="43000"/>
                    </a:srgbClr>
                  </a:outerShdw>
                </a:effectLst>
                <a:latin typeface="Century Gothic" panose="020B0502020202020204" pitchFamily="34" charset="0"/>
              </a:rPr>
              <a:t>Die Richter sind unabhängig und nur den Gesetzen unterworfen – Art. 97 Abs. 1 GG</a:t>
            </a:r>
          </a:p>
          <a:p>
            <a:endParaRPr lang="de-DE" sz="1400" dirty="0">
              <a:ln w="0"/>
              <a:solidFill>
                <a:srgbClr val="FF0000"/>
              </a:solidFill>
              <a:effectLst>
                <a:outerShdw blurRad="38100" dist="25400" dir="5400000" algn="ctr" rotWithShape="0">
                  <a:srgbClr val="6E747A">
                    <a:alpha val="43000"/>
                  </a:srgbClr>
                </a:outerShdw>
              </a:effectLst>
              <a:latin typeface="Engravers MT" panose="02090707080505020304" pitchFamily="18" charset="0"/>
            </a:endParaRPr>
          </a:p>
          <a:p>
            <a:endParaRPr lang="de-DE" sz="1400" dirty="0" smtClean="0">
              <a:ln w="0"/>
              <a:solidFill>
                <a:srgbClr val="FF0000"/>
              </a:solidFill>
              <a:effectLst>
                <a:outerShdw blurRad="38100" dist="25400" dir="5400000" algn="ctr" rotWithShape="0">
                  <a:srgbClr val="6E747A">
                    <a:alpha val="43000"/>
                  </a:srgbClr>
                </a:outerShdw>
              </a:effectLst>
              <a:latin typeface="Engravers MT" panose="02090707080505020304" pitchFamily="18" charset="0"/>
            </a:endParaRPr>
          </a:p>
          <a:p>
            <a:endParaRPr lang="de-DE" sz="1400" dirty="0">
              <a:ln w="0"/>
              <a:solidFill>
                <a:srgbClr val="FF0000"/>
              </a:solidFill>
              <a:effectLst>
                <a:outerShdw blurRad="38100" dist="25400" dir="5400000" algn="ctr" rotWithShape="0">
                  <a:srgbClr val="6E747A">
                    <a:alpha val="43000"/>
                  </a:srgbClr>
                </a:outerShdw>
              </a:effectLst>
              <a:latin typeface="Engravers MT" panose="02090707080505020304" pitchFamily="18" charset="0"/>
            </a:endParaRPr>
          </a:p>
          <a:p>
            <a:endParaRPr lang="de-DE" sz="1400" dirty="0" smtClean="0">
              <a:ln w="0"/>
              <a:solidFill>
                <a:srgbClr val="FF0000"/>
              </a:solidFill>
              <a:effectLst>
                <a:outerShdw blurRad="38100" dist="25400" dir="5400000" algn="ctr" rotWithShape="0">
                  <a:srgbClr val="6E747A">
                    <a:alpha val="43000"/>
                  </a:srgbClr>
                </a:outerShdw>
              </a:effectLst>
              <a:latin typeface="Engravers MT" panose="02090707080505020304" pitchFamily="18" charset="0"/>
            </a:endParaRPr>
          </a:p>
          <a:p>
            <a:endParaRPr lang="de-DE" sz="1400" dirty="0">
              <a:ln w="0"/>
              <a:solidFill>
                <a:srgbClr val="FF0000"/>
              </a:solidFill>
              <a:effectLst>
                <a:outerShdw blurRad="38100" dist="25400" dir="5400000" algn="ctr" rotWithShape="0">
                  <a:srgbClr val="6E747A">
                    <a:alpha val="43000"/>
                  </a:srgbClr>
                </a:outerShdw>
              </a:effectLst>
              <a:latin typeface="Engravers MT" panose="02090707080505020304" pitchFamily="18" charset="0"/>
            </a:endParaRPr>
          </a:p>
          <a:p>
            <a:endParaRPr lang="de-DE" sz="1400" dirty="0" smtClean="0">
              <a:ln w="0"/>
              <a:solidFill>
                <a:srgbClr val="FF0000"/>
              </a:solidFill>
              <a:effectLst>
                <a:outerShdw blurRad="38100" dist="25400" dir="5400000" algn="ctr" rotWithShape="0">
                  <a:srgbClr val="6E747A">
                    <a:alpha val="43000"/>
                  </a:srgbClr>
                </a:outerShdw>
              </a:effectLst>
              <a:latin typeface="Engravers MT" panose="02090707080505020304" pitchFamily="18" charset="0"/>
            </a:endParaRPr>
          </a:p>
          <a:p>
            <a:endParaRPr lang="de-DE" sz="1400" dirty="0">
              <a:ln w="0"/>
              <a:solidFill>
                <a:srgbClr val="FF0000"/>
              </a:solidFill>
              <a:effectLst>
                <a:outerShdw blurRad="38100" dist="25400" dir="5400000" algn="ctr" rotWithShape="0">
                  <a:srgbClr val="6E747A">
                    <a:alpha val="43000"/>
                  </a:srgbClr>
                </a:outerShdw>
              </a:effectLst>
              <a:latin typeface="Engravers MT" panose="02090707080505020304" pitchFamily="18" charset="0"/>
            </a:endParaRPr>
          </a:p>
          <a:p>
            <a:endParaRPr lang="de-DE" sz="1400" dirty="0" smtClean="0">
              <a:ln w="0"/>
              <a:solidFill>
                <a:srgbClr val="FF0000"/>
              </a:solidFill>
              <a:effectLst>
                <a:outerShdw blurRad="38100" dist="25400" dir="5400000" algn="ctr" rotWithShape="0">
                  <a:srgbClr val="6E747A">
                    <a:alpha val="43000"/>
                  </a:srgbClr>
                </a:outerShdw>
              </a:effectLst>
              <a:latin typeface="Engravers MT" panose="02090707080505020304" pitchFamily="18" charset="0"/>
            </a:endParaRPr>
          </a:p>
          <a:p>
            <a:endParaRPr lang="de-DE" sz="1400" dirty="0">
              <a:ln w="0"/>
              <a:solidFill>
                <a:srgbClr val="FF0000"/>
              </a:solidFill>
              <a:effectLst>
                <a:outerShdw blurRad="38100" dist="25400" dir="5400000" algn="ctr" rotWithShape="0">
                  <a:srgbClr val="6E747A">
                    <a:alpha val="43000"/>
                  </a:srgbClr>
                </a:outerShdw>
              </a:effectLst>
              <a:latin typeface="Engravers MT" panose="02090707080505020304" pitchFamily="18" charset="0"/>
            </a:endParaRPr>
          </a:p>
          <a:p>
            <a:endParaRPr lang="de-DE" sz="1400" dirty="0">
              <a:ln w="0"/>
              <a:solidFill>
                <a:srgbClr val="FF0000"/>
              </a:solidFill>
              <a:effectLst>
                <a:outerShdw blurRad="38100" dist="25400" dir="5400000" algn="ctr" rotWithShape="0">
                  <a:srgbClr val="6E747A">
                    <a:alpha val="43000"/>
                  </a:srgbClr>
                </a:outerShdw>
              </a:effectLst>
              <a:latin typeface="Engravers MT" panose="02090707080505020304" pitchFamily="18" charset="0"/>
            </a:endParaRPr>
          </a:p>
        </p:txBody>
      </p:sp>
    </p:spTree>
    <p:extLst>
      <p:ext uri="{BB962C8B-B14F-4D97-AF65-F5344CB8AC3E}">
        <p14:creationId xmlns:p14="http://schemas.microsoft.com/office/powerpoint/2010/main" val="647544210"/>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Segment">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0</TotalTime>
  <Words>428</Words>
  <Application>Microsoft Office PowerPoint</Application>
  <PresentationFormat>Breitbild</PresentationFormat>
  <Paragraphs>59</Paragraphs>
  <Slides>9</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9</vt:i4>
      </vt:variant>
    </vt:vector>
  </HeadingPairs>
  <TitlesOfParts>
    <vt:vector size="13" baseType="lpstr">
      <vt:lpstr>Century Gothic</vt:lpstr>
      <vt:lpstr>Engravers MT</vt:lpstr>
      <vt:lpstr>Wingdings 3</vt:lpstr>
      <vt:lpstr>Segment</vt:lpstr>
      <vt:lpstr>Geschäftsgangbestimmungen</vt:lpstr>
      <vt:lpstr>Geschäftsgang Das Grundgesetz ist die Verfassung der Bundesrepublik Deutschland</vt:lpstr>
      <vt:lpstr>Geschäftsgang Das Grundgesetz ist die Verfassung der Bundesrepublik Deutschland</vt:lpstr>
      <vt:lpstr>Geschäftsgang Das Grundgesetz ist die Verfassung der Bundesrepublik Deutschland</vt:lpstr>
      <vt:lpstr>Geschäftsgang</vt:lpstr>
      <vt:lpstr>Schutz durch die Ewigkeitsklausel</vt:lpstr>
      <vt:lpstr>Geschäftsgang die drei Säulen der Gewaltenteilung</vt:lpstr>
      <vt:lpstr>Geschäftsgang</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Geschäftsgangbestimmungen</dc:title>
  <dc:creator>Neuendorf-Schulz, Simone</dc:creator>
  <cp:lastModifiedBy>Neuendorf-Schulz, Simone</cp:lastModifiedBy>
  <cp:revision>9</cp:revision>
  <dcterms:created xsi:type="dcterms:W3CDTF">2024-10-01T10:11:51Z</dcterms:created>
  <dcterms:modified xsi:type="dcterms:W3CDTF">2024-10-01T11:12:16Z</dcterms:modified>
</cp:coreProperties>
</file>