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31" r:id="rId2"/>
    <p:sldId id="432" r:id="rId3"/>
    <p:sldId id="433" r:id="rId4"/>
    <p:sldId id="434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85278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84416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76733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4001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20307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24774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74474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22501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23863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2686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667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9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5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50460" y="963880"/>
            <a:ext cx="4323210" cy="4930246"/>
            <a:chOff x="0" y="0"/>
            <a:chExt cx="86464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646423" cy="9860488"/>
            </a:xfrm>
            <a:custGeom>
              <a:avLst/>
              <a:gdLst/>
              <a:ahLst/>
              <a:cxnLst/>
              <a:rect l="l" t="t" r="r" b="b"/>
              <a:pathLst>
                <a:path w="8646423" h="9860488">
                  <a:moveTo>
                    <a:pt x="0" y="0"/>
                  </a:moveTo>
                  <a:lnTo>
                    <a:pt x="8646423" y="0"/>
                  </a:lnTo>
                  <a:lnTo>
                    <a:pt x="8646423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5905" r="-867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86464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 defTabSz="609630">
                <a:lnSpc>
                  <a:spcPts val="4752"/>
                </a:lnSpc>
              </a:pPr>
              <a:r>
                <a:rPr lang="en-US" sz="4400">
                  <a:solidFill>
                    <a:srgbClr val="7CA686"/>
                  </a:solidFill>
                  <a:latin typeface="Recoleta"/>
                  <a:ea typeface="Recoleta"/>
                  <a:cs typeface="Recoleta"/>
                  <a:sym typeface="Recoleta"/>
                </a:rPr>
                <a:t>Berichtigung von Namen                  § 12 c Abs. 2 Nr. 4 GBO</a:t>
              </a:r>
            </a:p>
          </p:txBody>
        </p:sp>
      </p:grpSp>
      <p:sp>
        <p:nvSpPr>
          <p:cNvPr id="7" name="AutoShape 7"/>
          <p:cNvSpPr/>
          <p:nvPr/>
        </p:nvSpPr>
        <p:spPr>
          <a:xfrm>
            <a:off x="4950639" y="2047878"/>
            <a:ext cx="19043" cy="2762248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1" y="963880"/>
            <a:ext cx="6971372" cy="5050189"/>
            <a:chOff x="0" y="0"/>
            <a:chExt cx="13942744" cy="101003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10100375"/>
            </a:xfrm>
            <a:custGeom>
              <a:avLst/>
              <a:gdLst/>
              <a:ahLst/>
              <a:cxnLst/>
              <a:rect l="l" t="t" r="r" b="b"/>
              <a:pathLst>
                <a:path w="12755538" h="10100375">
                  <a:moveTo>
                    <a:pt x="0" y="0"/>
                  </a:moveTo>
                  <a:lnTo>
                    <a:pt x="12755538" y="0"/>
                  </a:lnTo>
                  <a:lnTo>
                    <a:pt x="12755538" y="10100375"/>
                  </a:lnTo>
                  <a:lnTo>
                    <a:pt x="0" y="1010037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 b="2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3942744" cy="100622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für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Berichtigung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Namens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267" u="sng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267" u="sng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u="sng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endParaRPr lang="en-US" sz="2267" u="sng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267" u="sng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auf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Berichtigung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von rein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tatsächlichen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Angaben</a:t>
              </a:r>
              <a:endParaRPr lang="en-US" sz="22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endParaRPr lang="en-US" sz="22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ändert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rechtliche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Beziehung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zum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eingetragenen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endParaRPr lang="en-US" sz="22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2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formlos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sein</a:t>
              </a:r>
            </a:p>
            <a:p>
              <a:pPr marL="217029" lvl="1" defTabSz="609630">
                <a:lnSpc>
                  <a:spcPts val="2592"/>
                </a:lnSpc>
              </a:pPr>
              <a:endParaRPr lang="en-US" sz="22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Berichtigung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auf Grund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entsprechender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Unterlagen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vorgenommen</a:t>
              </a:r>
              <a:endParaRPr lang="en-US" sz="22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029" lvl="1" defTabSz="609630">
                <a:lnSpc>
                  <a:spcPts val="2592"/>
                </a:lnSpc>
              </a:pPr>
              <a:endParaRPr lang="en-US" sz="22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da es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nicht um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Berichtigung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materieller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Unrichtigkeit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handelt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, gilt die </a:t>
              </a:r>
              <a:r>
                <a:rPr lang="en-US" sz="22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Beweismittelbeschränkung</a:t>
              </a:r>
              <a:r>
                <a:rPr lang="en-US" sz="22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des § 29 GBO nicht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5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9044" y="963880"/>
            <a:ext cx="4313517" cy="4930246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pPr defTabSz="609630"/>
              <a:endParaRPr lang="de-DE" sz="2933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6988721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 defTabSz="609630">
                <a:lnSpc>
                  <a:spcPts val="3348"/>
                </a:lnSpc>
              </a:pPr>
              <a:r>
                <a:rPr lang="en-US" sz="4400" dirty="0">
                  <a:solidFill>
                    <a:srgbClr val="7CA686"/>
                  </a:solidFill>
                  <a:latin typeface="Inter"/>
                  <a:ea typeface="Inter"/>
                  <a:cs typeface="Inter"/>
                  <a:sym typeface="Inter"/>
                </a:rPr>
                <a:t>NAMENS-BERICHTIGUNG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3273140" y="3422650"/>
            <a:ext cx="2762313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2" y="963880"/>
            <a:ext cx="6377769" cy="4930246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pPr defTabSz="609630"/>
              <a:endParaRPr lang="de-DE" sz="5867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/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Nachweis</a:t>
              </a:r>
              <a:r>
                <a:rPr lang="en-US" sz="26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6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in der Regel </a:t>
              </a: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6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Personenstandsurkunden</a:t>
              </a:r>
              <a:r>
                <a:rPr lang="en-US" sz="26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/>
              <a:endParaRPr lang="en-US" sz="26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Heiratsurkunde</a:t>
              </a:r>
              <a:endParaRPr lang="en-US" sz="26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Auszug</a:t>
              </a:r>
              <a:r>
                <a:rPr lang="en-US" sz="26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6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Familienbuch</a:t>
              </a:r>
              <a:endParaRPr lang="en-US" sz="26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Adoptionsbescheid</a:t>
              </a:r>
              <a:endParaRPr lang="en-US" sz="26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Verwaltungsbescheid</a:t>
              </a:r>
              <a:endParaRPr lang="en-US" sz="26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6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Oder Vorlage des </a:t>
              </a: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berichtigten</a:t>
              </a:r>
              <a:r>
                <a:rPr lang="en-US" sz="26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Personalausweises</a:t>
              </a:r>
              <a:r>
                <a:rPr lang="en-US" sz="26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/ </a:t>
              </a: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Meldeamtsbescheinigung</a:t>
              </a:r>
              <a:r>
                <a:rPr lang="en-US" sz="2667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667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erbracht</a:t>
              </a:r>
              <a:endParaRPr lang="en-US" sz="2667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 rot="-530160">
            <a:off x="1641739" y="4445483"/>
            <a:ext cx="1333764" cy="1846040"/>
          </a:xfrm>
          <a:custGeom>
            <a:avLst/>
            <a:gdLst/>
            <a:ahLst/>
            <a:cxnLst/>
            <a:rect l="l" t="t" r="r" b="b"/>
            <a:pathLst>
              <a:path w="2000646" h="2769060">
                <a:moveTo>
                  <a:pt x="0" y="0"/>
                </a:moveTo>
                <a:lnTo>
                  <a:pt x="2000646" y="0"/>
                </a:lnTo>
                <a:lnTo>
                  <a:pt x="2000646" y="2769060"/>
                </a:lnTo>
                <a:lnTo>
                  <a:pt x="0" y="27690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 rot="-372902">
            <a:off x="3559611" y="4595555"/>
            <a:ext cx="1545899" cy="1545899"/>
          </a:xfrm>
          <a:custGeom>
            <a:avLst/>
            <a:gdLst/>
            <a:ahLst/>
            <a:cxnLst/>
            <a:rect l="l" t="t" r="r" b="b"/>
            <a:pathLst>
              <a:path w="2318849" h="2318849">
                <a:moveTo>
                  <a:pt x="0" y="0"/>
                </a:moveTo>
                <a:lnTo>
                  <a:pt x="2318849" y="0"/>
                </a:lnTo>
                <a:lnTo>
                  <a:pt x="2318849" y="2318848"/>
                </a:lnTo>
                <a:lnTo>
                  <a:pt x="0" y="23188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5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963880"/>
            <a:ext cx="4332562" cy="4930246"/>
            <a:chOff x="-1676400" y="0"/>
            <a:chExt cx="8665124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1676400" y="38100"/>
              <a:ext cx="8665121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 defTabSz="609630">
                <a:lnSpc>
                  <a:spcPts val="3348"/>
                </a:lnSpc>
              </a:pPr>
              <a:r>
                <a:rPr lang="en-US" sz="4400" dirty="0">
                  <a:solidFill>
                    <a:srgbClr val="7CA686"/>
                  </a:solidFill>
                  <a:latin typeface="Inter"/>
                  <a:ea typeface="Inter"/>
                  <a:cs typeface="Inter"/>
                  <a:sym typeface="Inter"/>
                </a:rPr>
                <a:t>NAMENS-BERICHTIGUNG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3273140" y="3422650"/>
            <a:ext cx="2762313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2" y="963880"/>
            <a:ext cx="6377769" cy="4930246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Namensberichtigung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Abt. I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direkt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Namen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029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Namensberichtigung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Abt. II und III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jeweiligen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Veränderungsspalten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→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unrichtige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Name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röten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 Kosten, da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Gebührentatbestand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lautet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so: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„ Der </a:t>
              </a:r>
              <a:r>
                <a:rPr lang="en-US" sz="24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führt</a:t>
              </a:r>
              <a:r>
                <a:rPr lang="en-US" sz="24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nunmehr</a:t>
              </a:r>
              <a:r>
                <a:rPr lang="en-US" sz="24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Namen…..</a:t>
              </a:r>
              <a:r>
                <a:rPr lang="en-US" sz="24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</a:t>
              </a:r>
              <a:r>
                <a:rPr lang="en-US" sz="24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….</a:t>
              </a: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5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133356" y="963880"/>
            <a:ext cx="4465917" cy="4930246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pPr defTabSz="609630"/>
              <a:endParaRPr lang="de-DE" sz="44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6988721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 defTabSz="609630">
                <a:lnSpc>
                  <a:spcPts val="3348"/>
                </a:lnSpc>
              </a:pPr>
              <a:r>
                <a:rPr lang="en-US" sz="4400" dirty="0">
                  <a:solidFill>
                    <a:srgbClr val="7CA686"/>
                  </a:solidFill>
                  <a:latin typeface="Inter"/>
                  <a:ea typeface="Inter"/>
                  <a:cs typeface="Inter"/>
                  <a:sym typeface="Inter"/>
                </a:rPr>
                <a:t>NAMEN-BERICHTIGUNG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3273140" y="3422650"/>
            <a:ext cx="2762313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2" y="963880"/>
            <a:ext cx="6377769" cy="4930246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Was muss man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veranlassen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prüfen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persönlichen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Erscheinen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aufnehmen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präsentieren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weiteren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Anträge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eingegangen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O-Nr.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vergeben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Fall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erzeugen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Liste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10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Eintragungsnachricht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an: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Vermessungsamt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Finanzamt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</Words>
  <Application>Microsoft Office PowerPoint</Application>
  <PresentationFormat>Breitbild</PresentationFormat>
  <Paragraphs>41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Inter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2026-04-08T06:02:53Z</dcterms:created>
  <dcterms:modified xsi:type="dcterms:W3CDTF">2026-04-08T06:03:29Z</dcterms:modified>
</cp:coreProperties>
</file>