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76" r:id="rId9"/>
    <p:sldId id="275" r:id="rId10"/>
    <p:sldId id="265" r:id="rId11"/>
    <p:sldId id="266" r:id="rId12"/>
    <p:sldId id="267" r:id="rId13"/>
    <p:sldId id="277" r:id="rId14"/>
    <p:sldId id="278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3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70DBD-E417-4320-80F5-352795A07CDD}" type="datetimeFigureOut">
              <a:rPr lang="de-DE" smtClean="0"/>
              <a:t>02.08.2024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0975B-D8A7-4284-8F1F-5FE119879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0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AB632-B41F-46D4-9621-D1D0797B3F8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13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467D-2300-4391-90D7-B5EC7E75358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49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Wiederholungslehrgang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Insolvenzsachen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5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EDCA99-9857-41FD-B35F-6AD58E46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160808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6000" b="1" dirty="0"/>
              <a:t>Eröffnungsverfahren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C0822D3-3261-4726-8704-66355F683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funktionell zuständig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Richter</a:t>
            </a:r>
            <a:r>
              <a:rPr lang="de-DE" dirty="0" smtClean="0">
                <a:sym typeface="Wingdings" panose="05000000000000000000" pitchFamily="2" charset="2"/>
              </a:rPr>
              <a:t> ( §§ 3 </a:t>
            </a:r>
            <a:r>
              <a:rPr lang="de-DE" dirty="0">
                <a:sym typeface="Wingdings" panose="05000000000000000000" pitchFamily="2" charset="2"/>
              </a:rPr>
              <a:t>N</a:t>
            </a:r>
            <a:r>
              <a:rPr lang="de-DE" dirty="0" smtClean="0">
                <a:sym typeface="Wingdings" panose="05000000000000000000" pitchFamily="2" charset="2"/>
              </a:rPr>
              <a:t>r. 2e, 18 </a:t>
            </a:r>
            <a:r>
              <a:rPr lang="de-DE" dirty="0" err="1" smtClean="0">
                <a:sym typeface="Wingdings" panose="05000000000000000000" pitchFamily="2" charset="2"/>
              </a:rPr>
              <a:t>RpflG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§ 21 InsO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Sicherung der Insolvenzmasse</a:t>
            </a:r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Beauftragung Sachverständiger </a:t>
            </a:r>
            <a:endParaRPr lang="de-DE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852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EDCA99-9857-41FD-B35F-6AD58E46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160808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6000" b="1" dirty="0"/>
              <a:t>Eröffnungsverfahren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C0822D3-3261-4726-8704-66355F683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2400" u="sng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u="sng" dirty="0" smtClean="0">
                <a:sym typeface="Wingdings" panose="05000000000000000000" pitchFamily="2" charset="2"/>
              </a:rPr>
              <a:t>Beendigungsmöglichkeiten?</a:t>
            </a:r>
          </a:p>
          <a:p>
            <a:pPr marL="0" indent="0">
              <a:buNone/>
            </a:pPr>
            <a:endParaRPr lang="de-DE" u="sng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§ 26 InsO Abweisung mangels Masse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§27 InsO Eröffnung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§ 13 II InsO Rücknahme des Antrags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§ 14 III InsO Hauptsachenerledigung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EDCA99-9857-41FD-B35F-6AD58E46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07" y="1088416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6000" b="1" dirty="0"/>
              <a:t>Eröffnetes Verfahren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C0822D3-3261-4726-8704-66355F683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f</a:t>
            </a:r>
            <a:r>
              <a:rPr lang="de-DE" dirty="0" smtClean="0"/>
              <a:t>unktionell zuständig: </a:t>
            </a:r>
            <a:r>
              <a:rPr lang="de-DE" dirty="0" smtClean="0">
                <a:solidFill>
                  <a:srgbClr val="FF0000"/>
                </a:solidFill>
              </a:rPr>
              <a:t>Rechtspfleger </a:t>
            </a:r>
            <a:r>
              <a:rPr lang="de-DE" dirty="0">
                <a:sym typeface="Wingdings" panose="05000000000000000000" pitchFamily="2" charset="2"/>
              </a:rPr>
              <a:t>( §§ 3 Nr. 2e, 18 </a:t>
            </a:r>
            <a:r>
              <a:rPr lang="de-DE" dirty="0" err="1">
                <a:sym typeface="Wingdings" panose="05000000000000000000" pitchFamily="2" charset="2"/>
              </a:rPr>
              <a:t>RpflG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b="1" u="sng" dirty="0" smtClean="0"/>
              <a:t>Ablauf:</a:t>
            </a:r>
          </a:p>
          <a:p>
            <a:pPr marL="0" indent="0">
              <a:buNone/>
            </a:pPr>
            <a:r>
              <a:rPr lang="de-DE" sz="2400" dirty="0" smtClean="0"/>
              <a:t>Berichtstermin</a:t>
            </a:r>
          </a:p>
          <a:p>
            <a:pPr marL="0" indent="0">
              <a:buNone/>
            </a:pPr>
            <a:r>
              <a:rPr lang="de-DE" sz="2400" dirty="0" smtClean="0"/>
              <a:t>Prüfungstermin</a:t>
            </a:r>
          </a:p>
          <a:p>
            <a:pPr marL="0" indent="0">
              <a:buNone/>
            </a:pPr>
            <a:r>
              <a:rPr lang="de-DE" sz="2400" dirty="0" smtClean="0"/>
              <a:t>eventuell besonderer PT</a:t>
            </a:r>
          </a:p>
          <a:p>
            <a:pPr marL="0" indent="0">
              <a:buNone/>
            </a:pPr>
            <a:r>
              <a:rPr lang="de-DE" sz="2400" dirty="0" smtClean="0"/>
              <a:t>Verwertung</a:t>
            </a:r>
          </a:p>
          <a:p>
            <a:pPr marL="0" indent="0">
              <a:buNone/>
            </a:pPr>
            <a:r>
              <a:rPr lang="de-DE" sz="2400" dirty="0" smtClean="0"/>
              <a:t>Schlusstermin</a:t>
            </a:r>
          </a:p>
          <a:p>
            <a:pPr marL="0" indent="0">
              <a:buNone/>
            </a:pPr>
            <a:r>
              <a:rPr lang="de-DE" sz="2400" dirty="0" smtClean="0"/>
              <a:t>Verteilung (nach Genehmigung)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8361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EDCA99-9857-41FD-B35F-6AD58E46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07" y="1088416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6000" b="1" dirty="0"/>
              <a:t>Eröffnetes Verfahren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C0822D3-3261-4726-8704-66355F683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f</a:t>
            </a:r>
            <a:r>
              <a:rPr lang="de-DE" dirty="0" smtClean="0"/>
              <a:t>unktionell zuständig: </a:t>
            </a:r>
            <a:r>
              <a:rPr lang="de-DE" dirty="0" smtClean="0">
                <a:solidFill>
                  <a:srgbClr val="FF0000"/>
                </a:solidFill>
              </a:rPr>
              <a:t>Rechtspfleger </a:t>
            </a:r>
            <a:r>
              <a:rPr lang="de-DE" dirty="0">
                <a:sym typeface="Wingdings" panose="05000000000000000000" pitchFamily="2" charset="2"/>
              </a:rPr>
              <a:t>( §§ 3 Nr. 2e, 18 </a:t>
            </a:r>
            <a:r>
              <a:rPr lang="de-DE" dirty="0" err="1">
                <a:sym typeface="Wingdings" panose="05000000000000000000" pitchFamily="2" charset="2"/>
              </a:rPr>
              <a:t>RpflG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b="1" u="sng" dirty="0" smtClean="0"/>
              <a:t>Ablauf:</a:t>
            </a:r>
          </a:p>
          <a:p>
            <a:pPr marL="0" indent="0">
              <a:buNone/>
            </a:pPr>
            <a:r>
              <a:rPr lang="de-DE" sz="2400" dirty="0" smtClean="0"/>
              <a:t>Berichtstermin</a:t>
            </a:r>
          </a:p>
          <a:p>
            <a:pPr marL="0" indent="0">
              <a:buNone/>
            </a:pPr>
            <a:r>
              <a:rPr lang="de-DE" sz="2400" dirty="0" smtClean="0"/>
              <a:t>Prüfungstermin</a:t>
            </a:r>
          </a:p>
          <a:p>
            <a:pPr marL="0" indent="0">
              <a:buNone/>
            </a:pPr>
            <a:r>
              <a:rPr lang="de-DE" sz="2400" dirty="0"/>
              <a:t>e</a:t>
            </a:r>
            <a:r>
              <a:rPr lang="de-DE" sz="2400" dirty="0" smtClean="0"/>
              <a:t>ventuell besonderer PT</a:t>
            </a:r>
          </a:p>
          <a:p>
            <a:pPr marL="0" indent="0">
              <a:buNone/>
            </a:pPr>
            <a:r>
              <a:rPr lang="de-DE" sz="2400" dirty="0" smtClean="0"/>
              <a:t>Verwertung</a:t>
            </a:r>
          </a:p>
          <a:p>
            <a:pPr marL="0" indent="0">
              <a:buNone/>
            </a:pPr>
            <a:r>
              <a:rPr lang="de-DE" sz="2400" dirty="0" smtClean="0"/>
              <a:t>Schlusstermin</a:t>
            </a:r>
          </a:p>
          <a:p>
            <a:pPr marL="0" indent="0">
              <a:buNone/>
            </a:pPr>
            <a:r>
              <a:rPr lang="de-DE" sz="2400" dirty="0" smtClean="0"/>
              <a:t>Verteilung (nach Genehmigung)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4709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EDCA99-9857-41FD-B35F-6AD58E46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07" y="1088416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6000" b="1" dirty="0"/>
              <a:t>Eröffnetes Verfahren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C0822D3-3261-4726-8704-66355F683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f</a:t>
            </a:r>
            <a:r>
              <a:rPr lang="de-DE" dirty="0" smtClean="0"/>
              <a:t>unktionell zuständig: </a:t>
            </a:r>
            <a:r>
              <a:rPr lang="de-DE" dirty="0" smtClean="0">
                <a:solidFill>
                  <a:srgbClr val="FF0000"/>
                </a:solidFill>
              </a:rPr>
              <a:t>Rechtspfleger </a:t>
            </a:r>
            <a:r>
              <a:rPr lang="de-DE" dirty="0">
                <a:sym typeface="Wingdings" panose="05000000000000000000" pitchFamily="2" charset="2"/>
              </a:rPr>
              <a:t>( §§ 3 Nr. 2e, 18 </a:t>
            </a:r>
            <a:r>
              <a:rPr lang="de-DE" dirty="0" err="1">
                <a:sym typeface="Wingdings" panose="05000000000000000000" pitchFamily="2" charset="2"/>
              </a:rPr>
              <a:t>RpflG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b="1" u="sng" dirty="0" smtClean="0"/>
              <a:t>Ablauf:</a:t>
            </a:r>
          </a:p>
          <a:p>
            <a:pPr marL="0" indent="0">
              <a:buNone/>
            </a:pPr>
            <a:r>
              <a:rPr lang="de-DE" sz="2400" dirty="0" smtClean="0"/>
              <a:t>Berichtstermin</a:t>
            </a:r>
          </a:p>
          <a:p>
            <a:pPr marL="0" indent="0">
              <a:buNone/>
            </a:pPr>
            <a:r>
              <a:rPr lang="de-DE" sz="2400" dirty="0" smtClean="0"/>
              <a:t>Prüfungstermin</a:t>
            </a:r>
          </a:p>
          <a:p>
            <a:pPr marL="0" indent="0">
              <a:buNone/>
            </a:pPr>
            <a:r>
              <a:rPr lang="de-DE" sz="2400" dirty="0" smtClean="0"/>
              <a:t>eventuell </a:t>
            </a:r>
            <a:r>
              <a:rPr lang="de-DE" sz="2400" dirty="0" smtClean="0"/>
              <a:t>besonderer PT</a:t>
            </a:r>
          </a:p>
          <a:p>
            <a:pPr marL="0" indent="0">
              <a:buNone/>
            </a:pPr>
            <a:r>
              <a:rPr lang="de-DE" sz="2400" dirty="0" smtClean="0"/>
              <a:t>Verwertung</a:t>
            </a:r>
          </a:p>
          <a:p>
            <a:pPr marL="0" indent="0">
              <a:buNone/>
            </a:pPr>
            <a:r>
              <a:rPr lang="de-DE" sz="2400" dirty="0" smtClean="0"/>
              <a:t>Schlusstermin</a:t>
            </a:r>
          </a:p>
          <a:p>
            <a:pPr marL="0" indent="0">
              <a:buNone/>
            </a:pPr>
            <a:r>
              <a:rPr lang="de-DE" sz="2400" dirty="0" smtClean="0"/>
              <a:t>Verteilung (nach Genehmigung)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72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EDCA99-9857-41FD-B35F-6AD58E46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139788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sz="5400" b="1" dirty="0"/>
              <a:t>Eröffnetes Verfahren - Beendigung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C0822D3-3261-4726-8704-66355F683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/>
              <a:t>Aufhebung nach </a:t>
            </a:r>
            <a:r>
              <a:rPr lang="de-DE" dirty="0">
                <a:solidFill>
                  <a:srgbClr val="FF0000"/>
                </a:solidFill>
              </a:rPr>
              <a:t>§200 </a:t>
            </a:r>
            <a:r>
              <a:rPr lang="de-DE" dirty="0" smtClean="0">
                <a:solidFill>
                  <a:srgbClr val="FF0000"/>
                </a:solidFill>
              </a:rPr>
              <a:t>InsO</a:t>
            </a:r>
          </a:p>
          <a:p>
            <a:pPr marL="457200" indent="-457200">
              <a:buFont typeface="+mj-lt"/>
              <a:buAutoNum type="arabicPeriod"/>
            </a:pPr>
            <a:endParaRPr lang="de-DE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Einstellung mangels Masse nach </a:t>
            </a:r>
            <a:r>
              <a:rPr lang="de-DE" b="1" dirty="0">
                <a:solidFill>
                  <a:srgbClr val="FF0000"/>
                </a:solidFill>
              </a:rPr>
              <a:t>§ 207 </a:t>
            </a:r>
            <a:r>
              <a:rPr lang="de-DE" b="1" dirty="0" smtClean="0">
                <a:solidFill>
                  <a:srgbClr val="FF0000"/>
                </a:solidFill>
              </a:rPr>
              <a:t>InsO</a:t>
            </a:r>
          </a:p>
          <a:p>
            <a:pPr marL="0" indent="0">
              <a:buNone/>
            </a:pPr>
            <a:endParaRPr lang="de-DE" b="1" dirty="0">
              <a:solidFill>
                <a:srgbClr val="FF0000"/>
              </a:solidFill>
            </a:endParaRPr>
          </a:p>
          <a:p>
            <a:r>
              <a:rPr lang="de-DE" sz="1900" dirty="0" smtClean="0"/>
              <a:t>Einstellung </a:t>
            </a:r>
            <a:r>
              <a:rPr lang="de-DE" sz="1900" dirty="0"/>
              <a:t>nach Anzeige der Masseunzulänglichkeit </a:t>
            </a:r>
            <a:r>
              <a:rPr lang="de-DE" sz="1900" dirty="0">
                <a:solidFill>
                  <a:srgbClr val="FF0000"/>
                </a:solidFill>
              </a:rPr>
              <a:t>§ 211 </a:t>
            </a:r>
            <a:r>
              <a:rPr lang="de-DE" sz="1900" dirty="0" smtClean="0">
                <a:solidFill>
                  <a:srgbClr val="FF0000"/>
                </a:solidFill>
              </a:rPr>
              <a:t>InsO</a:t>
            </a:r>
          </a:p>
          <a:p>
            <a:r>
              <a:rPr lang="de-DE" sz="1900" dirty="0" smtClean="0"/>
              <a:t>Einstellung </a:t>
            </a:r>
            <a:r>
              <a:rPr lang="de-DE" sz="1900" dirty="0"/>
              <a:t>wegen Tod des Schuldners</a:t>
            </a:r>
          </a:p>
          <a:p>
            <a:r>
              <a:rPr lang="de-DE" sz="1900" dirty="0" smtClean="0"/>
              <a:t>Einstellung </a:t>
            </a:r>
            <a:r>
              <a:rPr lang="de-DE" sz="1900" dirty="0"/>
              <a:t>mit Zustimmung der Gläubiger nach </a:t>
            </a:r>
            <a:r>
              <a:rPr lang="de-DE" sz="1900" dirty="0">
                <a:solidFill>
                  <a:srgbClr val="FF0000"/>
                </a:solidFill>
              </a:rPr>
              <a:t>§ 213 </a:t>
            </a:r>
            <a:r>
              <a:rPr lang="de-DE" sz="1900" dirty="0" smtClean="0">
                <a:solidFill>
                  <a:srgbClr val="FF0000"/>
                </a:solidFill>
              </a:rPr>
              <a:t>InsO</a:t>
            </a:r>
          </a:p>
          <a:p>
            <a:r>
              <a:rPr lang="de-DE" sz="1900" dirty="0" smtClean="0"/>
              <a:t>Einstellung </a:t>
            </a:r>
            <a:r>
              <a:rPr lang="de-DE" sz="1900" dirty="0"/>
              <a:t>nach Wegfall des Insolvenzgrundes </a:t>
            </a:r>
            <a:r>
              <a:rPr lang="de-DE" sz="1900" dirty="0">
                <a:solidFill>
                  <a:srgbClr val="FF0000"/>
                </a:solidFill>
              </a:rPr>
              <a:t>§212 InsO</a:t>
            </a:r>
          </a:p>
          <a:p>
            <a:r>
              <a:rPr lang="de-DE" sz="1900" dirty="0" err="1" smtClean="0"/>
              <a:t>Aufheung</a:t>
            </a:r>
            <a:r>
              <a:rPr lang="de-DE" sz="1900" dirty="0" smtClean="0"/>
              <a:t> </a:t>
            </a:r>
            <a:r>
              <a:rPr lang="de-DE" sz="1900" dirty="0"/>
              <a:t>des Insolvenzverfahrens nach Bestätigung des </a:t>
            </a:r>
            <a:r>
              <a:rPr lang="de-DE" sz="1900" dirty="0" smtClean="0"/>
              <a:t>Insolvenzplans   </a:t>
            </a:r>
            <a:r>
              <a:rPr lang="de-DE" sz="1900" dirty="0">
                <a:solidFill>
                  <a:srgbClr val="FF0000"/>
                </a:solidFill>
              </a:rPr>
              <a:t>§ 258 InsO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8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EDCA99-9857-41FD-B35F-6AD58E46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118766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sz="6000" b="1" dirty="0"/>
              <a:t>Restschuldbefreiungsverfahren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C0822D3-3261-4726-8704-66355F683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funktionell zuständig: </a:t>
            </a:r>
            <a:r>
              <a:rPr lang="de-DE" dirty="0">
                <a:solidFill>
                  <a:srgbClr val="FF0000"/>
                </a:solidFill>
              </a:rPr>
              <a:t>Rechtspfleger </a:t>
            </a:r>
            <a:r>
              <a:rPr lang="de-DE" dirty="0">
                <a:sym typeface="Wingdings" panose="05000000000000000000" pitchFamily="2" charset="2"/>
              </a:rPr>
              <a:t>( §§ 3 Nr. 2e, 18 </a:t>
            </a:r>
            <a:r>
              <a:rPr lang="de-DE" dirty="0" err="1">
                <a:sym typeface="Wingdings" panose="05000000000000000000" pitchFamily="2" charset="2"/>
              </a:rPr>
              <a:t>RpflG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b="1" u="sng" dirty="0" smtClean="0">
                <a:sym typeface="Wingdings" panose="05000000000000000000" pitchFamily="2" charset="2"/>
              </a:rPr>
              <a:t>Ablauf:</a:t>
            </a:r>
          </a:p>
          <a:p>
            <a:pPr marL="0" indent="0">
              <a:buNone/>
            </a:pPr>
            <a:r>
              <a:rPr lang="de-DE" sz="2400" dirty="0" smtClean="0">
                <a:sym typeface="Wingdings" panose="05000000000000000000" pitchFamily="2" charset="2"/>
              </a:rPr>
              <a:t>Nachtragsverteilung</a:t>
            </a:r>
          </a:p>
          <a:p>
            <a:pPr marL="0" indent="0">
              <a:buNone/>
            </a:pPr>
            <a:r>
              <a:rPr lang="de-DE" sz="2400" dirty="0" smtClean="0">
                <a:sym typeface="Wingdings" panose="05000000000000000000" pitchFamily="2" charset="2"/>
              </a:rPr>
              <a:t>Anhörung der Gläubiger</a:t>
            </a:r>
          </a:p>
          <a:p>
            <a:pPr marL="0" indent="0">
              <a:buNone/>
            </a:pPr>
            <a:endParaRPr lang="de-DE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b="1" u="sng" dirty="0" smtClean="0">
                <a:sym typeface="Wingdings" panose="05000000000000000000" pitchFamily="2" charset="2"/>
              </a:rPr>
              <a:t>Beendigung:</a:t>
            </a:r>
          </a:p>
          <a:p>
            <a:pPr marL="0" indent="0">
              <a:buNone/>
            </a:pPr>
            <a:r>
              <a:rPr lang="de-DE" sz="2400" dirty="0" smtClean="0">
                <a:sym typeface="Wingdings" panose="05000000000000000000" pitchFamily="2" charset="2"/>
              </a:rPr>
              <a:t>Erteilung RSB</a:t>
            </a:r>
          </a:p>
          <a:p>
            <a:pPr marL="0" indent="0">
              <a:buNone/>
            </a:pPr>
            <a:r>
              <a:rPr lang="de-DE" sz="2400" dirty="0" smtClean="0">
                <a:sym typeface="Wingdings" panose="05000000000000000000" pitchFamily="2" charset="2"/>
              </a:rPr>
              <a:t>Versagung RSB</a:t>
            </a:r>
            <a:endParaRPr lang="de-DE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525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139787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b="1" dirty="0" smtClean="0"/>
              <a:t>Sachverhalt: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lvl="0" indent="0">
              <a:buNone/>
            </a:pPr>
            <a:r>
              <a:rPr lang="de-DE" dirty="0"/>
              <a:t>Im AG Lichtenberg geht am </a:t>
            </a:r>
            <a:r>
              <a:rPr lang="de-DE" dirty="0" smtClean="0"/>
              <a:t>06.08.2024 </a:t>
            </a:r>
            <a:r>
              <a:rPr lang="de-DE" dirty="0"/>
              <a:t>ein Antrag des Schuldners Max Muster, wohnhaft in Berlin-Lichtenberg, auf Eröffnung des Insolvenzverfahrens ein. Außerdem beantragt er die Erteilung der RSB und die Stundung der Kosten für das gesamte Verfahren. Im Gläubigerverzeichnis sind 18 Gläubiger benannt.</a:t>
            </a:r>
          </a:p>
          <a:p>
            <a:pPr marL="0" indent="0">
              <a:buNone/>
            </a:pPr>
            <a:r>
              <a:rPr lang="de-DE" dirty="0"/>
              <a:t>Aus dem Antrag geht hervor, dass das außergerichtliche Schuldenbereinigungsverfahren am </a:t>
            </a:r>
            <a:r>
              <a:rPr lang="de-DE" dirty="0" smtClean="0"/>
              <a:t>03.01.2024 </a:t>
            </a:r>
            <a:r>
              <a:rPr lang="de-DE" dirty="0"/>
              <a:t>gescheitert ist.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8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118767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b="1" dirty="0" smtClean="0"/>
              <a:t>Sachverhalt: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Auf der Geschäftsstelle des AG </a:t>
            </a:r>
            <a:r>
              <a:rPr lang="de-DE" dirty="0" smtClean="0"/>
              <a:t>Schulungsstadt </a:t>
            </a:r>
            <a:r>
              <a:rPr lang="de-DE" dirty="0"/>
              <a:t>geht 6 Wochen nach Abhaltung des Schlusstermins und Aufhebung des Verfahrens der Schuldnerin </a:t>
            </a:r>
            <a:r>
              <a:rPr lang="de-DE" dirty="0" smtClean="0"/>
              <a:t>Gabi Günstig ein </a:t>
            </a:r>
            <a:r>
              <a:rPr lang="de-DE" dirty="0"/>
              <a:t>Antrag des Gläubigers </a:t>
            </a:r>
            <a:r>
              <a:rPr lang="de-DE" dirty="0" smtClean="0"/>
              <a:t>0/4 Dr. </a:t>
            </a:r>
            <a:r>
              <a:rPr lang="de-DE" dirty="0" err="1" smtClean="0"/>
              <a:t>Bohrmann</a:t>
            </a:r>
            <a:r>
              <a:rPr lang="de-DE" dirty="0" smtClean="0"/>
              <a:t> auf </a:t>
            </a:r>
            <a:r>
              <a:rPr lang="de-DE" dirty="0"/>
              <a:t>Erteilung einer vollstreckbaren Ausfertigung des Tabellenblattes ein. Die Forderung des </a:t>
            </a:r>
            <a:r>
              <a:rPr lang="de-DE" dirty="0" smtClean="0"/>
              <a:t>Dr. </a:t>
            </a:r>
            <a:r>
              <a:rPr lang="de-DE" dirty="0" err="1" smtClean="0"/>
              <a:t>Bohrmann</a:t>
            </a:r>
            <a:r>
              <a:rPr lang="de-DE" dirty="0" smtClean="0"/>
              <a:t> wurde </a:t>
            </a:r>
            <a:r>
              <a:rPr lang="de-DE" dirty="0"/>
              <a:t>im Prüfungstermin </a:t>
            </a:r>
            <a:r>
              <a:rPr lang="de-DE" dirty="0" smtClean="0"/>
              <a:t>am 07.02.2024 vollständig </a:t>
            </a:r>
            <a:r>
              <a:rPr lang="de-DE" dirty="0"/>
              <a:t>festgestellt.</a:t>
            </a:r>
          </a:p>
        </p:txBody>
      </p:sp>
    </p:spTree>
    <p:extLst>
      <p:ext uri="{BB962C8B-B14F-4D97-AF65-F5344CB8AC3E}">
        <p14:creationId xmlns:p14="http://schemas.microsoft.com/office/powerpoint/2010/main" val="7701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139787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b="1" dirty="0" smtClean="0"/>
              <a:t>Sachverhalt: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Auf der Geschäftsstelle des AG </a:t>
            </a:r>
            <a:r>
              <a:rPr lang="de-DE" dirty="0" smtClean="0"/>
              <a:t>Schulungsstadt </a:t>
            </a:r>
            <a:r>
              <a:rPr lang="de-DE" dirty="0"/>
              <a:t>geht </a:t>
            </a:r>
            <a:r>
              <a:rPr lang="de-DE" dirty="0" smtClean="0"/>
              <a:t>ein Antrag des Immobilienmaklers Lars Matzke auf Erteilung einer Negativbescheinigung aus dem Insolvenzregister ein. Der Personalausweis in Kopie und eine Aufforderung des Gewerbeamts sind dem Antrag beigefügt.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108256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b="1" dirty="0" smtClean="0"/>
              <a:t>Arten der Insolvenz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de-DE" u="sng" dirty="0" smtClean="0"/>
              <a:t>Regelinsolvenz </a:t>
            </a:r>
          </a:p>
          <a:p>
            <a:pPr marL="571500" indent="-571500">
              <a:buAutoNum type="romanUcPeriod"/>
            </a:pPr>
            <a:endParaRPr lang="de-DE" dirty="0"/>
          </a:p>
          <a:p>
            <a:pPr marL="571500" indent="-571500">
              <a:buAutoNum type="romanUcPeriod"/>
            </a:pPr>
            <a:endParaRPr lang="de-DE" dirty="0" smtClean="0"/>
          </a:p>
          <a:p>
            <a:pPr marL="571500" indent="-571500">
              <a:buAutoNum type="romanUcPeriod"/>
            </a:pPr>
            <a:r>
              <a:rPr lang="de-DE" u="sng" dirty="0" smtClean="0"/>
              <a:t>Verbraucherinsolvenz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ym typeface="Wingdings" panose="05000000000000000000" pitchFamily="2" charset="2"/>
              </a:rPr>
              <a:t>vereinfachtes Verfahren für Verbraucher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4106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027121A7-F656-4B57-AA11-32BF42FE9128}"/>
              </a:ext>
            </a:extLst>
          </p:cNvPr>
          <p:cNvCxnSpPr>
            <a:cxnSpLocks/>
          </p:cNvCxnSpPr>
          <p:nvPr/>
        </p:nvCxnSpPr>
        <p:spPr>
          <a:xfrm>
            <a:off x="1173892" y="3429000"/>
            <a:ext cx="86940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feil: nach unten gekrümmt 10">
            <a:extLst>
              <a:ext uri="{FF2B5EF4-FFF2-40B4-BE49-F238E27FC236}">
                <a16:creationId xmlns:a16="http://schemas.microsoft.com/office/drawing/2014/main" id="{29623BF1-B5C9-4D11-8981-7FA52471408B}"/>
              </a:ext>
            </a:extLst>
          </p:cNvPr>
          <p:cNvSpPr/>
          <p:nvPr/>
        </p:nvSpPr>
        <p:spPr>
          <a:xfrm>
            <a:off x="1173892" y="2446041"/>
            <a:ext cx="2255108" cy="982959"/>
          </a:xfrm>
          <a:prstGeom prst="curvedDownArrow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Pfeil: nach unten gekrümmt 12">
            <a:extLst>
              <a:ext uri="{FF2B5EF4-FFF2-40B4-BE49-F238E27FC236}">
                <a16:creationId xmlns:a16="http://schemas.microsoft.com/office/drawing/2014/main" id="{FC0D9C2D-8EBB-4F4A-B25A-3BD9536851CC}"/>
              </a:ext>
            </a:extLst>
          </p:cNvPr>
          <p:cNvSpPr/>
          <p:nvPr/>
        </p:nvSpPr>
        <p:spPr>
          <a:xfrm>
            <a:off x="3207504" y="2183161"/>
            <a:ext cx="3490475" cy="1245838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Pfeil: nach unten gekrümmt 13">
            <a:extLst>
              <a:ext uri="{FF2B5EF4-FFF2-40B4-BE49-F238E27FC236}">
                <a16:creationId xmlns:a16="http://schemas.microsoft.com/office/drawing/2014/main" id="{1BA1EC9C-042A-40FF-9DE3-3364AAC66CF4}"/>
              </a:ext>
            </a:extLst>
          </p:cNvPr>
          <p:cNvSpPr/>
          <p:nvPr/>
        </p:nvSpPr>
        <p:spPr>
          <a:xfrm>
            <a:off x="6377424" y="2183160"/>
            <a:ext cx="3490475" cy="12458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Bogen 22">
            <a:extLst>
              <a:ext uri="{FF2B5EF4-FFF2-40B4-BE49-F238E27FC236}">
                <a16:creationId xmlns:a16="http://schemas.microsoft.com/office/drawing/2014/main" id="{CDC81815-4FA3-4F3C-8B22-B1DF877CF618}"/>
              </a:ext>
            </a:extLst>
          </p:cNvPr>
          <p:cNvSpPr/>
          <p:nvPr/>
        </p:nvSpPr>
        <p:spPr>
          <a:xfrm rot="8202254">
            <a:off x="2389442" y="-3665734"/>
            <a:ext cx="8617071" cy="8233640"/>
          </a:xfrm>
          <a:prstGeom prst="arc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600A8D7-BDA5-49E6-A775-844201299F91}"/>
              </a:ext>
            </a:extLst>
          </p:cNvPr>
          <p:cNvSpPr txBox="1"/>
          <p:nvPr/>
        </p:nvSpPr>
        <p:spPr>
          <a:xfrm>
            <a:off x="1018458" y="1591616"/>
            <a:ext cx="2410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Eröffnungsverfahren</a:t>
            </a:r>
            <a:endParaRPr lang="en-GB" b="1" dirty="0">
              <a:latin typeface="+mj-lt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9D0B91B-F340-46EC-87DC-5F420291B92E}"/>
              </a:ext>
            </a:extLst>
          </p:cNvPr>
          <p:cNvSpPr txBox="1"/>
          <p:nvPr/>
        </p:nvSpPr>
        <p:spPr>
          <a:xfrm>
            <a:off x="4332175" y="1494966"/>
            <a:ext cx="237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Eröffnetes Verfahren</a:t>
            </a:r>
            <a:endParaRPr lang="en-GB" b="1" dirty="0">
              <a:latin typeface="+mj-lt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50683A7-2235-4671-A8A2-42803A678FEF}"/>
              </a:ext>
            </a:extLst>
          </p:cNvPr>
          <p:cNvSpPr txBox="1"/>
          <p:nvPr/>
        </p:nvSpPr>
        <p:spPr>
          <a:xfrm>
            <a:off x="6540925" y="1591616"/>
            <a:ext cx="359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Restschuldbefreiungsverfahren</a:t>
            </a:r>
            <a:endParaRPr lang="en-GB" b="1" dirty="0">
              <a:latin typeface="+mj-lt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52F37F9-B057-4007-8264-F211CD2F70CE}"/>
              </a:ext>
            </a:extLst>
          </p:cNvPr>
          <p:cNvSpPr txBox="1"/>
          <p:nvPr/>
        </p:nvSpPr>
        <p:spPr>
          <a:xfrm>
            <a:off x="5728636" y="3428998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Beendigung des eröffneten Verfahren </a:t>
            </a:r>
            <a:endParaRPr lang="en-GB" b="1" dirty="0">
              <a:latin typeface="+mj-lt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26E9CF9-BD65-4878-9B34-2BDD86103C8C}"/>
              </a:ext>
            </a:extLst>
          </p:cNvPr>
          <p:cNvSpPr txBox="1"/>
          <p:nvPr/>
        </p:nvSpPr>
        <p:spPr>
          <a:xfrm>
            <a:off x="816657" y="3581417"/>
            <a:ext cx="96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Antrag</a:t>
            </a:r>
            <a:endParaRPr lang="en-GB" b="1" dirty="0">
              <a:latin typeface="+mj-lt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F858409-397D-42E9-9E73-9E44D05B284B}"/>
              </a:ext>
            </a:extLst>
          </p:cNvPr>
          <p:cNvSpPr txBox="1"/>
          <p:nvPr/>
        </p:nvSpPr>
        <p:spPr>
          <a:xfrm>
            <a:off x="2632216" y="3544071"/>
            <a:ext cx="13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Eröffnung</a:t>
            </a:r>
            <a:endParaRPr lang="en-GB" b="1" dirty="0">
              <a:latin typeface="+mj-lt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C1E5D40-5F91-491A-B72F-F9B14E1352A3}"/>
              </a:ext>
            </a:extLst>
          </p:cNvPr>
          <p:cNvSpPr txBox="1"/>
          <p:nvPr/>
        </p:nvSpPr>
        <p:spPr>
          <a:xfrm>
            <a:off x="9993960" y="3204167"/>
            <a:ext cx="237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Erteilung RSB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10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667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Zuständigkeiten </a:t>
            </a:r>
            <a:r>
              <a:rPr lang="de-DE" b="1" dirty="0" smtClean="0"/>
              <a:t>im Insolvenzverfahren</a:t>
            </a:r>
            <a:br>
              <a:rPr lang="de-DE" b="1" dirty="0" smtClean="0"/>
            </a:b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§ </a:t>
            </a:r>
            <a:r>
              <a:rPr lang="de-DE" sz="2400" dirty="0" smtClean="0">
                <a:solidFill>
                  <a:srgbClr val="FF0000"/>
                </a:solidFill>
              </a:rPr>
              <a:t>2 Abs.1 </a:t>
            </a:r>
            <a:r>
              <a:rPr lang="de-DE" sz="2400" dirty="0">
                <a:solidFill>
                  <a:srgbClr val="FF0000"/>
                </a:solidFill>
              </a:rPr>
              <a:t>InsO </a:t>
            </a:r>
            <a:r>
              <a:rPr lang="de-DE" sz="2400" dirty="0" smtClean="0"/>
              <a:t>das </a:t>
            </a:r>
            <a:r>
              <a:rPr lang="de-DE" sz="2400" dirty="0"/>
              <a:t>Amtsgericht in dessen Bezirk ein </a:t>
            </a:r>
            <a:r>
              <a:rPr lang="de-DE" sz="2400" dirty="0" smtClean="0"/>
              <a:t>Landgericht </a:t>
            </a:r>
            <a:r>
              <a:rPr lang="de-DE" sz="2400" dirty="0"/>
              <a:t>seinen Sitz </a:t>
            </a:r>
            <a:r>
              <a:rPr lang="de-DE" sz="2400" dirty="0" smtClean="0"/>
              <a:t>hat</a:t>
            </a:r>
          </a:p>
          <a:p>
            <a:pPr marL="0" indent="0">
              <a:buNone/>
            </a:pPr>
            <a:endParaRPr lang="de-D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400" b="1" u="sng" dirty="0" smtClean="0"/>
          </a:p>
          <a:p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§3 Abs. 1 S.1 </a:t>
            </a:r>
            <a:r>
              <a:rPr lang="de-DE" sz="2400" dirty="0" smtClean="0">
                <a:solidFill>
                  <a:srgbClr val="FF0000"/>
                </a:solidFill>
              </a:rPr>
              <a:t>InsO </a:t>
            </a:r>
            <a:r>
              <a:rPr lang="de-DE" sz="2400" dirty="0" smtClean="0"/>
              <a:t>: </a:t>
            </a:r>
            <a:r>
              <a:rPr lang="de-DE" sz="2400" dirty="0" smtClean="0"/>
              <a:t>in Berlin für   </a:t>
            </a:r>
            <a:r>
              <a:rPr lang="de-DE" sz="2400" b="1" dirty="0" smtClean="0">
                <a:solidFill>
                  <a:srgbClr val="FF0000"/>
                </a:solidFill>
              </a:rPr>
              <a:t>Verbraucherinsolvenzen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smtClean="0"/>
              <a:t>das Amtsgericht am allgemeinen Gerichtsstand des Schuldners</a:t>
            </a:r>
          </a:p>
          <a:p>
            <a:pPr marL="0" indent="0">
              <a:buNone/>
            </a:pPr>
            <a:r>
              <a:rPr lang="de-DE" sz="2400" dirty="0" smtClean="0"/>
              <a:t>    (alles andere: =&gt; Amtsgericht Charlottenburg)</a:t>
            </a:r>
            <a:endParaRPr lang="de-DE" sz="2400" dirty="0"/>
          </a:p>
          <a:p>
            <a:endParaRPr lang="de-DE" dirty="0" smtClean="0"/>
          </a:p>
          <a:p>
            <a:r>
              <a:rPr lang="de-DE" b="1" u="sng" dirty="0"/>
              <a:t>Achtung: </a:t>
            </a:r>
            <a:r>
              <a:rPr lang="de-DE" dirty="0">
                <a:solidFill>
                  <a:srgbClr val="FF0000"/>
                </a:solidFill>
              </a:rPr>
              <a:t>§ 8 </a:t>
            </a:r>
            <a:r>
              <a:rPr lang="de-DE" dirty="0" err="1">
                <a:solidFill>
                  <a:srgbClr val="FF0000"/>
                </a:solidFill>
              </a:rPr>
              <a:t>ZuwV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561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de-DE" dirty="0" smtClean="0"/>
          </a:p>
          <a:p>
            <a:r>
              <a:rPr lang="de-DE" dirty="0" smtClean="0"/>
              <a:t>natürliche Person</a:t>
            </a:r>
          </a:p>
          <a:p>
            <a:r>
              <a:rPr lang="de-DE" dirty="0" smtClean="0"/>
              <a:t>Eigenantrag</a:t>
            </a:r>
          </a:p>
          <a:p>
            <a:r>
              <a:rPr lang="de-DE" dirty="0"/>
              <a:t>k</a:t>
            </a:r>
            <a:r>
              <a:rPr lang="de-DE" dirty="0" smtClean="0"/>
              <a:t>eine selbständige Tätigkeit</a:t>
            </a:r>
          </a:p>
          <a:p>
            <a:r>
              <a:rPr lang="de-DE" dirty="0"/>
              <a:t>b</a:t>
            </a:r>
            <a:r>
              <a:rPr lang="de-DE" dirty="0" smtClean="0"/>
              <a:t>ei ehemaliger Selbständigkeit weniger als 20 Gläubiger</a:t>
            </a:r>
          </a:p>
          <a:p>
            <a:r>
              <a:rPr lang="de-DE" dirty="0" smtClean="0"/>
              <a:t>Schulden  nicht aus Arbeitsverhältnissen</a:t>
            </a:r>
          </a:p>
          <a:p>
            <a:r>
              <a:rPr lang="de-DE" dirty="0" smtClean="0"/>
              <a:t>Bescheinigung über das Scheitern der außergerichtlichen Schuldenbereinigung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983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b="1" dirty="0" smtClean="0"/>
              <a:t>Voraussetzungen Verbraucherinsolvenz </a:t>
            </a:r>
            <a:br>
              <a:rPr lang="de-DE" b="1" dirty="0" smtClean="0"/>
            </a:br>
            <a:r>
              <a:rPr lang="de-DE" b="1" dirty="0" smtClean="0"/>
              <a:t>§ 304 InsO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7091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07433-38F2-4163-9B7A-37504C4D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dirty="0"/>
              <a:t>         </a:t>
            </a:r>
            <a:r>
              <a:rPr lang="de-DE" b="1" dirty="0"/>
              <a:t>Stufenmodell- Verbraucherinsolvenz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BF6799-384A-4284-ADCF-FB458625D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/>
          </a:p>
          <a:p>
            <a:pPr marL="514350" indent="-514350">
              <a:buAutoNum type="arabicPeriod"/>
            </a:pPr>
            <a:r>
              <a:rPr lang="de-DE" b="1" u="sng" dirty="0"/>
              <a:t>Außergerichtlicher Schuldenbereinigungsplan</a:t>
            </a:r>
          </a:p>
          <a:p>
            <a:pPr marL="0" indent="0">
              <a:buNone/>
            </a:pPr>
            <a:endParaRPr lang="de-DE" b="1" u="sng" dirty="0"/>
          </a:p>
          <a:p>
            <a:pPr marL="0" indent="0">
              <a:buNone/>
            </a:pPr>
            <a:r>
              <a:rPr lang="de-DE" dirty="0"/>
              <a:t>-Schuldner versucht sich außergerichtlich mit den Gläubigern </a:t>
            </a:r>
            <a:r>
              <a:rPr lang="de-DE" dirty="0">
                <a:solidFill>
                  <a:srgbClr val="FF0000"/>
                </a:solidFill>
              </a:rPr>
              <a:t>mit Hilfe einer dazu berechtigten Stelle </a:t>
            </a:r>
            <a:r>
              <a:rPr lang="de-DE" dirty="0"/>
              <a:t>zu vergleichen</a:t>
            </a:r>
          </a:p>
          <a:p>
            <a:pPr marL="0" indent="0">
              <a:buNone/>
            </a:pPr>
            <a:r>
              <a:rPr lang="de-DE" dirty="0"/>
              <a:t>-Angebot wird erstellt</a:t>
            </a:r>
          </a:p>
          <a:p>
            <a:pPr marL="0" indent="0">
              <a:buNone/>
            </a:pPr>
            <a:r>
              <a:rPr lang="de-DE" dirty="0"/>
              <a:t>-</a:t>
            </a:r>
            <a:r>
              <a:rPr lang="de-DE" dirty="0">
                <a:solidFill>
                  <a:srgbClr val="FF0000"/>
                </a:solidFill>
              </a:rPr>
              <a:t>alle</a:t>
            </a:r>
            <a:r>
              <a:rPr lang="de-DE" dirty="0"/>
              <a:t> Gläubiger müssen zustimmen</a:t>
            </a:r>
          </a:p>
          <a:p>
            <a:pPr marL="0" indent="0">
              <a:buNone/>
            </a:pPr>
            <a:r>
              <a:rPr lang="de-DE" dirty="0"/>
              <a:t>-Scheitern wird </a:t>
            </a:r>
            <a:r>
              <a:rPr lang="de-DE" dirty="0" smtClean="0"/>
              <a:t>(durch </a:t>
            </a:r>
            <a:r>
              <a:rPr lang="de-DE" dirty="0"/>
              <a:t>z.B. </a:t>
            </a:r>
            <a:r>
              <a:rPr lang="de-DE" dirty="0" smtClean="0"/>
              <a:t>Schuldnerberatung) </a:t>
            </a:r>
            <a:r>
              <a:rPr lang="de-DE" dirty="0">
                <a:solidFill>
                  <a:srgbClr val="FF0000"/>
                </a:solidFill>
              </a:rPr>
              <a:t>bescheinigt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10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07433-38F2-4163-9B7A-37504C4D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00849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         </a:t>
            </a:r>
            <a:r>
              <a:rPr lang="de-DE" b="1" dirty="0"/>
              <a:t>Stufenmodell- Verbraucherinsolvenz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BF6799-384A-4284-ADCF-FB458625D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2. </a:t>
            </a:r>
            <a:r>
              <a:rPr lang="de-DE" b="1" u="sng" dirty="0"/>
              <a:t>Gerichtlicher Schuldenbereinigungsplan</a:t>
            </a:r>
          </a:p>
          <a:p>
            <a:pPr marL="0" indent="0">
              <a:buNone/>
            </a:pPr>
            <a:endParaRPr lang="de-DE" b="1" u="sng" dirty="0"/>
          </a:p>
          <a:p>
            <a:pPr marL="0" indent="0">
              <a:buNone/>
            </a:pPr>
            <a:r>
              <a:rPr lang="de-DE" dirty="0"/>
              <a:t>-Frist: 6 Monate </a:t>
            </a:r>
            <a:r>
              <a:rPr lang="de-DE" dirty="0">
                <a:solidFill>
                  <a:srgbClr val="FF0000"/>
                </a:solidFill>
              </a:rPr>
              <a:t>(§ 305 Abs. 1 S. 1 InsO)</a:t>
            </a:r>
            <a:r>
              <a:rPr lang="de-DE" dirty="0"/>
              <a:t>zur Einreichung beim AG</a:t>
            </a:r>
          </a:p>
          <a:p>
            <a:pPr marL="0" indent="0">
              <a:buNone/>
            </a:pPr>
            <a:r>
              <a:rPr lang="de-DE" dirty="0"/>
              <a:t>-bei Annahme = gerichtlicher Vergleich </a:t>
            </a:r>
            <a:r>
              <a:rPr lang="de-DE" dirty="0">
                <a:solidFill>
                  <a:srgbClr val="FF0000"/>
                </a:solidFill>
              </a:rPr>
              <a:t>(§ 308 Abs.1 InsO)</a:t>
            </a:r>
          </a:p>
          <a:p>
            <a:pPr marL="0" indent="0">
              <a:buNone/>
            </a:pPr>
            <a:r>
              <a:rPr lang="de-DE" dirty="0"/>
              <a:t>-bei Ablehnung </a:t>
            </a:r>
            <a:r>
              <a:rPr lang="de-DE" dirty="0">
                <a:sym typeface="Wingdings" panose="05000000000000000000" pitchFamily="2" charset="2"/>
              </a:rPr>
              <a:t> Eröffnungsverfahren</a:t>
            </a:r>
            <a:endParaRPr lang="de-DE" dirty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65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07433-38F2-4163-9B7A-37504C4D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108257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dirty="0"/>
              <a:t>         </a:t>
            </a:r>
            <a:r>
              <a:rPr lang="de-DE" b="1" dirty="0"/>
              <a:t>Stufenmodell- Verbraucherinsolvenz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BF6799-384A-4284-ADCF-FB458625D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3. </a:t>
            </a:r>
            <a:r>
              <a:rPr lang="de-DE" b="1" u="sng"/>
              <a:t>Eröffnungsverfahren</a:t>
            </a:r>
            <a:endParaRPr lang="de-DE" b="1" u="sng" dirty="0"/>
          </a:p>
        </p:txBody>
      </p:sp>
    </p:spTree>
    <p:extLst>
      <p:ext uri="{BB962C8B-B14F-4D97-AF65-F5344CB8AC3E}">
        <p14:creationId xmlns:p14="http://schemas.microsoft.com/office/powerpoint/2010/main" val="37673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108256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err="1" smtClean="0"/>
              <a:t>Präsentat</a:t>
            </a:r>
            <a:r>
              <a:rPr lang="de-DE" dirty="0" smtClean="0"/>
              <a:t> § 6 Abs. 4+5 GOV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Datum</a:t>
            </a:r>
          </a:p>
          <a:p>
            <a:r>
              <a:rPr lang="de-DE" dirty="0" smtClean="0"/>
              <a:t>voller Namenszug</a:t>
            </a:r>
          </a:p>
          <a:p>
            <a:r>
              <a:rPr lang="de-DE" dirty="0" smtClean="0"/>
              <a:t>Tag, Stunde, Minute</a:t>
            </a:r>
          </a:p>
          <a:p>
            <a:r>
              <a:rPr lang="de-DE" dirty="0" smtClean="0"/>
              <a:t>Gericht</a:t>
            </a:r>
          </a:p>
          <a:p>
            <a:r>
              <a:rPr lang="de-DE" dirty="0" smtClean="0"/>
              <a:t>Anlagen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1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55201" y="3360709"/>
            <a:ext cx="1497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 smtClean="0"/>
              <a:t>39</a:t>
            </a:r>
            <a:endParaRPr lang="de-DE" sz="5400" b="1" dirty="0"/>
          </a:p>
        </p:txBody>
      </p:sp>
      <p:sp>
        <p:nvSpPr>
          <p:cNvPr id="4" name="Rechteck 3"/>
          <p:cNvSpPr/>
          <p:nvPr/>
        </p:nvSpPr>
        <p:spPr>
          <a:xfrm>
            <a:off x="9536222" y="3343294"/>
            <a:ext cx="190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 smtClean="0"/>
              <a:t>/24</a:t>
            </a:r>
            <a:endParaRPr lang="de-DE" sz="5400" b="1" dirty="0"/>
          </a:p>
        </p:txBody>
      </p:sp>
      <p:sp>
        <p:nvSpPr>
          <p:cNvPr id="5" name="Rechteck 4"/>
          <p:cNvSpPr/>
          <p:nvPr/>
        </p:nvSpPr>
        <p:spPr>
          <a:xfrm>
            <a:off x="6852481" y="3360709"/>
            <a:ext cx="11304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 dirty="0" smtClean="0"/>
              <a:t>  71</a:t>
            </a:r>
            <a:endParaRPr lang="de-DE" sz="5400" b="1" dirty="0"/>
          </a:p>
        </p:txBody>
      </p:sp>
      <p:sp>
        <p:nvSpPr>
          <p:cNvPr id="6" name="Rechteck 5"/>
          <p:cNvSpPr/>
          <p:nvPr/>
        </p:nvSpPr>
        <p:spPr>
          <a:xfrm>
            <a:off x="4171604" y="3299154"/>
            <a:ext cx="21707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 dirty="0" smtClean="0"/>
              <a:t>IK/IN</a:t>
            </a:r>
            <a:endParaRPr lang="de-DE" sz="5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75711" y="2437673"/>
            <a:ext cx="2856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Abteilungsnummer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100724" y="2119948"/>
            <a:ext cx="1578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Register-</a:t>
            </a:r>
          </a:p>
          <a:p>
            <a:r>
              <a:rPr lang="de-DE" sz="3200" dirty="0" err="1" smtClean="0"/>
              <a:t>zeichen</a:t>
            </a:r>
            <a:endParaRPr lang="de-DE" sz="3200" dirty="0"/>
          </a:p>
        </p:txBody>
      </p:sp>
      <p:sp>
        <p:nvSpPr>
          <p:cNvPr id="9" name="Textfeld 8"/>
          <p:cNvSpPr txBox="1"/>
          <p:nvPr/>
        </p:nvSpPr>
        <p:spPr>
          <a:xfrm>
            <a:off x="6852481" y="2119948"/>
            <a:ext cx="1487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Laufende</a:t>
            </a:r>
          </a:p>
          <a:p>
            <a:r>
              <a:rPr lang="de-DE" sz="2800" dirty="0" smtClean="0"/>
              <a:t>Nummer</a:t>
            </a:r>
            <a:endParaRPr lang="de-DE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9536222" y="2253824"/>
            <a:ext cx="1399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Jahrgang</a:t>
            </a:r>
            <a:endParaRPr lang="de-DE" sz="2800" dirty="0"/>
          </a:p>
        </p:txBody>
      </p:sp>
      <p:sp>
        <p:nvSpPr>
          <p:cNvPr id="11" name="Textfeld 10"/>
          <p:cNvSpPr txBox="1"/>
          <p:nvPr/>
        </p:nvSpPr>
        <p:spPr>
          <a:xfrm>
            <a:off x="1455201" y="4539916"/>
            <a:ext cx="9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GVP</a:t>
            </a:r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3942983" y="4324472"/>
            <a:ext cx="16514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Anlage I/</a:t>
            </a:r>
          </a:p>
          <a:p>
            <a:r>
              <a:rPr lang="de-DE" sz="2800" dirty="0" smtClean="0"/>
              <a:t>§ 26 </a:t>
            </a:r>
            <a:r>
              <a:rPr lang="de-DE" sz="2800" dirty="0" err="1" smtClean="0"/>
              <a:t>AktO</a:t>
            </a:r>
            <a:endParaRPr lang="de-DE" sz="2800" dirty="0"/>
          </a:p>
        </p:txBody>
      </p:sp>
      <p:sp>
        <p:nvSpPr>
          <p:cNvPr id="13" name="Textfeld 12"/>
          <p:cNvSpPr txBox="1"/>
          <p:nvPr/>
        </p:nvSpPr>
        <p:spPr>
          <a:xfrm>
            <a:off x="7962080" y="4496725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§2 II </a:t>
            </a:r>
            <a:r>
              <a:rPr lang="de-DE" sz="2800" dirty="0" err="1" smtClean="0"/>
              <a:t>AktO</a:t>
            </a:r>
            <a:endParaRPr lang="de-DE" sz="2800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178520" y="724881"/>
            <a:ext cx="9601196" cy="7897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Bildung des Aktenzeichens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09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616</Words>
  <Application>Microsoft Office PowerPoint</Application>
  <PresentationFormat>Breitbild</PresentationFormat>
  <Paragraphs>149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Wingdings</vt:lpstr>
      <vt:lpstr>Organisch</vt:lpstr>
      <vt:lpstr>Wiederholungslehrgang</vt:lpstr>
      <vt:lpstr>Arten der Insolvenz</vt:lpstr>
      <vt:lpstr> Zuständigkeiten im Insolvenzverfahren </vt:lpstr>
      <vt:lpstr>Voraussetzungen Verbraucherinsolvenz  § 304 InsO</vt:lpstr>
      <vt:lpstr>         Stufenmodell- Verbraucherinsolvenz</vt:lpstr>
      <vt:lpstr>         Stufenmodell- Verbraucherinsolvenz</vt:lpstr>
      <vt:lpstr>         Stufenmodell- Verbraucherinsolvenz</vt:lpstr>
      <vt:lpstr>Präsentat § 6 Abs. 4+5 GOV</vt:lpstr>
      <vt:lpstr>PowerPoint-Präsentation</vt:lpstr>
      <vt:lpstr>Eröffnungsverfahren</vt:lpstr>
      <vt:lpstr>Eröffnungsverfahren</vt:lpstr>
      <vt:lpstr>Eröffnetes Verfahren</vt:lpstr>
      <vt:lpstr>Eröffnetes Verfahren</vt:lpstr>
      <vt:lpstr>Eröffnetes Verfahren</vt:lpstr>
      <vt:lpstr>Eröffnetes Verfahren - Beendigung</vt:lpstr>
      <vt:lpstr>Restschuldbefreiungsverfahren</vt:lpstr>
      <vt:lpstr>Sachverhalt:</vt:lpstr>
      <vt:lpstr>Sachverhalt:</vt:lpstr>
      <vt:lpstr>Sachverhalt: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Wiederholungslehrgang</dc:title>
  <dc:creator>Rachner, Kathrin</dc:creator>
  <cp:lastModifiedBy>Rachner, Kathrin</cp:lastModifiedBy>
  <cp:revision>10</cp:revision>
  <dcterms:created xsi:type="dcterms:W3CDTF">2024-08-02T06:40:11Z</dcterms:created>
  <dcterms:modified xsi:type="dcterms:W3CDTF">2024-08-02T10:59:43Z</dcterms:modified>
</cp:coreProperties>
</file>