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298" r:id="rId3"/>
    <p:sldId id="258" r:id="rId4"/>
    <p:sldId id="328" r:id="rId5"/>
    <p:sldId id="329" r:id="rId6"/>
    <p:sldId id="341" r:id="rId7"/>
    <p:sldId id="342" r:id="rId8"/>
    <p:sldId id="351" r:id="rId9"/>
    <p:sldId id="352" r:id="rId10"/>
    <p:sldId id="353" r:id="rId11"/>
    <p:sldId id="355" r:id="rId12"/>
    <p:sldId id="322" r:id="rId13"/>
    <p:sldId id="323" r:id="rId14"/>
    <p:sldId id="324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8F7D"/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Das haben Sie sich überlegt: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1554345" y="150251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1486622" y="3601997"/>
            <a:ext cx="1241021" cy="100146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Zeuge/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Bekl.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21370153">
            <a:off x="2934660" y="1395835"/>
            <a:ext cx="183841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25000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>
            <a:off x="1515133" y="2527616"/>
            <a:ext cx="94518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27465">
            <a:off x="1051617" y="5034775"/>
            <a:ext cx="2111030" cy="932682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Gesamtstreitwert: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2963763" y="2485671"/>
            <a:ext cx="183841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6000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2843222" y="3570458"/>
            <a:ext cx="1838412" cy="93268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Vorschuss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400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4915862" y="3563446"/>
            <a:ext cx="1838412" cy="93268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550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3438500" y="5034775"/>
            <a:ext cx="1838412" cy="932682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31000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054758">
            <a:off x="6070609" y="141601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411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509029" y="141601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1233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6070608" y="2457676"/>
            <a:ext cx="94518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182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7509029" y="2482672"/>
            <a:ext cx="94518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546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6138332" y="4966006"/>
            <a:ext cx="945182" cy="932682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487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>
            <a:off x="7637394" y="4966006"/>
            <a:ext cx="945182" cy="932682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1461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670096" y="1305880"/>
            <a:ext cx="1698104" cy="14807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Kl. Gezahlt: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1233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>
            <a:off x="9628532" y="2634610"/>
            <a:ext cx="1781232" cy="1934774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Bekl. Gezahlt: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228+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400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1061437">
            <a:off x="10399200" y="4268157"/>
            <a:ext cx="1410428" cy="1395696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1461-1233=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228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9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</a:t>
            </a:r>
            <a:r>
              <a:rPr lang="de-DE" dirty="0" smtClean="0"/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Beklagte als 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Der von dem Kläger, als Antragsschuldner gem. § 22 I S.1 GKG, geleisteter Vorschuss ist auf die zu 	Kosten der Beklagten, im Rahmen der </a:t>
            </a:r>
            <a:r>
              <a:rPr lang="de-DE" dirty="0" err="1" smtClean="0"/>
              <a:t>Mithaft</a:t>
            </a:r>
            <a:r>
              <a:rPr lang="de-DE" dirty="0" smtClean="0"/>
              <a:t>, zu verrechnen. </a:t>
            </a:r>
          </a:p>
          <a:p>
            <a:pPr lvl="0"/>
            <a:r>
              <a:rPr lang="de-DE" dirty="0" smtClean="0"/>
              <a:t>	Die </a:t>
            </a:r>
            <a:r>
              <a:rPr lang="de-DE" dirty="0"/>
              <a:t>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</a:t>
            </a:r>
            <a:r>
              <a:rPr lang="de-DE" dirty="0" smtClean="0"/>
              <a:t>Klägerin und Bekl. 	erstattet</a:t>
            </a:r>
            <a:r>
              <a:rPr lang="de-DE" dirty="0"/>
              <a:t>.  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7647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017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5.800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182</a:t>
            </a:r>
          </a:p>
        </p:txBody>
      </p:sp>
      <p:sp>
        <p:nvSpPr>
          <p:cNvPr id="52" name="Rechteck 51"/>
          <p:cNvSpPr/>
          <p:nvPr/>
        </p:nvSpPr>
        <p:spPr>
          <a:xfrm>
            <a:off x="6691746" y="2149041"/>
            <a:ext cx="92430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546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2.900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119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357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5" y="3723311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3886337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8.700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217130" y="386370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3841441"/>
            <a:ext cx="84187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245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5" y="3770747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735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1.500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78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5" y="5118341"/>
            <a:ext cx="1007479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19,50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=754,50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10.200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885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546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53513" y="3841441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735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</a:t>
              </a:r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546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189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+735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47" name="Gefaltete Ecke 46"/>
          <p:cNvSpPr/>
          <p:nvPr/>
        </p:nvSpPr>
        <p:spPr>
          <a:xfrm>
            <a:off x="9793752" y="5278512"/>
            <a:ext cx="1886446" cy="1329268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Hier entsteht die Vergleichsgebühr KV-Nr.1900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94545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44556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55010" y="3165183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58409" y="315279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8.700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25964" y="31374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75790" y="318265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182,00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96091" y="31664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800137" y="447537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400,00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29466" y="447537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664,50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20613" y="52379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601,50 €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8775790" y="447537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1486293" y="3919026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2455010" y="3889186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 Vergleich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789540" y="391902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6825964" y="386897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19,50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8855019" y="3868971"/>
            <a:ext cx="821078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19,50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10378680" y="385437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19,50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/>
          <p:cNvGrpSpPr/>
          <p:nvPr/>
        </p:nvGrpSpPr>
        <p:grpSpPr>
          <a:xfrm>
            <a:off x="6832508" y="2811533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92,60 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872314" y="3430956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  EUR</a:t>
              </a:r>
              <a:endParaRPr lang="de-DE" dirty="0"/>
            </a:p>
          </p:txBody>
        </p:sp>
      </p:grpSp>
      <p:sp>
        <p:nvSpPr>
          <p:cNvPr id="48" name="Pfeil nach unten 47"/>
          <p:cNvSpPr/>
          <p:nvPr/>
        </p:nvSpPr>
        <p:spPr>
          <a:xfrm rot="14019054">
            <a:off x="8533414" y="2419517"/>
            <a:ext cx="451349" cy="2964256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80%                                  =   531,60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546,00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20%                                              = 132,90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777704" y="2248329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Bereits gezahlt:</a:t>
              </a: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439,00EUR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03010" y="4305746"/>
            <a:ext cx="4779456" cy="421672"/>
            <a:chOff x="1161712" y="5925369"/>
            <a:chExt cx="4779456" cy="421672"/>
          </a:xfrm>
        </p:grpSpPr>
        <p:sp>
          <p:nvSpPr>
            <p:cNvPr id="24" name="Rechteck 23"/>
            <p:cNvSpPr/>
            <p:nvPr/>
          </p:nvSpPr>
          <p:spPr>
            <a:xfrm>
              <a:off x="1161712" y="5925369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92,60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320,50 EUR</a:t>
              </a:r>
              <a:endParaRPr lang="de-DE" dirty="0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468,60 €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86472" y="502144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7442644">
            <a:off x="6312640" y="4280128"/>
            <a:ext cx="451349" cy="18067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593426" y="460707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 601,50€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45" name="Gruppieren 44"/>
          <p:cNvGrpSpPr/>
          <p:nvPr/>
        </p:nvGrpSpPr>
        <p:grpSpPr>
          <a:xfrm>
            <a:off x="1014583" y="3682603"/>
            <a:ext cx="4751164" cy="423610"/>
            <a:chOff x="1190005" y="5503902"/>
            <a:chExt cx="4751164" cy="423610"/>
          </a:xfrm>
        </p:grpSpPr>
        <p:sp>
          <p:nvSpPr>
            <p:cNvPr id="46" name="Rechteck 45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47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413,10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2737590" y="5468322"/>
            <a:ext cx="3961829" cy="1317916"/>
            <a:chOff x="7682832" y="4918924"/>
            <a:chExt cx="3961829" cy="1317916"/>
          </a:xfrm>
        </p:grpSpPr>
        <p:sp>
          <p:nvSpPr>
            <p:cNvPr id="39" name="Gleichschenkliges Dreieck 38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sz="2000" dirty="0" smtClean="0"/>
              <a:t>Alle Kosten sind nun gem. § 9 Abs. 3 Nr. 2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 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3" y="3175485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b) 	Kostenschuldner sind beide Parteien (Klägerin 20% Beklagte 80%) gem. § 29 Nr. 2  GKG 	als </a:t>
            </a:r>
            <a:r>
              <a:rPr lang="de-DE" sz="2000" u="sng" dirty="0" smtClean="0"/>
              <a:t>Übernahmeschuldner</a:t>
            </a:r>
            <a:endParaRPr lang="de-DE" sz="2000" u="sng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53822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</a:t>
            </a:r>
            <a:r>
              <a:rPr lang="de-DE" sz="2000" dirty="0"/>
              <a:t>Der von dem Kläger, als Antragsschuldner gem. § 22 I S.1 GKG, geleisteter Vorschuss ist </a:t>
            </a:r>
            <a:r>
              <a:rPr lang="de-DE" sz="2000" dirty="0" smtClean="0"/>
              <a:t>  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auf </a:t>
            </a:r>
            <a:r>
              <a:rPr lang="de-DE" sz="2000" dirty="0"/>
              <a:t>die zu </a:t>
            </a:r>
            <a:r>
              <a:rPr lang="de-DE" sz="2000" dirty="0" smtClean="0"/>
              <a:t>Kosten </a:t>
            </a:r>
            <a:r>
              <a:rPr lang="de-DE" sz="2000" dirty="0"/>
              <a:t>der Beklagten, im Rahmen der </a:t>
            </a:r>
            <a:r>
              <a:rPr lang="de-DE" sz="2000" dirty="0" err="1"/>
              <a:t>Mithaft</a:t>
            </a:r>
            <a:r>
              <a:rPr lang="de-DE" sz="2000" dirty="0"/>
              <a:t>, zu verrechnen. </a:t>
            </a:r>
          </a:p>
          <a:p>
            <a:pPr lvl="0"/>
            <a:r>
              <a:rPr lang="de-DE" sz="2000" dirty="0"/>
              <a:t>	Die verbleibende Überzahlung wird gem.  § 29 Abs. 3 + 4 S.1 </a:t>
            </a:r>
            <a:r>
              <a:rPr lang="de-DE" sz="2000" dirty="0" err="1"/>
              <a:t>KostVfg</a:t>
            </a:r>
            <a:r>
              <a:rPr lang="de-DE" sz="2000" dirty="0"/>
              <a:t> (über den  </a:t>
            </a:r>
          </a:p>
          <a:p>
            <a:pPr lvl="0"/>
            <a:r>
              <a:rPr lang="de-DE" sz="2000" dirty="0"/>
              <a:t>                </a:t>
            </a:r>
            <a:r>
              <a:rPr lang="de-DE" sz="2000" dirty="0" smtClean="0"/>
              <a:t>Prozessbevollmächtigten</a:t>
            </a:r>
            <a:r>
              <a:rPr lang="de-DE" sz="2000" dirty="0"/>
              <a:t>) mit </a:t>
            </a:r>
            <a:r>
              <a:rPr lang="de-DE" sz="2000" b="1" dirty="0"/>
              <a:t>Kost18 (</a:t>
            </a:r>
            <a:r>
              <a:rPr lang="de-DE" sz="2000" b="1" dirty="0" err="1"/>
              <a:t>forumSTAR</a:t>
            </a:r>
            <a:r>
              <a:rPr lang="de-DE" sz="2000" b="1" dirty="0"/>
              <a:t> Formular 3648)</a:t>
            </a:r>
            <a:r>
              <a:rPr lang="de-DE" sz="2000" dirty="0"/>
              <a:t>, an die </a:t>
            </a:r>
            <a:r>
              <a:rPr lang="de-DE" sz="2000" dirty="0" smtClean="0"/>
              <a:t>Klägerin      </a:t>
            </a:r>
          </a:p>
          <a:p>
            <a:pPr lvl="0"/>
            <a:r>
              <a:rPr lang="de-DE" sz="2000" dirty="0"/>
              <a:t> </a:t>
            </a:r>
            <a:r>
              <a:rPr lang="de-DE" sz="2000" dirty="0" smtClean="0"/>
              <a:t>               erstattet</a:t>
            </a:r>
            <a:r>
              <a:rPr lang="de-DE" sz="2000" dirty="0"/>
              <a:t>.  </a:t>
            </a:r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2364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1075403" y="395737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8" name="Rechteck 17"/>
          <p:cNvSpPr/>
          <p:nvPr/>
        </p:nvSpPr>
        <p:spPr>
          <a:xfrm>
            <a:off x="11452845" y="241883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452845" y="324126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1452845" y="453680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7423"/>
              </p:ext>
            </p:extLst>
          </p:nvPr>
        </p:nvGraphicFramePr>
        <p:xfrm>
          <a:off x="1469035" y="2110482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105240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de-DE" b="1" dirty="0">
                <a:solidFill>
                  <a:prstClr val="black"/>
                </a:solidFill>
              </a:rPr>
              <a:t>Verfahren </a:t>
            </a:r>
            <a:r>
              <a:rPr lang="de-DE" b="1" dirty="0" smtClean="0">
                <a:solidFill>
                  <a:prstClr val="black"/>
                </a:solidFill>
              </a:rPr>
              <a:t>im </a:t>
            </a:r>
            <a:r>
              <a:rPr lang="de-DE" b="1" dirty="0" err="1" smtClean="0">
                <a:solidFill>
                  <a:prstClr val="black"/>
                </a:solidFill>
              </a:rPr>
              <a:t>Allgem</a:t>
            </a:r>
            <a:r>
              <a:rPr lang="de-DE" b="1" dirty="0" smtClean="0">
                <a:solidFill>
                  <a:prstClr val="black"/>
                </a:solidFill>
              </a:rPr>
              <a:t>.	</a:t>
            </a:r>
            <a:endParaRPr lang="de-DE" b="1" dirty="0">
              <a:solidFill>
                <a:prstClr val="black"/>
              </a:solidFill>
            </a:endParaRP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987327" y="3698225"/>
            <a:ext cx="1419287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1233,00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</a:t>
              </a:r>
              <a:r>
                <a:rPr lang="de-DE" sz="2000" dirty="0"/>
                <a:t>Kostenschuldner ist </a:t>
              </a:r>
              <a:r>
                <a:rPr lang="de-DE" sz="2000" dirty="0" smtClean="0"/>
                <a:t>die Klägerin </a:t>
              </a:r>
              <a:r>
                <a:rPr lang="de-DE" sz="2000" dirty="0"/>
                <a:t>gem. § 22 Abs. 1 S. 1 GKG</a:t>
              </a:r>
              <a:r>
                <a:rPr lang="de-DE" sz="2000" dirty="0" smtClean="0"/>
                <a:t>.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25408" y="4003169"/>
            <a:ext cx="10450439" cy="1758598"/>
            <a:chOff x="1166934" y="4218251"/>
            <a:chExt cx="10450439" cy="1758598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4437966"/>
              <a:ext cx="10150979" cy="153888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	Gem</a:t>
              </a:r>
              <a:r>
                <a:rPr lang="de-DE" dirty="0"/>
                <a:t>. § 12 Abs. 1 S. 1 GKG ist mit Kostennachricht gem.</a:t>
              </a:r>
            </a:p>
            <a:p>
              <a:r>
                <a:rPr lang="de-DE" dirty="0" smtClean="0"/>
                <a:t>	§ </a:t>
              </a:r>
              <a:r>
                <a:rPr lang="de-DE" dirty="0"/>
                <a:t>26 </a:t>
              </a:r>
              <a:r>
                <a:rPr lang="de-DE" dirty="0" err="1"/>
                <a:t>KostVfg</a:t>
              </a:r>
              <a:r>
                <a:rPr lang="de-DE" dirty="0"/>
                <a:t> eine </a:t>
              </a:r>
              <a:r>
                <a:rPr lang="de-DE" dirty="0" err="1"/>
                <a:t>Vorrauszahlung</a:t>
              </a:r>
              <a:r>
                <a:rPr lang="de-DE" dirty="0"/>
                <a:t>  zu fordern. </a:t>
              </a:r>
            </a:p>
            <a:p>
              <a:r>
                <a:rPr lang="de-DE" dirty="0" smtClean="0"/>
                <a:t>	Sie </a:t>
              </a:r>
              <a:r>
                <a:rPr lang="de-DE" dirty="0"/>
                <a:t>wird gem. §§ 4 Abs. 2, 15 Abs. 1 und 26 Abs. 1 + </a:t>
              </a:r>
              <a:r>
                <a:rPr lang="de-DE" dirty="0" smtClean="0"/>
                <a:t>6 </a:t>
              </a:r>
              <a:r>
                <a:rPr lang="de-DE" dirty="0" err="1"/>
                <a:t>KostVfg</a:t>
              </a:r>
              <a:r>
                <a:rPr lang="de-DE" dirty="0"/>
                <a:t> über den </a:t>
              </a:r>
              <a:r>
                <a:rPr lang="de-DE" dirty="0" smtClean="0"/>
                <a:t>	Prozessbevollmächtigten der Klägerin </a:t>
              </a:r>
              <a:r>
                <a:rPr lang="de-DE" dirty="0"/>
                <a:t>erfordert.</a:t>
              </a:r>
            </a:p>
            <a:p>
              <a:pPr lvl="0">
                <a:defRPr/>
              </a:pPr>
              <a:endParaRPr lang="de-DE" sz="2000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66934" y="421825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22041" y="3518369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" name="Gefaltete Ecke 19"/>
          <p:cNvSpPr/>
          <p:nvPr/>
        </p:nvSpPr>
        <p:spPr>
          <a:xfrm rot="21054758">
            <a:off x="448260" y="30268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309840" y="482550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62136"/>
              </p:ext>
            </p:extLst>
          </p:nvPr>
        </p:nvGraphicFramePr>
        <p:xfrm>
          <a:off x="1469034" y="2062425"/>
          <a:ext cx="10148341" cy="2463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126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158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KR-Klageerweiterung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3" y="3523846"/>
            <a:ext cx="2288539" cy="965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86659" y="3413636"/>
            <a:ext cx="1159874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1461,00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1233 /546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3" y="451389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540494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1461,00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21271376">
            <a:off x="10155100" y="3501705"/>
            <a:ext cx="1599712" cy="15940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25000+ 6000 =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31000</a:t>
            </a:r>
          </a:p>
        </p:txBody>
      </p:sp>
      <p:sp>
        <p:nvSpPr>
          <p:cNvPr id="19" name="Rechteck 18"/>
          <p:cNvSpPr/>
          <p:nvPr/>
        </p:nvSpPr>
        <p:spPr>
          <a:xfrm>
            <a:off x="2583263" y="5021985"/>
            <a:ext cx="2003258" cy="5166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Bereits gezahlt: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436594" y="5072120"/>
            <a:ext cx="2017858" cy="5166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1233,00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583263" y="55297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436594" y="560993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228,00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1621436" y="2612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3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KR-Klageerweiterung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Fälligkeit tritt gem. § 6 Abs. 1 S. 1 Nr. 1 GKG </a:t>
              </a:r>
              <a:r>
                <a:rPr lang="de-DE" sz="2000" u="sng" dirty="0" smtClean="0"/>
                <a:t>mit Eingang der Klageerweiterung </a:t>
              </a:r>
              <a:r>
                <a:rPr lang="de-DE" sz="2000" dirty="0" smtClean="0"/>
                <a:t>ein.</a:t>
              </a:r>
              <a:endParaRPr lang="de-DE" sz="2000" dirty="0"/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die 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Klägerin </a:t>
              </a:r>
              <a:r>
                <a:rPr lang="de-DE" sz="2000" dirty="0" smtClean="0"/>
                <a:t> gem. § 22 Abs. 1 Satz 1 GKG</a:t>
              </a:r>
              <a:endParaRPr lang="de-DE" sz="2000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3" y="3893355"/>
            <a:ext cx="10486735" cy="1340088"/>
            <a:chOff x="1130633" y="3893355"/>
            <a:chExt cx="10486735" cy="1340088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310113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Da die Widerklage gem. </a:t>
              </a:r>
              <a:r>
                <a:rPr lang="de-DE" u="sng" dirty="0"/>
                <a:t>§ 12 Abs. 2 Nr. 1 GKG  </a:t>
              </a:r>
              <a:r>
                <a:rPr lang="de-DE" b="1" dirty="0"/>
                <a:t>nicht</a:t>
              </a:r>
              <a:r>
                <a:rPr lang="de-DE" dirty="0"/>
                <a:t> vorauszahlungspflichtig ist, erfolgt 	die Einforderung der Differenz im Wege </a:t>
              </a:r>
              <a:r>
                <a:rPr lang="de-DE" u="sng" dirty="0">
                  <a:solidFill>
                    <a:srgbClr val="FF0000"/>
                  </a:solidFill>
                </a:rPr>
                <a:t>der Sollstellung</a:t>
              </a:r>
              <a:r>
                <a:rPr lang="de-DE" dirty="0">
                  <a:solidFill>
                    <a:srgbClr val="FF0000"/>
                  </a:solidFill>
                </a:rPr>
                <a:t> </a:t>
              </a:r>
              <a:r>
                <a:rPr lang="de-DE" dirty="0"/>
                <a:t>gem. §§ 4 Abs. 2, 15 Abs. 1 </a:t>
              </a:r>
            </a:p>
            <a:p>
              <a:r>
                <a:rPr lang="de-DE" dirty="0"/>
                <a:t>	und 25 </a:t>
              </a:r>
              <a:r>
                <a:rPr lang="de-DE" dirty="0" err="1"/>
                <a:t>KostVfg</a:t>
              </a:r>
              <a:r>
                <a:rPr lang="de-DE" dirty="0"/>
                <a:t> mit Kost 23 zu Lasten der Beklagten und Widerklägerin.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3" y="3893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22041" y="3280424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258975" y="5043455"/>
            <a:ext cx="532014" cy="5573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0" name="Gefaltete Ecke 19"/>
          <p:cNvSpPr/>
          <p:nvPr/>
        </p:nvSpPr>
        <p:spPr>
          <a:xfrm rot="21054758">
            <a:off x="327301" y="389068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8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84504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./</a:t>
                      </a: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54749"/>
            <a:ext cx="2251062" cy="7984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Zeuge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400,00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/ 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400,00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3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</a:t>
            </a:r>
            <a:r>
              <a:rPr lang="de-DE" sz="2000" dirty="0"/>
              <a:t>Fälligkeit der Sachverständigenauslagen tritt gem. § 9 Abs. </a:t>
            </a:r>
            <a:r>
              <a:rPr lang="de-DE" sz="2000" dirty="0" smtClean="0"/>
              <a:t>3 </a:t>
            </a:r>
            <a:r>
              <a:rPr lang="de-DE" sz="2000" dirty="0"/>
              <a:t>GKG mit Erlass einer </a:t>
            </a:r>
            <a:r>
              <a:rPr lang="de-DE" sz="2000" dirty="0" smtClean="0"/>
              <a:t>	Kostenentscheidung </a:t>
            </a:r>
            <a:r>
              <a:rPr lang="de-DE" sz="2000" dirty="0"/>
              <a:t>oder bei anderweitiger Verfahrensbeendigung ein.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</a:t>
            </a:r>
            <a:r>
              <a:rPr lang="de-DE" sz="2000" b="1" dirty="0" smtClean="0">
                <a:solidFill>
                  <a:schemeClr val="tx1"/>
                </a:solidFill>
              </a:rPr>
              <a:t>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die  </a:t>
            </a:r>
            <a:r>
              <a:rPr lang="de-DE" sz="2000" dirty="0" smtClean="0">
                <a:solidFill>
                  <a:srgbClr val="C00000"/>
                </a:solidFill>
              </a:rPr>
              <a:t>Beklagte/</a:t>
            </a:r>
            <a:r>
              <a:rPr lang="de-DE" sz="2000" dirty="0" err="1" smtClean="0">
                <a:solidFill>
                  <a:srgbClr val="C00000"/>
                </a:solidFill>
              </a:rPr>
              <a:t>Widerkl</a:t>
            </a:r>
            <a:r>
              <a:rPr lang="de-DE" sz="2000" dirty="0" smtClean="0">
                <a:solidFill>
                  <a:srgbClr val="C00000"/>
                </a:solidFill>
              </a:rPr>
              <a:t>.</a:t>
            </a:r>
            <a:r>
              <a:rPr lang="de-DE" sz="2000" dirty="0" smtClean="0"/>
              <a:t>  </a:t>
            </a:r>
            <a:r>
              <a:rPr lang="de-DE" sz="2000" b="1" dirty="0" smtClean="0"/>
              <a:t>gem. </a:t>
            </a:r>
            <a:r>
              <a:rPr lang="de-DE" sz="2000" b="1" dirty="0"/>
              <a:t>§ 17 Abs. 1 S.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053538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Die </a:t>
            </a:r>
            <a:r>
              <a:rPr lang="de-DE" sz="2000" dirty="0"/>
              <a:t>Einforderung erfolgt im Wege des Kostenvorschusses mittels Kostennachricht </a:t>
            </a:r>
            <a:r>
              <a:rPr lang="de-DE" sz="2000" dirty="0" smtClean="0"/>
              <a:t>	gem</a:t>
            </a:r>
            <a:r>
              <a:rPr lang="de-DE" sz="2000" dirty="0"/>
              <a:t>. §§ 4 Abs. 2</a:t>
            </a:r>
            <a:r>
              <a:rPr lang="de-DE" sz="2000" dirty="0" smtClean="0"/>
              <a:t>, 15 </a:t>
            </a:r>
            <a:r>
              <a:rPr lang="de-DE" sz="2000" dirty="0"/>
              <a:t>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</a:t>
            </a:r>
            <a:r>
              <a:rPr lang="de-DE" sz="2000" dirty="0" smtClean="0"/>
              <a:t>	Prozessbevollmächtigten des Klägers. Der </a:t>
            </a:r>
            <a:r>
              <a:rPr lang="de-DE" sz="2000" dirty="0"/>
              <a:t>Beweisbeschluss enthält </a:t>
            </a:r>
            <a:r>
              <a:rPr lang="de-DE" sz="2000" u="sng" dirty="0" smtClean="0"/>
              <a:t>keine </a:t>
            </a:r>
            <a:r>
              <a:rPr lang="de-DE" sz="2000" dirty="0" smtClean="0"/>
              <a:t>Zahlungsfrist</a:t>
            </a:r>
            <a:r>
              <a:rPr lang="de-DE" sz="2000" dirty="0"/>
              <a:t>, </a:t>
            </a:r>
            <a:r>
              <a:rPr lang="de-DE" sz="2000" dirty="0" smtClean="0"/>
              <a:t>	so </a:t>
            </a:r>
            <a:r>
              <a:rPr lang="de-DE" sz="2000" dirty="0"/>
              <a:t>dass die </a:t>
            </a:r>
            <a:r>
              <a:rPr lang="de-DE" sz="2000" dirty="0" smtClean="0"/>
              <a:t>Kostenrechnung gem</a:t>
            </a:r>
            <a:r>
              <a:rPr lang="de-DE" sz="2000" dirty="0"/>
              <a:t>. § 26 </a:t>
            </a:r>
            <a:r>
              <a:rPr lang="de-DE" sz="2000" dirty="0" smtClean="0"/>
              <a:t>Abs</a:t>
            </a:r>
            <a:r>
              <a:rPr lang="de-DE" sz="2000" dirty="0"/>
              <a:t>. 3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 </a:t>
            </a:r>
            <a:r>
              <a:rPr lang="de-DE" sz="2000" u="sng" dirty="0" smtClean="0"/>
              <a:t>nicht</a:t>
            </a:r>
            <a:r>
              <a:rPr lang="de-DE" sz="2000" dirty="0" smtClean="0"/>
              <a:t> unterbleiben </a:t>
            </a:r>
            <a:r>
              <a:rPr lang="de-DE" sz="2000" dirty="0"/>
              <a:t>kann.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3" y="2364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2" y="393864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222041" y="3246734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209240" y="4309811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9468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03105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487,00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411,00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550,00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814033" y="38920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550,00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1.037,00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216338" y="389793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961,00€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59734" y="3198989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182,00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84589" y="3558448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109,50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1233,00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1/2		= 518,50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11734" y="3558448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=714,50,00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</a:t>
            </a:r>
            <a:r>
              <a:rPr lang="de-DE" dirty="0"/>
              <a:t>1/2 </a:t>
            </a:r>
            <a:r>
              <a:rPr lang="de-DE" dirty="0" smtClean="0"/>
              <a:t>			= 518,50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</a:t>
            </a:r>
            <a:r>
              <a:rPr lang="de-DE" u="sng" dirty="0" smtClean="0">
                <a:solidFill>
                  <a:srgbClr val="FF0000"/>
                </a:solidFill>
              </a:rPr>
              <a:t>gezahlt von Beklagten: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= 628,00 EUR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961€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1383749" y="4276048"/>
            <a:ext cx="3961829" cy="1317916"/>
            <a:chOff x="7682832" y="4918924"/>
            <a:chExt cx="3961829" cy="1317916"/>
          </a:xfrm>
        </p:grpSpPr>
        <p:sp>
          <p:nvSpPr>
            <p:cNvPr id="45" name="Gleichschenkliges Dreieck 44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138928" y="4267253"/>
            <a:ext cx="3961829" cy="1317916"/>
            <a:chOff x="7682832" y="4918924"/>
            <a:chExt cx="3961829" cy="1317916"/>
          </a:xfrm>
        </p:grpSpPr>
        <p:sp>
          <p:nvSpPr>
            <p:cNvPr id="50" name="Gleichschenkliges Dreieck 4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Bekl.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668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  <p:bldP spid="3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1240</Words>
  <Application>Microsoft Office PowerPoint</Application>
  <PresentationFormat>Breitbild</PresentationFormat>
  <Paragraphs>386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150</cp:revision>
  <cp:lastPrinted>2023-10-26T09:55:40Z</cp:lastPrinted>
  <dcterms:created xsi:type="dcterms:W3CDTF">2023-10-24T11:11:57Z</dcterms:created>
  <dcterms:modified xsi:type="dcterms:W3CDTF">2024-06-13T11:53:14Z</dcterms:modified>
</cp:coreProperties>
</file>