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7" r:id="rId1"/>
  </p:sldMasterIdLst>
  <p:sldIdLst>
    <p:sldId id="256" r:id="rId2"/>
    <p:sldId id="295" r:id="rId3"/>
    <p:sldId id="296" r:id="rId4"/>
    <p:sldId id="297" r:id="rId5"/>
    <p:sldId id="302" r:id="rId6"/>
    <p:sldId id="301" r:id="rId7"/>
    <p:sldId id="304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6984A-24E6-4208-ADD2-3C05488587F6}" type="datetimeFigureOut">
              <a:rPr lang="de-DE" smtClean="0"/>
              <a:t>25.07.2023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7F5B3-9B03-4EE3-9127-BA86B08CB12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9576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6984A-24E6-4208-ADD2-3C05488587F6}" type="datetimeFigureOut">
              <a:rPr lang="de-DE" smtClean="0"/>
              <a:t>25.07.2023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7F5B3-9B03-4EE3-9127-BA86B08CB12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5439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6984A-24E6-4208-ADD2-3C05488587F6}" type="datetimeFigureOut">
              <a:rPr lang="de-DE" smtClean="0"/>
              <a:t>25.07.2023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7F5B3-9B03-4EE3-9127-BA86B08CB12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34791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6984A-24E6-4208-ADD2-3C05488587F6}" type="datetimeFigureOut">
              <a:rPr lang="de-DE" smtClean="0"/>
              <a:t>25.07.2023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7F5B3-9B03-4EE3-9127-BA86B08CB12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6543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6984A-24E6-4208-ADD2-3C05488587F6}" type="datetimeFigureOut">
              <a:rPr lang="de-DE" smtClean="0"/>
              <a:t>25.07.2023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7F5B3-9B03-4EE3-9127-BA86B08CB12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6000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6984A-24E6-4208-ADD2-3C05488587F6}" type="datetimeFigureOut">
              <a:rPr lang="de-DE" smtClean="0"/>
              <a:t>25.07.2023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7F5B3-9B03-4EE3-9127-BA86B08CB12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9917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6984A-24E6-4208-ADD2-3C05488587F6}" type="datetimeFigureOut">
              <a:rPr lang="de-DE" smtClean="0"/>
              <a:t>25.07.2023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7F5B3-9B03-4EE3-9127-BA86B08CB12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9423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6984A-24E6-4208-ADD2-3C05488587F6}" type="datetimeFigureOut">
              <a:rPr lang="de-DE" smtClean="0"/>
              <a:t>25.07.2023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7F5B3-9B03-4EE3-9127-BA86B08CB12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6322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6984A-24E6-4208-ADD2-3C05488587F6}" type="datetimeFigureOut">
              <a:rPr lang="de-DE" smtClean="0"/>
              <a:t>25.07.2023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7F5B3-9B03-4EE3-9127-BA86B08CB12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9371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6984A-24E6-4208-ADD2-3C05488587F6}" type="datetimeFigureOut">
              <a:rPr lang="de-DE" smtClean="0"/>
              <a:t>25.07.2023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7F5B3-9B03-4EE3-9127-BA86B08CB12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8429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6984A-24E6-4208-ADD2-3C05488587F6}" type="datetimeFigureOut">
              <a:rPr lang="de-DE" smtClean="0"/>
              <a:t>25.07.2023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7F5B3-9B03-4EE3-9127-BA86B08CB12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6953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B6984A-24E6-4208-ADD2-3C05488587F6}" type="datetimeFigureOut">
              <a:rPr lang="de-DE" smtClean="0"/>
              <a:t>25.07.2023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27F5B3-9B03-4EE3-9127-BA86B08CB12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6710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8" r:id="rId1"/>
    <p:sldLayoutId id="2147483949" r:id="rId2"/>
    <p:sldLayoutId id="2147483950" r:id="rId3"/>
    <p:sldLayoutId id="2147483951" r:id="rId4"/>
    <p:sldLayoutId id="2147483952" r:id="rId5"/>
    <p:sldLayoutId id="2147483953" r:id="rId6"/>
    <p:sldLayoutId id="2147483954" r:id="rId7"/>
    <p:sldLayoutId id="2147483955" r:id="rId8"/>
    <p:sldLayoutId id="2147483956" r:id="rId9"/>
    <p:sldLayoutId id="2147483957" r:id="rId10"/>
    <p:sldLayoutId id="214748395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</a14:imgLayer>
                </a14:imgProps>
              </a:ext>
            </a:extLst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/>
        </p:nvSpPr>
        <p:spPr>
          <a:xfrm>
            <a:off x="2480352" y="306684"/>
            <a:ext cx="6432490" cy="1810694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000" dirty="0"/>
              <a:t>Willenserklärungen</a:t>
            </a:r>
            <a:endParaRPr lang="de-DE" sz="6600" dirty="0"/>
          </a:p>
        </p:txBody>
      </p:sp>
      <p:sp>
        <p:nvSpPr>
          <p:cNvPr id="6" name="Abgerundetes Rechteck 5"/>
          <p:cNvSpPr/>
          <p:nvPr/>
        </p:nvSpPr>
        <p:spPr>
          <a:xfrm>
            <a:off x="3689286" y="2598344"/>
            <a:ext cx="4028792" cy="92345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400" dirty="0"/>
              <a:t>Nichtigkeit </a:t>
            </a:r>
          </a:p>
        </p:txBody>
      </p:sp>
      <p:sp>
        <p:nvSpPr>
          <p:cNvPr id="2" name="Abgerundetes Rechteck 1"/>
          <p:cNvSpPr/>
          <p:nvPr/>
        </p:nvSpPr>
        <p:spPr>
          <a:xfrm>
            <a:off x="3671178" y="4660840"/>
            <a:ext cx="4046899" cy="914400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400" dirty="0"/>
              <a:t>Anfechtbarkeit</a:t>
            </a:r>
          </a:p>
        </p:txBody>
      </p:sp>
      <p:sp>
        <p:nvSpPr>
          <p:cNvPr id="5" name="Gefaltete Ecke 4"/>
          <p:cNvSpPr/>
          <p:nvPr/>
        </p:nvSpPr>
        <p:spPr>
          <a:xfrm rot="21321583">
            <a:off x="7525993" y="2387917"/>
            <a:ext cx="1850892" cy="1631207"/>
          </a:xfrm>
          <a:prstGeom prst="foldedCorner">
            <a:avLst/>
          </a:prstGeom>
          <a:solidFill>
            <a:srgbClr val="EED48A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von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vornherein</a:t>
            </a:r>
          </a:p>
        </p:txBody>
      </p:sp>
      <p:sp>
        <p:nvSpPr>
          <p:cNvPr id="7" name="Gefaltete Ecke 6"/>
          <p:cNvSpPr/>
          <p:nvPr/>
        </p:nvSpPr>
        <p:spPr>
          <a:xfrm rot="21321583">
            <a:off x="7605373" y="4361858"/>
            <a:ext cx="1850892" cy="1631207"/>
          </a:xfrm>
          <a:prstGeom prst="foldedCorner">
            <a:avLst/>
          </a:prstGeom>
          <a:solidFill>
            <a:srgbClr val="EED48A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nachträglich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797246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" grpId="0" animBg="1"/>
      <p:bldP spid="5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</a14:imgLayer>
                </a14:imgProps>
              </a:ext>
            </a:extLst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/>
        </p:nvSpPr>
        <p:spPr>
          <a:xfrm>
            <a:off x="986828" y="306684"/>
            <a:ext cx="9451818" cy="1810694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000" dirty="0"/>
              <a:t>Willenserklärungen sind nichtig	</a:t>
            </a:r>
            <a:endParaRPr lang="de-DE" sz="6600" dirty="0"/>
          </a:p>
        </p:txBody>
      </p:sp>
      <p:grpSp>
        <p:nvGrpSpPr>
          <p:cNvPr id="8" name="Gruppieren 7"/>
          <p:cNvGrpSpPr/>
          <p:nvPr/>
        </p:nvGrpSpPr>
        <p:grpSpPr>
          <a:xfrm>
            <a:off x="819339" y="2117378"/>
            <a:ext cx="9786796" cy="4700152"/>
            <a:chOff x="819339" y="2266490"/>
            <a:chExt cx="9786796" cy="4700152"/>
          </a:xfrm>
        </p:grpSpPr>
        <p:sp>
          <p:nvSpPr>
            <p:cNvPr id="6" name="Abgerundetes Rechteck 5"/>
            <p:cNvSpPr/>
            <p:nvPr/>
          </p:nvSpPr>
          <p:spPr>
            <a:xfrm>
              <a:off x="819339" y="2571185"/>
              <a:ext cx="9786796" cy="4395457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571500" indent="-571500">
                <a:buFont typeface="Arial" panose="020B0604020202020204" pitchFamily="34" charset="0"/>
                <a:buChar char="•"/>
              </a:pPr>
              <a:r>
                <a:rPr lang="de-DE" sz="3600" dirty="0"/>
                <a:t>Formmangel (§ 125 BGB)</a:t>
              </a:r>
            </a:p>
            <a:p>
              <a:pPr marL="571500" indent="-571500">
                <a:buFont typeface="Arial" panose="020B0604020202020204" pitchFamily="34" charset="0"/>
                <a:buChar char="•"/>
              </a:pPr>
              <a:r>
                <a:rPr lang="de-DE" sz="3600" dirty="0"/>
                <a:t>Geschäftsunfähigkeit (§ 105 BGB)</a:t>
              </a:r>
            </a:p>
            <a:p>
              <a:pPr marL="571500" indent="-571500">
                <a:buFont typeface="Arial" panose="020B0604020202020204" pitchFamily="34" charset="0"/>
                <a:buChar char="•"/>
              </a:pPr>
              <a:r>
                <a:rPr lang="de-DE" sz="3600" dirty="0"/>
                <a:t>Scheingeschäft (§ 117 BGB) </a:t>
              </a:r>
            </a:p>
            <a:p>
              <a:pPr marL="571500" indent="-571500">
                <a:buFont typeface="Arial" panose="020B0604020202020204" pitchFamily="34" charset="0"/>
                <a:buChar char="•"/>
              </a:pPr>
              <a:r>
                <a:rPr lang="de-DE" sz="3600" dirty="0"/>
                <a:t>Mangel an Ernsthaftigkeit (§ 118 BGB)</a:t>
              </a:r>
            </a:p>
            <a:p>
              <a:pPr marL="571500" indent="-571500">
                <a:buFont typeface="Arial" panose="020B0604020202020204" pitchFamily="34" charset="0"/>
                <a:buChar char="•"/>
              </a:pPr>
              <a:r>
                <a:rPr lang="de-DE" sz="3600" dirty="0"/>
                <a:t>Verstoß gegen gesetzliche Verbote </a:t>
              </a:r>
            </a:p>
            <a:p>
              <a:r>
                <a:rPr lang="de-DE" sz="3600" dirty="0"/>
                <a:t>      (§ 134 BGB) </a:t>
              </a:r>
            </a:p>
            <a:p>
              <a:pPr marL="571500" indent="-571500">
                <a:buFont typeface="Arial" panose="020B0604020202020204" pitchFamily="34" charset="0"/>
                <a:buChar char="•"/>
              </a:pPr>
              <a:r>
                <a:rPr lang="de-DE" sz="3600" dirty="0"/>
                <a:t>Sittenwidrigkeit, Wucher (§ 138 BGB) </a:t>
              </a:r>
            </a:p>
          </p:txBody>
        </p:sp>
        <p:sp>
          <p:nvSpPr>
            <p:cNvPr id="5" name="Pfeil nach unten 4"/>
            <p:cNvSpPr/>
            <p:nvPr/>
          </p:nvSpPr>
          <p:spPr>
            <a:xfrm>
              <a:off x="5470421" y="2266490"/>
              <a:ext cx="484632" cy="384482"/>
            </a:xfrm>
            <a:prstGeom prst="downArrow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352963538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</a14:imgLayer>
                </a14:imgProps>
              </a:ext>
            </a:extLst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/>
        </p:nvSpPr>
        <p:spPr>
          <a:xfrm>
            <a:off x="1113576" y="306684"/>
            <a:ext cx="9080626" cy="1810694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000" dirty="0"/>
              <a:t>Formen der Willenserklärungen </a:t>
            </a:r>
            <a:endParaRPr lang="de-DE" sz="6600" dirty="0"/>
          </a:p>
        </p:txBody>
      </p:sp>
      <p:sp>
        <p:nvSpPr>
          <p:cNvPr id="2" name="Abgerundetes Rechteck 1"/>
          <p:cNvSpPr/>
          <p:nvPr/>
        </p:nvSpPr>
        <p:spPr>
          <a:xfrm>
            <a:off x="2864735" y="4566340"/>
            <a:ext cx="5576935" cy="138971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 dirty="0" smtClean="0"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de-DE" sz="2800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de-DE" sz="2800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ausdrücklich</a:t>
            </a:r>
          </a:p>
          <a:p>
            <a:pPr algn="ctr"/>
            <a:r>
              <a:rPr lang="de-DE" sz="2800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-konkludentes Verhalten</a:t>
            </a:r>
          </a:p>
          <a:p>
            <a:pPr algn="ctr"/>
            <a:endParaRPr lang="de-DE" sz="2800" dirty="0"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7" name="Gruppieren 6"/>
          <p:cNvGrpSpPr/>
          <p:nvPr/>
        </p:nvGrpSpPr>
        <p:grpSpPr>
          <a:xfrm>
            <a:off x="2691852" y="2481770"/>
            <a:ext cx="6083929" cy="1963481"/>
            <a:chOff x="2652663" y="2481770"/>
            <a:chExt cx="6083929" cy="1963481"/>
          </a:xfrm>
        </p:grpSpPr>
        <p:sp>
          <p:nvSpPr>
            <p:cNvPr id="6" name="Abgerundetes Rechteck 5"/>
            <p:cNvSpPr/>
            <p:nvPr/>
          </p:nvSpPr>
          <p:spPr>
            <a:xfrm>
              <a:off x="2652663" y="2481770"/>
              <a:ext cx="6083929" cy="1389713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800" dirty="0"/>
                <a:t>Willenserklärungen bedürfen grundsätzlich keiner Form.</a:t>
              </a:r>
            </a:p>
          </p:txBody>
        </p:sp>
        <p:sp>
          <p:nvSpPr>
            <p:cNvPr id="5" name="Pfeil nach unten 4"/>
            <p:cNvSpPr/>
            <p:nvPr/>
          </p:nvSpPr>
          <p:spPr>
            <a:xfrm>
              <a:off x="5411573" y="3871483"/>
              <a:ext cx="484632" cy="573768"/>
            </a:xfrm>
            <a:prstGeom prst="downArrow">
              <a:avLst/>
            </a:prstGeom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8" name="Gefaltete Ecke 7"/>
          <p:cNvSpPr/>
          <p:nvPr/>
        </p:nvSpPr>
        <p:spPr>
          <a:xfrm rot="21321583">
            <a:off x="8426107" y="2361023"/>
            <a:ext cx="1850892" cy="1631207"/>
          </a:xfrm>
          <a:prstGeom prst="foldedCorner">
            <a:avLst/>
          </a:prstGeom>
          <a:solidFill>
            <a:srgbClr val="EED48A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Muss nicht schriftlich sein!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9" name="Gefaltete Ecke 8"/>
          <p:cNvSpPr/>
          <p:nvPr/>
        </p:nvSpPr>
        <p:spPr>
          <a:xfrm rot="21321583">
            <a:off x="1176526" y="4638535"/>
            <a:ext cx="1850892" cy="1631207"/>
          </a:xfrm>
          <a:prstGeom prst="foldedCorner">
            <a:avLst/>
          </a:prstGeom>
          <a:solidFill>
            <a:srgbClr val="EED48A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Was ist konkludent?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445772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</a14:imgLayer>
                </a14:imgProps>
              </a:ext>
            </a:extLst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/>
        </p:nvSpPr>
        <p:spPr>
          <a:xfrm>
            <a:off x="1113576" y="306684"/>
            <a:ext cx="9080626" cy="1810694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000" dirty="0"/>
              <a:t>Willenserklärungen sind anfechtbar	</a:t>
            </a:r>
            <a:endParaRPr lang="de-DE" sz="6600" dirty="0"/>
          </a:p>
        </p:txBody>
      </p:sp>
      <p:grpSp>
        <p:nvGrpSpPr>
          <p:cNvPr id="7" name="Gruppieren 6"/>
          <p:cNvGrpSpPr/>
          <p:nvPr/>
        </p:nvGrpSpPr>
        <p:grpSpPr>
          <a:xfrm>
            <a:off x="2806571" y="2117378"/>
            <a:ext cx="5667472" cy="3740213"/>
            <a:chOff x="2806571" y="2117378"/>
            <a:chExt cx="5667472" cy="3740213"/>
          </a:xfrm>
        </p:grpSpPr>
        <p:sp>
          <p:nvSpPr>
            <p:cNvPr id="2" name="Abgerundetes Rechteck 1"/>
            <p:cNvSpPr/>
            <p:nvPr/>
          </p:nvSpPr>
          <p:spPr>
            <a:xfrm>
              <a:off x="2806571" y="2798652"/>
              <a:ext cx="5667472" cy="3058939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457200" indent="-457200">
                <a:buFont typeface="Arial" panose="020B0604020202020204" pitchFamily="34" charset="0"/>
                <a:buChar char="•"/>
              </a:pPr>
              <a:r>
                <a:rPr lang="de-DE" sz="3600" dirty="0"/>
                <a:t>Irrtum (§ 119 BGB)</a:t>
              </a:r>
            </a:p>
            <a:p>
              <a:pPr marL="457200" indent="-457200">
                <a:buFont typeface="Arial" panose="020B0604020202020204" pitchFamily="34" charset="0"/>
                <a:buChar char="•"/>
              </a:pPr>
              <a:r>
                <a:rPr lang="de-DE" sz="3600" dirty="0"/>
                <a:t>Falschmitteilung </a:t>
              </a:r>
            </a:p>
            <a:p>
              <a:r>
                <a:rPr lang="de-DE" sz="3600" dirty="0"/>
                <a:t>     (§ 120 BGB)</a:t>
              </a:r>
            </a:p>
            <a:p>
              <a:pPr marL="457200" indent="-457200">
                <a:buFont typeface="Arial" panose="020B0604020202020204" pitchFamily="34" charset="0"/>
                <a:buChar char="•"/>
              </a:pPr>
              <a:r>
                <a:rPr lang="de-DE" sz="3600" dirty="0"/>
                <a:t>Täuschung, Drohung </a:t>
              </a:r>
            </a:p>
            <a:p>
              <a:r>
                <a:rPr lang="de-DE" sz="3600" dirty="0"/>
                <a:t>     (§ 123 BGB)</a:t>
              </a:r>
            </a:p>
          </p:txBody>
        </p:sp>
        <p:sp>
          <p:nvSpPr>
            <p:cNvPr id="5" name="Pfeil nach unten 4"/>
            <p:cNvSpPr/>
            <p:nvPr/>
          </p:nvSpPr>
          <p:spPr>
            <a:xfrm>
              <a:off x="5452312" y="2117378"/>
              <a:ext cx="484632" cy="573768"/>
            </a:xfrm>
            <a:prstGeom prst="downArrow">
              <a:avLst/>
            </a:prstGeom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6743463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</a14:imgLayer>
                </a14:imgProps>
              </a:ext>
            </a:extLst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/>
        </p:nvSpPr>
        <p:spPr>
          <a:xfrm>
            <a:off x="2290526" y="190117"/>
            <a:ext cx="7505323" cy="1703188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800" dirty="0"/>
              <a:t>Anfechtung – bei falscher Übermittlung </a:t>
            </a:r>
          </a:p>
        </p:txBody>
      </p:sp>
      <p:grpSp>
        <p:nvGrpSpPr>
          <p:cNvPr id="6" name="Gruppieren 5"/>
          <p:cNvGrpSpPr/>
          <p:nvPr/>
        </p:nvGrpSpPr>
        <p:grpSpPr>
          <a:xfrm>
            <a:off x="2688880" y="1893305"/>
            <a:ext cx="6906363" cy="3806425"/>
            <a:chOff x="2688880" y="1893305"/>
            <a:chExt cx="6906363" cy="3806425"/>
          </a:xfrm>
        </p:grpSpPr>
        <p:sp>
          <p:nvSpPr>
            <p:cNvPr id="2" name="Abgerundetes Rechteck 1"/>
            <p:cNvSpPr/>
            <p:nvPr/>
          </p:nvSpPr>
          <p:spPr>
            <a:xfrm>
              <a:off x="2688880" y="2640791"/>
              <a:ext cx="6906363" cy="3058939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3600" dirty="0"/>
                <a:t>Ein </a:t>
              </a:r>
              <a:r>
                <a:rPr lang="de-DE" sz="3600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Dritter</a:t>
              </a:r>
              <a:r>
                <a:rPr lang="de-DE" sz="3600" dirty="0"/>
                <a:t> wird zur Übermittlung einer </a:t>
              </a:r>
              <a:r>
                <a:rPr lang="de-DE" sz="3600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fremden Willenserklärung </a:t>
              </a:r>
              <a:r>
                <a:rPr lang="de-DE" sz="3600" dirty="0"/>
                <a:t>eingeschaltet und er überbringt eine </a:t>
              </a:r>
              <a:r>
                <a:rPr lang="de-DE" sz="3600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andere Willenserklärung</a:t>
              </a:r>
              <a:r>
                <a:rPr lang="de-DE" sz="3600" dirty="0"/>
                <a:t>.</a:t>
              </a:r>
            </a:p>
          </p:txBody>
        </p:sp>
        <p:sp>
          <p:nvSpPr>
            <p:cNvPr id="5" name="Pfeil nach unten 4"/>
            <p:cNvSpPr/>
            <p:nvPr/>
          </p:nvSpPr>
          <p:spPr>
            <a:xfrm>
              <a:off x="5800871" y="1893305"/>
              <a:ext cx="484632" cy="573768"/>
            </a:xfrm>
            <a:prstGeom prst="downArrow">
              <a:avLst/>
            </a:prstGeom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97463181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</a14:imgLayer>
                </a14:imgProps>
              </a:ext>
            </a:extLst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/>
        </p:nvSpPr>
        <p:spPr>
          <a:xfrm>
            <a:off x="2290526" y="190117"/>
            <a:ext cx="7505323" cy="1703188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800" dirty="0"/>
              <a:t>Anfechtung – bei arglistiger Täuschung </a:t>
            </a:r>
          </a:p>
        </p:txBody>
      </p:sp>
      <p:grpSp>
        <p:nvGrpSpPr>
          <p:cNvPr id="8" name="Gruppieren 7"/>
          <p:cNvGrpSpPr/>
          <p:nvPr/>
        </p:nvGrpSpPr>
        <p:grpSpPr>
          <a:xfrm>
            <a:off x="2688880" y="1893305"/>
            <a:ext cx="6906363" cy="3806425"/>
            <a:chOff x="2688880" y="1893305"/>
            <a:chExt cx="6906363" cy="3806425"/>
          </a:xfrm>
        </p:grpSpPr>
        <p:grpSp>
          <p:nvGrpSpPr>
            <p:cNvPr id="7" name="Gruppieren 6"/>
            <p:cNvGrpSpPr/>
            <p:nvPr/>
          </p:nvGrpSpPr>
          <p:grpSpPr>
            <a:xfrm>
              <a:off x="2688880" y="1893305"/>
              <a:ext cx="6906363" cy="3806425"/>
              <a:chOff x="2688880" y="1893305"/>
              <a:chExt cx="6906363" cy="3806425"/>
            </a:xfrm>
          </p:grpSpPr>
          <p:sp>
            <p:nvSpPr>
              <p:cNvPr id="2" name="Abgerundetes Rechteck 1"/>
              <p:cNvSpPr/>
              <p:nvPr/>
            </p:nvSpPr>
            <p:spPr>
              <a:xfrm>
                <a:off x="2688880" y="2640791"/>
                <a:ext cx="6906363" cy="3058939"/>
              </a:xfrm>
              <a:prstGeom prst="round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de-DE" sz="3600" dirty="0">
                    <a:solidFill>
                      <a:schemeClr val="accent4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arglistige Täuschung </a:t>
                </a:r>
                <a:r>
                  <a:rPr lang="de-DE" sz="3600" dirty="0"/>
                  <a:t>= </a:t>
                </a:r>
              </a:p>
              <a:p>
                <a:r>
                  <a:rPr lang="de-DE" sz="3600" dirty="0"/>
                  <a:t>Der Täuschende weiß, dass der andere den Vertrag so nicht abgeschlossen hätte.</a:t>
                </a:r>
              </a:p>
            </p:txBody>
          </p:sp>
          <p:sp>
            <p:nvSpPr>
              <p:cNvPr id="5" name="Pfeil nach unten 4"/>
              <p:cNvSpPr/>
              <p:nvPr/>
            </p:nvSpPr>
            <p:spPr>
              <a:xfrm>
                <a:off x="5800871" y="1893305"/>
                <a:ext cx="484632" cy="573768"/>
              </a:xfrm>
              <a:prstGeom prst="downArrow">
                <a:avLst/>
              </a:prstGeom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6" name="Pfeil nach rechts 5"/>
            <p:cNvSpPr/>
            <p:nvPr/>
          </p:nvSpPr>
          <p:spPr>
            <a:xfrm>
              <a:off x="6755824" y="3150606"/>
              <a:ext cx="978408" cy="484632"/>
            </a:xfrm>
            <a:prstGeom prst="rightArrow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356889385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</a14:imgLayer>
                </a14:imgProps>
              </a:ext>
            </a:extLst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/>
        </p:nvSpPr>
        <p:spPr>
          <a:xfrm>
            <a:off x="2290526" y="190117"/>
            <a:ext cx="7505323" cy="1703188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800" dirty="0"/>
              <a:t>Anfechtung – wegen widerrechtlicher Drohung </a:t>
            </a:r>
          </a:p>
        </p:txBody>
      </p:sp>
      <p:grpSp>
        <p:nvGrpSpPr>
          <p:cNvPr id="6" name="Gruppieren 5"/>
          <p:cNvGrpSpPr/>
          <p:nvPr/>
        </p:nvGrpSpPr>
        <p:grpSpPr>
          <a:xfrm>
            <a:off x="2688880" y="1893305"/>
            <a:ext cx="6906363" cy="3806425"/>
            <a:chOff x="2688880" y="1893305"/>
            <a:chExt cx="6906363" cy="3806425"/>
          </a:xfrm>
        </p:grpSpPr>
        <p:sp>
          <p:nvSpPr>
            <p:cNvPr id="2" name="Abgerundetes Rechteck 1"/>
            <p:cNvSpPr/>
            <p:nvPr/>
          </p:nvSpPr>
          <p:spPr>
            <a:xfrm>
              <a:off x="2688880" y="2640791"/>
              <a:ext cx="6906363" cy="3058939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3600" dirty="0"/>
                <a:t>Drohung = jemandem wird ein Übel in Aussicht gestellt und der Drohende vorgibt, er habe Einfluss darauf, dass dieses Übel eintritt </a:t>
              </a:r>
            </a:p>
          </p:txBody>
        </p:sp>
        <p:sp>
          <p:nvSpPr>
            <p:cNvPr id="5" name="Pfeil nach unten 4"/>
            <p:cNvSpPr/>
            <p:nvPr/>
          </p:nvSpPr>
          <p:spPr>
            <a:xfrm>
              <a:off x="5800871" y="1893305"/>
              <a:ext cx="484632" cy="573768"/>
            </a:xfrm>
            <a:prstGeom prst="downArrow">
              <a:avLst/>
            </a:prstGeom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31257818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165</Words>
  <Application>Microsoft Office PowerPoint</Application>
  <PresentationFormat>Breitbild</PresentationFormat>
  <Paragraphs>38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MV Boli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Dittrich, Katja</dc:creator>
  <cp:lastModifiedBy>Carus, Natascha</cp:lastModifiedBy>
  <cp:revision>56</cp:revision>
  <dcterms:created xsi:type="dcterms:W3CDTF">2021-02-04T05:37:09Z</dcterms:created>
  <dcterms:modified xsi:type="dcterms:W3CDTF">2023-07-25T13:12:28Z</dcterms:modified>
</cp:coreProperties>
</file>