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</p:sldMasterIdLst>
  <p:sldIdLst>
    <p:sldId id="256" r:id="rId2"/>
    <p:sldId id="295" r:id="rId3"/>
    <p:sldId id="296" r:id="rId4"/>
    <p:sldId id="297" r:id="rId5"/>
    <p:sldId id="302" r:id="rId6"/>
    <p:sldId id="301" r:id="rId7"/>
    <p:sldId id="304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984A-24E6-4208-ADD2-3C05488587F6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5B3-9B03-4EE3-9127-BA86B08CB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5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984A-24E6-4208-ADD2-3C05488587F6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5B3-9B03-4EE3-9127-BA86B08CB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43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984A-24E6-4208-ADD2-3C05488587F6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5B3-9B03-4EE3-9127-BA86B08CB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79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984A-24E6-4208-ADD2-3C05488587F6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5B3-9B03-4EE3-9127-BA86B08CB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654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984A-24E6-4208-ADD2-3C05488587F6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5B3-9B03-4EE3-9127-BA86B08CB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00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984A-24E6-4208-ADD2-3C05488587F6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5B3-9B03-4EE3-9127-BA86B08CB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91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984A-24E6-4208-ADD2-3C05488587F6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5B3-9B03-4EE3-9127-BA86B08CB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42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984A-24E6-4208-ADD2-3C05488587F6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5B3-9B03-4EE3-9127-BA86B08CB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32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984A-24E6-4208-ADD2-3C05488587F6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5B3-9B03-4EE3-9127-BA86B08CB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37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984A-24E6-4208-ADD2-3C05488587F6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5B3-9B03-4EE3-9127-BA86B08CB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842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984A-24E6-4208-ADD2-3C05488587F6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F5B3-9B03-4EE3-9127-BA86B08CB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95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6984A-24E6-4208-ADD2-3C05488587F6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7F5B3-9B03-4EE3-9127-BA86B08CB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71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480352" y="306684"/>
            <a:ext cx="6432490" cy="181069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dirty="0"/>
              <a:t>Willenserklärungen</a:t>
            </a:r>
            <a:endParaRPr lang="de-DE" sz="6600" dirty="0"/>
          </a:p>
        </p:txBody>
      </p:sp>
      <p:sp>
        <p:nvSpPr>
          <p:cNvPr id="6" name="Abgerundetes Rechteck 5"/>
          <p:cNvSpPr/>
          <p:nvPr/>
        </p:nvSpPr>
        <p:spPr>
          <a:xfrm>
            <a:off x="3689286" y="2598344"/>
            <a:ext cx="4028792" cy="9234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/>
              <a:t>Nichtigkeit 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3671178" y="4660840"/>
            <a:ext cx="4046899" cy="9144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/>
              <a:t>Anfechtbarkeit</a:t>
            </a:r>
          </a:p>
        </p:txBody>
      </p:sp>
      <p:sp>
        <p:nvSpPr>
          <p:cNvPr id="5" name="Gefaltete Ecke 4"/>
          <p:cNvSpPr/>
          <p:nvPr/>
        </p:nvSpPr>
        <p:spPr>
          <a:xfrm rot="21321583">
            <a:off x="7525993" y="2387917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von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vornherein</a:t>
            </a:r>
          </a:p>
        </p:txBody>
      </p:sp>
      <p:sp>
        <p:nvSpPr>
          <p:cNvPr id="7" name="Gefaltete Ecke 6"/>
          <p:cNvSpPr/>
          <p:nvPr/>
        </p:nvSpPr>
        <p:spPr>
          <a:xfrm rot="21321583">
            <a:off x="7605373" y="4361858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nachträglich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972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986828" y="306684"/>
            <a:ext cx="9451818" cy="181069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dirty="0"/>
              <a:t>Willenserklärungen sind nichtig	</a:t>
            </a:r>
            <a:endParaRPr lang="de-DE" sz="6600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819339" y="2117378"/>
            <a:ext cx="9786796" cy="4700152"/>
            <a:chOff x="819339" y="2266490"/>
            <a:chExt cx="9786796" cy="4700152"/>
          </a:xfrm>
        </p:grpSpPr>
        <p:sp>
          <p:nvSpPr>
            <p:cNvPr id="6" name="Abgerundetes Rechteck 5"/>
            <p:cNvSpPr/>
            <p:nvPr/>
          </p:nvSpPr>
          <p:spPr>
            <a:xfrm>
              <a:off x="819339" y="2571185"/>
              <a:ext cx="9786796" cy="4395457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de-DE" sz="3600" dirty="0"/>
                <a:t>Formmangel (§ 125 BGB)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de-DE" sz="3600" dirty="0"/>
                <a:t>Geschäftsunfähigkeit (§ 105 BGB)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de-DE" sz="3600" dirty="0"/>
                <a:t>Scheingeschäft (§ 117 BGB) 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de-DE" sz="3600" dirty="0"/>
                <a:t>Mangel an Ernsthaftigkeit (§ 118 BGB)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de-DE" sz="3600" dirty="0"/>
                <a:t>Verstoß gegen gesetzliche Verbote </a:t>
              </a:r>
            </a:p>
            <a:p>
              <a:r>
                <a:rPr lang="de-DE" sz="3600" dirty="0"/>
                <a:t>      (§ 134 BGB) 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de-DE" sz="3600" dirty="0"/>
                <a:t>Sittenwidrigkeit, Wucher (§ 138 BGB) </a:t>
              </a:r>
            </a:p>
          </p:txBody>
        </p:sp>
        <p:sp>
          <p:nvSpPr>
            <p:cNvPr id="5" name="Pfeil nach unten 4"/>
            <p:cNvSpPr/>
            <p:nvPr/>
          </p:nvSpPr>
          <p:spPr>
            <a:xfrm>
              <a:off x="5470421" y="2266490"/>
              <a:ext cx="484632" cy="384482"/>
            </a:xfrm>
            <a:prstGeom prst="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529635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113576" y="306684"/>
            <a:ext cx="9080626" cy="181069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dirty="0"/>
              <a:t>Formen der Willenserklärungen </a:t>
            </a:r>
            <a:endParaRPr lang="de-DE" sz="6600" dirty="0"/>
          </a:p>
        </p:txBody>
      </p:sp>
      <p:sp>
        <p:nvSpPr>
          <p:cNvPr id="2" name="Abgerundetes Rechteck 1"/>
          <p:cNvSpPr/>
          <p:nvPr/>
        </p:nvSpPr>
        <p:spPr>
          <a:xfrm>
            <a:off x="2864735" y="4566340"/>
            <a:ext cx="5576935" cy="13897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de-DE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ausdrücklich</a:t>
            </a:r>
          </a:p>
          <a:p>
            <a:pPr algn="ctr"/>
            <a:r>
              <a:rPr lang="de-DE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-konkludentes Verhalten</a:t>
            </a:r>
          </a:p>
          <a:p>
            <a:pPr algn="ctr"/>
            <a:endParaRPr lang="de-DE" sz="28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2691852" y="2481770"/>
            <a:ext cx="6083929" cy="1963481"/>
            <a:chOff x="2652663" y="2481770"/>
            <a:chExt cx="6083929" cy="1963481"/>
          </a:xfrm>
        </p:grpSpPr>
        <p:sp>
          <p:nvSpPr>
            <p:cNvPr id="6" name="Abgerundetes Rechteck 5"/>
            <p:cNvSpPr/>
            <p:nvPr/>
          </p:nvSpPr>
          <p:spPr>
            <a:xfrm>
              <a:off x="2652663" y="2481770"/>
              <a:ext cx="6083929" cy="138971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dirty="0"/>
                <a:t>Willenserklärungen bedürfen grundsätzlich keiner Form.</a:t>
              </a:r>
            </a:p>
          </p:txBody>
        </p:sp>
        <p:sp>
          <p:nvSpPr>
            <p:cNvPr id="5" name="Pfeil nach unten 4"/>
            <p:cNvSpPr/>
            <p:nvPr/>
          </p:nvSpPr>
          <p:spPr>
            <a:xfrm>
              <a:off x="5411573" y="3871483"/>
              <a:ext cx="484632" cy="573768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" name="Gefaltete Ecke 7"/>
          <p:cNvSpPr/>
          <p:nvPr/>
        </p:nvSpPr>
        <p:spPr>
          <a:xfrm rot="21321583">
            <a:off x="8426107" y="2361023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Muss nicht schriftlich sein!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Gefaltete Ecke 8"/>
          <p:cNvSpPr/>
          <p:nvPr/>
        </p:nvSpPr>
        <p:spPr>
          <a:xfrm rot="21321583">
            <a:off x="1176526" y="4638535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Was ist konkludent?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4577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113576" y="306684"/>
            <a:ext cx="9080626" cy="181069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dirty="0"/>
              <a:t>Willenserklärungen sind anfechtbar	</a:t>
            </a:r>
            <a:endParaRPr lang="de-DE" sz="6600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2806571" y="2117378"/>
            <a:ext cx="5667472" cy="3740213"/>
            <a:chOff x="2806571" y="2117378"/>
            <a:chExt cx="5667472" cy="3740213"/>
          </a:xfrm>
        </p:grpSpPr>
        <p:sp>
          <p:nvSpPr>
            <p:cNvPr id="2" name="Abgerundetes Rechteck 1"/>
            <p:cNvSpPr/>
            <p:nvPr/>
          </p:nvSpPr>
          <p:spPr>
            <a:xfrm>
              <a:off x="2806571" y="2798652"/>
              <a:ext cx="5667472" cy="305893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de-DE" sz="3600" dirty="0"/>
                <a:t>Irrtum (§ 119 BGB)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de-DE" sz="3600" dirty="0"/>
                <a:t>Falschmitteilung </a:t>
              </a:r>
            </a:p>
            <a:p>
              <a:r>
                <a:rPr lang="de-DE" sz="3600" dirty="0"/>
                <a:t>     (§ 120 BGB)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de-DE" sz="3600" dirty="0"/>
                <a:t>Täuschung, Drohung </a:t>
              </a:r>
            </a:p>
            <a:p>
              <a:r>
                <a:rPr lang="de-DE" sz="3600" dirty="0"/>
                <a:t>     (§ 123 BGB)</a:t>
              </a:r>
            </a:p>
          </p:txBody>
        </p:sp>
        <p:sp>
          <p:nvSpPr>
            <p:cNvPr id="5" name="Pfeil nach unten 4"/>
            <p:cNvSpPr/>
            <p:nvPr/>
          </p:nvSpPr>
          <p:spPr>
            <a:xfrm>
              <a:off x="5452312" y="2117378"/>
              <a:ext cx="484632" cy="573768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67434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290526" y="190117"/>
            <a:ext cx="7505323" cy="170318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/>
              <a:t>Anfechtung – bei falscher Übermittlung 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2688880" y="1893305"/>
            <a:ext cx="6906363" cy="3806425"/>
            <a:chOff x="2688880" y="1893305"/>
            <a:chExt cx="6906363" cy="3806425"/>
          </a:xfrm>
        </p:grpSpPr>
        <p:sp>
          <p:nvSpPr>
            <p:cNvPr id="2" name="Abgerundetes Rechteck 1"/>
            <p:cNvSpPr/>
            <p:nvPr/>
          </p:nvSpPr>
          <p:spPr>
            <a:xfrm>
              <a:off x="2688880" y="2640791"/>
              <a:ext cx="6906363" cy="305893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3600" dirty="0"/>
                <a:t>Ein </a:t>
              </a:r>
              <a:r>
                <a:rPr lang="de-DE" sz="360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Dritter</a:t>
              </a:r>
              <a:r>
                <a:rPr lang="de-DE" sz="3600" dirty="0"/>
                <a:t> wird zur Übermittlung einer </a:t>
              </a:r>
              <a:r>
                <a:rPr lang="de-DE" sz="360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fremden Willenserklärung </a:t>
              </a:r>
              <a:r>
                <a:rPr lang="de-DE" sz="3600" dirty="0"/>
                <a:t>eingeschaltet und er überbringt eine </a:t>
              </a:r>
              <a:r>
                <a:rPr lang="de-DE" sz="3600" dirty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andere Willenserklärung</a:t>
              </a:r>
              <a:r>
                <a:rPr lang="de-DE" sz="3600" dirty="0"/>
                <a:t>.</a:t>
              </a:r>
            </a:p>
          </p:txBody>
        </p:sp>
        <p:sp>
          <p:nvSpPr>
            <p:cNvPr id="5" name="Pfeil nach unten 4"/>
            <p:cNvSpPr/>
            <p:nvPr/>
          </p:nvSpPr>
          <p:spPr>
            <a:xfrm>
              <a:off x="5800871" y="1893305"/>
              <a:ext cx="484632" cy="573768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9746318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290526" y="190117"/>
            <a:ext cx="7505323" cy="170318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/>
              <a:t>Anfechtung – bei arglistiger Täuschung </a:t>
            </a:r>
          </a:p>
        </p:txBody>
      </p:sp>
      <p:grpSp>
        <p:nvGrpSpPr>
          <p:cNvPr id="8" name="Gruppieren 7"/>
          <p:cNvGrpSpPr/>
          <p:nvPr/>
        </p:nvGrpSpPr>
        <p:grpSpPr>
          <a:xfrm>
            <a:off x="2688880" y="1893305"/>
            <a:ext cx="6906363" cy="3806425"/>
            <a:chOff x="2688880" y="1893305"/>
            <a:chExt cx="6906363" cy="3806425"/>
          </a:xfrm>
        </p:grpSpPr>
        <p:grpSp>
          <p:nvGrpSpPr>
            <p:cNvPr id="7" name="Gruppieren 6"/>
            <p:cNvGrpSpPr/>
            <p:nvPr/>
          </p:nvGrpSpPr>
          <p:grpSpPr>
            <a:xfrm>
              <a:off x="2688880" y="1893305"/>
              <a:ext cx="6906363" cy="3806425"/>
              <a:chOff x="2688880" y="1893305"/>
              <a:chExt cx="6906363" cy="3806425"/>
            </a:xfrm>
          </p:grpSpPr>
          <p:sp>
            <p:nvSpPr>
              <p:cNvPr id="2" name="Abgerundetes Rechteck 1"/>
              <p:cNvSpPr/>
              <p:nvPr/>
            </p:nvSpPr>
            <p:spPr>
              <a:xfrm>
                <a:off x="2688880" y="2640791"/>
                <a:ext cx="6906363" cy="305893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3600" dirty="0">
                    <a:solidFill>
                      <a:schemeClr val="accent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arglistige Täuschung </a:t>
                </a:r>
                <a:r>
                  <a:rPr lang="de-DE" sz="3600" dirty="0"/>
                  <a:t>= </a:t>
                </a:r>
              </a:p>
              <a:p>
                <a:r>
                  <a:rPr lang="de-DE" sz="3600" dirty="0"/>
                  <a:t>Der Täuschende weiß, dass der andere den Vertrag so nicht abgeschlossen hätte.</a:t>
                </a:r>
              </a:p>
            </p:txBody>
          </p:sp>
          <p:sp>
            <p:nvSpPr>
              <p:cNvPr id="5" name="Pfeil nach unten 4"/>
              <p:cNvSpPr/>
              <p:nvPr/>
            </p:nvSpPr>
            <p:spPr>
              <a:xfrm>
                <a:off x="5800871" y="1893305"/>
                <a:ext cx="484632" cy="573768"/>
              </a:xfrm>
              <a:prstGeom prst="downArrow">
                <a:avLst/>
              </a:pr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" name="Pfeil nach rechts 5"/>
            <p:cNvSpPr/>
            <p:nvPr/>
          </p:nvSpPr>
          <p:spPr>
            <a:xfrm>
              <a:off x="6755824" y="3150606"/>
              <a:ext cx="978408" cy="484632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5688938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290526" y="190117"/>
            <a:ext cx="7505323" cy="170318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/>
              <a:t>Anfechtung – wegen widerrechtlicher Drohung 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2688880" y="1893305"/>
            <a:ext cx="6906363" cy="3806425"/>
            <a:chOff x="2688880" y="1893305"/>
            <a:chExt cx="6906363" cy="3806425"/>
          </a:xfrm>
        </p:grpSpPr>
        <p:sp>
          <p:nvSpPr>
            <p:cNvPr id="2" name="Abgerundetes Rechteck 1"/>
            <p:cNvSpPr/>
            <p:nvPr/>
          </p:nvSpPr>
          <p:spPr>
            <a:xfrm>
              <a:off x="2688880" y="2640791"/>
              <a:ext cx="6906363" cy="305893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3600" dirty="0"/>
                <a:t>Drohung = jemandem wird ein Übel in Aussicht gestellt und der Drohende vorgibt, er habe Einfluss darauf, dass dieses Übel eintritt </a:t>
              </a:r>
            </a:p>
          </p:txBody>
        </p:sp>
        <p:sp>
          <p:nvSpPr>
            <p:cNvPr id="5" name="Pfeil nach unten 4"/>
            <p:cNvSpPr/>
            <p:nvPr/>
          </p:nvSpPr>
          <p:spPr>
            <a:xfrm>
              <a:off x="5800871" y="1893305"/>
              <a:ext cx="484632" cy="573768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12578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</Words>
  <Application>Microsoft Office PowerPoint</Application>
  <PresentationFormat>Breitbild</PresentationFormat>
  <Paragraphs>38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Carus, Natascha</cp:lastModifiedBy>
  <cp:revision>56</cp:revision>
  <dcterms:created xsi:type="dcterms:W3CDTF">2021-02-04T05:37:09Z</dcterms:created>
  <dcterms:modified xsi:type="dcterms:W3CDTF">2023-07-25T13:12:28Z</dcterms:modified>
</cp:coreProperties>
</file>