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3" r:id="rId3"/>
    <p:sldId id="274"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3F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showGuides="1">
      <p:cViewPr varScale="1">
        <p:scale>
          <a:sx n="66" d="100"/>
          <a:sy n="66" d="100"/>
        </p:scale>
        <p:origin x="60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D17F9-FC6F-496C-A800-D238553E08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D6F4CCA-DA36-476F-907E-328E805607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16AB541-2557-4470-BA14-38D2878BE9BD}"/>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5" name="Fußzeilenplatzhalter 4">
            <a:extLst>
              <a:ext uri="{FF2B5EF4-FFF2-40B4-BE49-F238E27FC236}">
                <a16:creationId xmlns:a16="http://schemas.microsoft.com/office/drawing/2014/main" id="{EC3E964F-61D8-4DC0-8837-016902854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99E3B6-878E-4033-8E31-9CC128EC099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15534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1343B-5206-4CC9-BEE3-943255AE79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4617EC8-2B09-4F9D-B5A1-A2B99FAEFD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541D5C-37CD-4094-BDFE-7942B80A2833}"/>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5" name="Fußzeilenplatzhalter 4">
            <a:extLst>
              <a:ext uri="{FF2B5EF4-FFF2-40B4-BE49-F238E27FC236}">
                <a16:creationId xmlns:a16="http://schemas.microsoft.com/office/drawing/2014/main" id="{39B8FA8D-3073-4335-9987-483C5F4A8C3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25683C-CD0A-4B95-8680-0781C099752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56760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EC5F252-2992-46B7-B573-06E91B3C71B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66CF43-4421-421B-9A8F-D2B97C215F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46D4E1D-8F5D-4CF8-82D2-85B33FA72EEB}"/>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5" name="Fußzeilenplatzhalter 4">
            <a:extLst>
              <a:ext uri="{FF2B5EF4-FFF2-40B4-BE49-F238E27FC236}">
                <a16:creationId xmlns:a16="http://schemas.microsoft.com/office/drawing/2014/main" id="{07F39A26-D13A-4400-AED1-DF55ABB05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7705AF-B78D-4A09-9BD3-92BFEB5C3D2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83802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2EC5-48A2-4F56-8A0C-56C3FB35991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901CF8-7A62-49CD-A741-5207140D95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8849245-9A67-4D31-BB05-053F95189380}"/>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5" name="Fußzeilenplatzhalter 4">
            <a:extLst>
              <a:ext uri="{FF2B5EF4-FFF2-40B4-BE49-F238E27FC236}">
                <a16:creationId xmlns:a16="http://schemas.microsoft.com/office/drawing/2014/main" id="{48D8DB57-3C5F-49D6-A8A5-841694B4E4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B783A83-3CB0-428D-B007-87DED164484E}"/>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75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D0E3B-74D4-47B0-9A53-3342146B6A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F97932F-5B50-4341-A7B2-802EB64CA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020A949-A9D3-4A30-953C-7F119BBE47B2}"/>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5" name="Fußzeilenplatzhalter 4">
            <a:extLst>
              <a:ext uri="{FF2B5EF4-FFF2-40B4-BE49-F238E27FC236}">
                <a16:creationId xmlns:a16="http://schemas.microsoft.com/office/drawing/2014/main" id="{95E93653-3613-4A8A-8E89-5F9FE6FE233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721F8D-F1B6-46D0-90A0-1A666C62F9C4}"/>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97268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3C9ED-89CE-4C68-A498-AD09BD43D6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3070962-D92E-42D1-8224-90A335555D7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FF116D5-012D-4226-BA75-56D50D1EB4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4AA66F6-F21A-4480-8ACE-136A79664B43}"/>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6" name="Fußzeilenplatzhalter 5">
            <a:extLst>
              <a:ext uri="{FF2B5EF4-FFF2-40B4-BE49-F238E27FC236}">
                <a16:creationId xmlns:a16="http://schemas.microsoft.com/office/drawing/2014/main" id="{F485DAFB-9FB9-4316-9172-C2FBEB85E8D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68BEBDC-00BE-4C6D-BDDF-42428E3D8D7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9929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1184C-5F8F-4377-85AD-C3433099FE0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3F3FAD-DD5D-416A-B8FD-F7C1A937E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DF30C5-EB2C-4AD2-9E85-AB7EBB0DBC3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370E74-437F-4A38-B67D-E1719BF93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288219-BDBB-4D92-A8A6-2CB2E245139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9A552D0-243F-444B-92FC-9A7B13B8809A}"/>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8" name="Fußzeilenplatzhalter 7">
            <a:extLst>
              <a:ext uri="{FF2B5EF4-FFF2-40B4-BE49-F238E27FC236}">
                <a16:creationId xmlns:a16="http://schemas.microsoft.com/office/drawing/2014/main" id="{DFB86493-0D26-45C3-BE1F-FF098CDD9BD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F1185C9-758B-4926-A509-DA098D8658A3}"/>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21294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8138C-1993-4A5D-837E-0B775F14F00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A3D88E-3944-4D4A-8ACF-F2D27F1F5091}"/>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4" name="Fußzeilenplatzhalter 3">
            <a:extLst>
              <a:ext uri="{FF2B5EF4-FFF2-40B4-BE49-F238E27FC236}">
                <a16:creationId xmlns:a16="http://schemas.microsoft.com/office/drawing/2014/main" id="{741CB50F-A4EB-4E90-8CF3-AAD83F53C93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1F128F0-4191-4048-AA34-9A35E5D00D4A}"/>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2961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C0AD7-7DDE-48A9-BDF3-181726979F5E}"/>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3" name="Fußzeilenplatzhalter 2">
            <a:extLst>
              <a:ext uri="{FF2B5EF4-FFF2-40B4-BE49-F238E27FC236}">
                <a16:creationId xmlns:a16="http://schemas.microsoft.com/office/drawing/2014/main" id="{5BBF7D6A-F87B-440F-A50B-E9ACC9F8B86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A5247CF-D0F8-45D1-9AB4-D766B5ECE3CC}"/>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6284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DA2DD-85AF-47F4-B6B6-5203CC9B723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FDDDE6-5CF3-4389-80EA-F14C5E72D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829E6E0-D054-4DE0-BC8B-CCE8C2B04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9DDD2C-47EE-4296-842C-9761150B2F3C}"/>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6" name="Fußzeilenplatzhalter 5">
            <a:extLst>
              <a:ext uri="{FF2B5EF4-FFF2-40B4-BE49-F238E27FC236}">
                <a16:creationId xmlns:a16="http://schemas.microsoft.com/office/drawing/2014/main" id="{F514C211-2C2D-4EFC-BD74-48DB747130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1E187C5-0B5D-4CA1-B0DE-B6304B193676}"/>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0819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59410-A12F-46B2-B8CF-8BEA4C0988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64A7637-FF37-4F45-BB11-9A2482923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5F4AE9-539B-46A5-86F6-F3A5B8DC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733F17-F0E5-4341-B020-DD9F9DF8FE08}"/>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6" name="Fußzeilenplatzhalter 5">
            <a:extLst>
              <a:ext uri="{FF2B5EF4-FFF2-40B4-BE49-F238E27FC236}">
                <a16:creationId xmlns:a16="http://schemas.microsoft.com/office/drawing/2014/main" id="{1954DA66-955E-4B31-B894-91327F7223F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7E8FD1A-4A11-42B3-8C1B-1175271D1798}"/>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26820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23CEA1-0EB8-4EDF-998B-2A3329BF6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C659617-B1C1-4541-99CA-8A6347285B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C2F94D-DEE6-4EBD-A580-6A7BA59BF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1235-19C1-4E0E-A222-AF852201EB24}" type="datetimeFigureOut">
              <a:rPr lang="de-DE" smtClean="0"/>
              <a:t>14.02.2025</a:t>
            </a:fld>
            <a:endParaRPr lang="de-DE"/>
          </a:p>
        </p:txBody>
      </p:sp>
      <p:sp>
        <p:nvSpPr>
          <p:cNvPr id="5" name="Fußzeilenplatzhalter 4">
            <a:extLst>
              <a:ext uri="{FF2B5EF4-FFF2-40B4-BE49-F238E27FC236}">
                <a16:creationId xmlns:a16="http://schemas.microsoft.com/office/drawing/2014/main" id="{95FA43B8-7347-47A2-84A1-36F6FD581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F551DDF-2344-4F46-A6CF-54E125B7C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ACDC1-B553-4347-9EA0-526F5CD8C285}" type="slidenum">
              <a:rPr lang="de-DE" smtClean="0"/>
              <a:t>‹Nr.›</a:t>
            </a:fld>
            <a:endParaRPr lang="de-DE"/>
          </a:p>
        </p:txBody>
      </p:sp>
    </p:spTree>
    <p:extLst>
      <p:ext uri="{BB962C8B-B14F-4D97-AF65-F5344CB8AC3E}">
        <p14:creationId xmlns:p14="http://schemas.microsoft.com/office/powerpoint/2010/main" val="40102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31487" y="553748"/>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D14</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1360165" y="3329288"/>
            <a:ext cx="9504584" cy="1613980"/>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a:solidFill>
                  <a:schemeClr val="tx1"/>
                </a:solidFill>
              </a:rPr>
              <a:t>Kindeswohlgefährdung – Mitteilung an das Familiengericht oder Jugendamt, Gebot zur </a:t>
            </a:r>
            <a:r>
              <a:rPr lang="de-DE" sz="2400" baseline="30000">
                <a:solidFill>
                  <a:schemeClr val="tx1"/>
                </a:solidFill>
              </a:rPr>
              <a:t> </a:t>
            </a:r>
            <a:r>
              <a:rPr lang="de-DE" sz="2400">
                <a:solidFill>
                  <a:schemeClr val="tx1"/>
                </a:solidFill>
              </a:rPr>
              <a:t>Einhaltung der Schulpflicht zu sorgen § 1666 </a:t>
            </a:r>
            <a:r>
              <a:rPr lang="de-DE" sz="2400" baseline="30000">
                <a:solidFill>
                  <a:schemeClr val="tx1"/>
                </a:solidFill>
              </a:rPr>
              <a:t> </a:t>
            </a:r>
            <a:r>
              <a:rPr lang="de-DE" sz="2400">
                <a:solidFill>
                  <a:schemeClr val="tx1"/>
                </a:solidFill>
              </a:rPr>
              <a:t>III Nr.2 BGB</a:t>
            </a:r>
            <a:endParaRPr lang="de-DE" sz="2400" dirty="0">
              <a:solidFill>
                <a:schemeClr val="tx1"/>
              </a:solidFill>
            </a:endParaRPr>
          </a:p>
        </p:txBody>
      </p:sp>
      <p:grpSp>
        <p:nvGrpSpPr>
          <p:cNvPr id="7" name="Gruppieren 6">
            <a:extLst>
              <a:ext uri="{FF2B5EF4-FFF2-40B4-BE49-F238E27FC236}">
                <a16:creationId xmlns:a16="http://schemas.microsoft.com/office/drawing/2014/main" id="{BF24005F-4C8A-443C-A638-46051B961305}"/>
              </a:ext>
            </a:extLst>
          </p:cNvPr>
          <p:cNvGrpSpPr/>
          <p:nvPr/>
        </p:nvGrpSpPr>
        <p:grpSpPr>
          <a:xfrm>
            <a:off x="1582057" y="856515"/>
            <a:ext cx="8509943" cy="1894990"/>
            <a:chOff x="1582057" y="856515"/>
            <a:chExt cx="8509943" cy="1894990"/>
          </a:xfrm>
        </p:grpSpPr>
        <p:sp>
          <p:nvSpPr>
            <p:cNvPr id="3" name="Rechteck: abgerundete Ecken 2">
              <a:extLst>
                <a:ext uri="{FF2B5EF4-FFF2-40B4-BE49-F238E27FC236}">
                  <a16:creationId xmlns:a16="http://schemas.microsoft.com/office/drawing/2014/main" id="{EF1DD9D5-4CE8-42C9-A5B5-88E3E783D91F}"/>
                </a:ext>
              </a:extLst>
            </p:cNvPr>
            <p:cNvSpPr/>
            <p:nvPr/>
          </p:nvSpPr>
          <p:spPr>
            <a:xfrm>
              <a:off x="2180452" y="1077962"/>
              <a:ext cx="7911548" cy="1673543"/>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Die 13-jährige Lucie schwänzt sehr häufig die Schule. Ihre Klassenlehrerin macht sich große Sorgen um Lucie. Welche Anregung könnte die Klassenlehrerin wem geben? Welche Maßnahmen könnte das Familiengericht treffen? Nennen Sie die gesetzlichen Bestimmungen!</a:t>
              </a:r>
            </a:p>
          </p:txBody>
        </p:sp>
        <p:sp>
          <p:nvSpPr>
            <p:cNvPr id="5" name="Ellipse 4">
              <a:extLst>
                <a:ext uri="{FF2B5EF4-FFF2-40B4-BE49-F238E27FC236}">
                  <a16:creationId xmlns:a16="http://schemas.microsoft.com/office/drawing/2014/main" id="{697EC7CD-E9ED-4E28-AE8D-D62A88D8866E}"/>
                </a:ext>
              </a:extLst>
            </p:cNvPr>
            <p:cNvSpPr/>
            <p:nvPr/>
          </p:nvSpPr>
          <p:spPr>
            <a:xfrm>
              <a:off x="1582057" y="856515"/>
              <a:ext cx="706629" cy="71794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a)</a:t>
              </a:r>
            </a:p>
          </p:txBody>
        </p:sp>
      </p:grpSp>
    </p:spTree>
    <p:extLst>
      <p:ext uri="{BB962C8B-B14F-4D97-AF65-F5344CB8AC3E}">
        <p14:creationId xmlns:p14="http://schemas.microsoft.com/office/powerpoint/2010/main" val="232932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21279776">
            <a:off x="10253663" y="41736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D14</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885371" y="4100985"/>
            <a:ext cx="10110006" cy="1269301"/>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a:solidFill>
                  <a:schemeClr val="tx1"/>
                </a:solidFill>
              </a:rPr>
              <a:t>Gebot zur</a:t>
            </a:r>
            <a:r>
              <a:rPr lang="de-DE" sz="2400" baseline="30000">
                <a:solidFill>
                  <a:schemeClr val="tx1"/>
                </a:solidFill>
              </a:rPr>
              <a:t> </a:t>
            </a:r>
            <a:r>
              <a:rPr lang="de-DE" sz="2400">
                <a:solidFill>
                  <a:schemeClr val="tx1"/>
                </a:solidFill>
              </a:rPr>
              <a:t>Annahme von öffentlicher Hilfe und Leistungen (§ 1666 </a:t>
            </a:r>
            <a:r>
              <a:rPr lang="de-DE" sz="2400" baseline="30000">
                <a:solidFill>
                  <a:schemeClr val="tx1"/>
                </a:solidFill>
              </a:rPr>
              <a:t> </a:t>
            </a:r>
            <a:r>
              <a:rPr lang="de-DE" sz="2400">
                <a:solidFill>
                  <a:schemeClr val="tx1"/>
                </a:solidFill>
              </a:rPr>
              <a:t>III Nr.1 BGB)</a:t>
            </a:r>
          </a:p>
          <a:p>
            <a:r>
              <a:rPr lang="de-DE" sz="2400">
                <a:solidFill>
                  <a:schemeClr val="tx1"/>
                </a:solidFill>
              </a:rPr>
              <a:t>teilweise oder vollständiger Entzug der elterlichen Sorge (§ 1666 </a:t>
            </a:r>
            <a:r>
              <a:rPr lang="de-DE" sz="2400" baseline="30000">
                <a:solidFill>
                  <a:schemeClr val="tx1"/>
                </a:solidFill>
              </a:rPr>
              <a:t> </a:t>
            </a:r>
            <a:r>
              <a:rPr lang="de-DE" sz="2400">
                <a:solidFill>
                  <a:schemeClr val="tx1"/>
                </a:solidFill>
              </a:rPr>
              <a:t>III Nr.6 BGB)</a:t>
            </a:r>
            <a:endParaRPr lang="de-DE" sz="2400" dirty="0">
              <a:solidFill>
                <a:schemeClr val="tx1"/>
              </a:solidFill>
            </a:endParaRPr>
          </a:p>
        </p:txBody>
      </p:sp>
      <p:grpSp>
        <p:nvGrpSpPr>
          <p:cNvPr id="5" name="Gruppieren 4">
            <a:extLst>
              <a:ext uri="{FF2B5EF4-FFF2-40B4-BE49-F238E27FC236}">
                <a16:creationId xmlns:a16="http://schemas.microsoft.com/office/drawing/2014/main" id="{3B8F6CB8-72A3-43E1-AE68-CD1378E68B6E}"/>
              </a:ext>
            </a:extLst>
          </p:cNvPr>
          <p:cNvGrpSpPr/>
          <p:nvPr/>
        </p:nvGrpSpPr>
        <p:grpSpPr>
          <a:xfrm>
            <a:off x="703162" y="935272"/>
            <a:ext cx="9276214" cy="2954557"/>
            <a:chOff x="703162" y="935272"/>
            <a:chExt cx="9276214" cy="2954557"/>
          </a:xfrm>
        </p:grpSpPr>
        <p:sp>
          <p:nvSpPr>
            <p:cNvPr id="3" name="Rechteck: abgerundete Ecken 2">
              <a:extLst>
                <a:ext uri="{FF2B5EF4-FFF2-40B4-BE49-F238E27FC236}">
                  <a16:creationId xmlns:a16="http://schemas.microsoft.com/office/drawing/2014/main" id="{EF1DD9D5-4CE8-42C9-A5B5-88E3E783D91F}"/>
                </a:ext>
              </a:extLst>
            </p:cNvPr>
            <p:cNvSpPr/>
            <p:nvPr/>
          </p:nvSpPr>
          <p:spPr>
            <a:xfrm>
              <a:off x="1164451" y="1179562"/>
              <a:ext cx="8814925" cy="2710267"/>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Die Eltern des 8-jährigen Benjamin sind Drogenabhängig und vernachlässigen ihren Sohn erheblich. Er ist unterernährt. Die Schule des Jungen macht eine Meldung beim Jugendamt, dass die Kindeswohlgefährdung an das Familiengericht weiterleitet. Welche Maßnahmen könnte das Familiengericht treffen? Nennen Sie die gesetzlichen Bestimmungen!</a:t>
              </a:r>
            </a:p>
            <a:p>
              <a:r>
                <a:rPr lang="de-DE" sz="2000" dirty="0"/>
                <a:t>Welche Maßnahmen kann das Familiengericht noch treffen, wenn das Kindeswohl anhalten gefährdet bleibt und Hilfemaßnahmen nicht greifen?</a:t>
              </a:r>
            </a:p>
          </p:txBody>
        </p:sp>
        <p:sp>
          <p:nvSpPr>
            <p:cNvPr id="7" name="Ellipse 6">
              <a:extLst>
                <a:ext uri="{FF2B5EF4-FFF2-40B4-BE49-F238E27FC236}">
                  <a16:creationId xmlns:a16="http://schemas.microsoft.com/office/drawing/2014/main" id="{C036B292-8450-429F-99E5-8237416BD31C}"/>
                </a:ext>
              </a:extLst>
            </p:cNvPr>
            <p:cNvSpPr/>
            <p:nvPr/>
          </p:nvSpPr>
          <p:spPr>
            <a:xfrm>
              <a:off x="703162" y="935272"/>
              <a:ext cx="706629" cy="71794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b)</a:t>
              </a:r>
            </a:p>
          </p:txBody>
        </p:sp>
      </p:grpSp>
    </p:spTree>
    <p:extLst>
      <p:ext uri="{BB962C8B-B14F-4D97-AF65-F5344CB8AC3E}">
        <p14:creationId xmlns:p14="http://schemas.microsoft.com/office/powerpoint/2010/main" val="2524506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21142204">
            <a:off x="10044806" y="417363"/>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D14</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851793" y="3755234"/>
            <a:ext cx="9504584" cy="1269301"/>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a:solidFill>
                  <a:schemeClr val="tx1"/>
                </a:solidFill>
              </a:rPr>
              <a:t>Verbot die Familienwohnung zu nutzen (§ 1666 </a:t>
            </a:r>
            <a:r>
              <a:rPr lang="de-DE" sz="2400" baseline="30000">
                <a:solidFill>
                  <a:schemeClr val="tx1"/>
                </a:solidFill>
              </a:rPr>
              <a:t> </a:t>
            </a:r>
            <a:r>
              <a:rPr lang="de-DE" sz="2400">
                <a:solidFill>
                  <a:schemeClr val="tx1"/>
                </a:solidFill>
              </a:rPr>
              <a:t>III Nr.3 BGB)</a:t>
            </a:r>
          </a:p>
          <a:p>
            <a:r>
              <a:rPr lang="de-DE" sz="2400">
                <a:solidFill>
                  <a:schemeClr val="tx1"/>
                </a:solidFill>
              </a:rPr>
              <a:t>Verbot die Verbindung zum Kind aufzunehmen (§ 1666 </a:t>
            </a:r>
            <a:r>
              <a:rPr lang="de-DE" sz="2400" baseline="30000">
                <a:solidFill>
                  <a:schemeClr val="tx1"/>
                </a:solidFill>
              </a:rPr>
              <a:t> </a:t>
            </a:r>
            <a:r>
              <a:rPr lang="de-DE" sz="2400">
                <a:solidFill>
                  <a:schemeClr val="tx1"/>
                </a:solidFill>
              </a:rPr>
              <a:t>III Nr.4 BGB)</a:t>
            </a:r>
            <a:endParaRPr lang="de-DE" sz="2400" dirty="0">
              <a:solidFill>
                <a:schemeClr val="tx1"/>
              </a:solidFill>
            </a:endParaRPr>
          </a:p>
        </p:txBody>
      </p:sp>
      <p:grpSp>
        <p:nvGrpSpPr>
          <p:cNvPr id="5" name="Gruppieren 4">
            <a:extLst>
              <a:ext uri="{FF2B5EF4-FFF2-40B4-BE49-F238E27FC236}">
                <a16:creationId xmlns:a16="http://schemas.microsoft.com/office/drawing/2014/main" id="{595CC0A3-847C-4527-AEA3-C4C649C7C70D}"/>
              </a:ext>
            </a:extLst>
          </p:cNvPr>
          <p:cNvGrpSpPr/>
          <p:nvPr/>
        </p:nvGrpSpPr>
        <p:grpSpPr>
          <a:xfrm>
            <a:off x="582470" y="1115520"/>
            <a:ext cx="9429078" cy="2129306"/>
            <a:chOff x="582470" y="1115520"/>
            <a:chExt cx="9429078" cy="2129306"/>
          </a:xfrm>
        </p:grpSpPr>
        <p:sp>
          <p:nvSpPr>
            <p:cNvPr id="3" name="Rechteck: abgerundete Ecken 2">
              <a:extLst>
                <a:ext uri="{FF2B5EF4-FFF2-40B4-BE49-F238E27FC236}">
                  <a16:creationId xmlns:a16="http://schemas.microsoft.com/office/drawing/2014/main" id="{EF1DD9D5-4CE8-42C9-A5B5-88E3E783D91F}"/>
                </a:ext>
              </a:extLst>
            </p:cNvPr>
            <p:cNvSpPr/>
            <p:nvPr/>
          </p:nvSpPr>
          <p:spPr>
            <a:xfrm>
              <a:off x="1196623" y="1404394"/>
              <a:ext cx="8814925" cy="1840432"/>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Die Mutter der 9-jährigen Greta zeigt beim Familiengericht eine Kindeswohlgefährdung an. Der Vater des Kindes schlägt seine Tochter und Gretas Mutter weiß nicht weiter. Sie wendet sich an des Familiengericht. Welche Maßnahmen könnte das Familiengericht treffen? Nennen Sie die gesetzlichen Bestimmungen!</a:t>
              </a:r>
            </a:p>
          </p:txBody>
        </p:sp>
        <p:sp>
          <p:nvSpPr>
            <p:cNvPr id="7" name="Ellipse 6">
              <a:extLst>
                <a:ext uri="{FF2B5EF4-FFF2-40B4-BE49-F238E27FC236}">
                  <a16:creationId xmlns:a16="http://schemas.microsoft.com/office/drawing/2014/main" id="{5B3BB829-B0EC-4D21-BA28-1E2ECF161E0E}"/>
                </a:ext>
              </a:extLst>
            </p:cNvPr>
            <p:cNvSpPr/>
            <p:nvPr/>
          </p:nvSpPr>
          <p:spPr>
            <a:xfrm>
              <a:off x="582470" y="1115520"/>
              <a:ext cx="706629" cy="71794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p>
          </p:txBody>
        </p:sp>
      </p:grpSp>
    </p:spTree>
    <p:extLst>
      <p:ext uri="{BB962C8B-B14F-4D97-AF65-F5344CB8AC3E}">
        <p14:creationId xmlns:p14="http://schemas.microsoft.com/office/powerpoint/2010/main" val="392574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260</Words>
  <Application>Microsoft Office PowerPoint</Application>
  <PresentationFormat>Breitbild</PresentationFormat>
  <Paragraphs>27</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MV Boli</vt:lpstr>
      <vt:lpstr>Office</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16</cp:revision>
  <dcterms:created xsi:type="dcterms:W3CDTF">2025-01-06T11:40:08Z</dcterms:created>
  <dcterms:modified xsi:type="dcterms:W3CDTF">2025-02-14T08:52:15Z</dcterms:modified>
</cp:coreProperties>
</file>