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23" r:id="rId2"/>
    <p:sldId id="324" r:id="rId3"/>
    <p:sldId id="325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7" autoAdjust="0"/>
    <p:restoredTop sz="94660"/>
  </p:normalViewPr>
  <p:slideViewPr>
    <p:cSldViewPr snapToGrid="0">
      <p:cViewPr varScale="1">
        <p:scale>
          <a:sx n="49" d="100"/>
          <a:sy n="49" d="100"/>
        </p:scale>
        <p:origin x="4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55D3F9-7638-49BB-A9A6-AEBEE86E3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79" y="696187"/>
            <a:ext cx="10515600" cy="2852737"/>
          </a:xfrm>
        </p:spPr>
        <p:txBody>
          <a:bodyPr>
            <a:normAutofit/>
          </a:bodyPr>
          <a:lstStyle/>
          <a:p>
            <a:r>
              <a:rPr lang="de-DE" sz="6600" b="1" dirty="0"/>
              <a:t>Das Betreuungsverfahren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D1BC54D-7333-4F79-84E5-BAA9D6AE1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0665" y="3452449"/>
            <a:ext cx="10515600" cy="1500187"/>
          </a:xfrm>
        </p:spPr>
        <p:txBody>
          <a:bodyPr/>
          <a:lstStyle/>
          <a:p>
            <a:r>
              <a:rPr lang="de-DE" b="1" dirty="0">
                <a:solidFill>
                  <a:schemeClr val="tx1"/>
                </a:solidFill>
              </a:rPr>
              <a:t>Vom Antrag/ Anregung bis zur Beendigung</a:t>
            </a:r>
          </a:p>
        </p:txBody>
      </p:sp>
    </p:spTree>
    <p:extLst>
      <p:ext uri="{BB962C8B-B14F-4D97-AF65-F5344CB8AC3E}">
        <p14:creationId xmlns:p14="http://schemas.microsoft.com/office/powerpoint/2010/main" val="75590065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88274" y="748937"/>
            <a:ext cx="1024998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latin typeface="Arial Narrow" panose="020B0606020202030204" pitchFamily="34" charset="0"/>
              </a:rPr>
              <a:t>Anregung gem. § 24 </a:t>
            </a:r>
            <a:r>
              <a:rPr lang="de-DE" sz="4000" b="1" dirty="0" err="1">
                <a:latin typeface="Arial Narrow" panose="020B0606020202030204" pitchFamily="34" charset="0"/>
              </a:rPr>
              <a:t>FamFG</a:t>
            </a:r>
            <a:endParaRPr lang="de-DE" sz="4000" dirty="0">
              <a:latin typeface="Arial Narrow" panose="020B0606020202030204" pitchFamily="34" charset="0"/>
            </a:endParaRPr>
          </a:p>
          <a:p>
            <a:pPr algn="ctr"/>
            <a:endParaRPr lang="de-DE" sz="4000" b="1" dirty="0">
              <a:latin typeface="Arial Narrow" panose="020B060602020203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Grundsätzlich </a:t>
            </a:r>
            <a:r>
              <a:rPr lang="de-DE" sz="2800" dirty="0" err="1">
                <a:latin typeface="Arial Narrow" panose="020B0606020202030204" pitchFamily="34" charset="0"/>
              </a:rPr>
              <a:t>amtswegiges</a:t>
            </a:r>
            <a:r>
              <a:rPr lang="de-DE" sz="2800" dirty="0">
                <a:latin typeface="Arial Narrow" panose="020B0606020202030204" pitchFamily="34" charset="0"/>
              </a:rPr>
              <a:t> Verfahren (§ 26 </a:t>
            </a:r>
            <a:r>
              <a:rPr lang="de-DE" sz="2800" dirty="0" err="1">
                <a:latin typeface="Arial Narrow" panose="020B0606020202030204" pitchFamily="34" charset="0"/>
              </a:rPr>
              <a:t>FamFG</a:t>
            </a:r>
            <a:r>
              <a:rPr lang="de-DE" sz="2800" dirty="0">
                <a:latin typeface="Arial Narrow" panose="020B0606020202030204" pitchFamily="34" charset="0"/>
              </a:rPr>
              <a:t>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   Anregung zur Verfahrenseinleitung Jeder kann das Verfahren anregen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Bsp.: Angehörige, Krankenhäuser, Polizei, Behörden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Anregender nicht zwingend auch am Verfahren beteiligt</a:t>
            </a:r>
          </a:p>
          <a:p>
            <a:endParaRPr lang="de-DE" sz="2800" b="1" dirty="0">
              <a:latin typeface="Arial Narrow" panose="020B060602020203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283821" y="2566741"/>
            <a:ext cx="410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43870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 </a:t>
            </a:r>
            <a:r>
              <a:rPr lang="de-DE" dirty="0">
                <a:latin typeface=" Arial Narrow"/>
              </a:rPr>
              <a:t> Und wenn es `mal eilig wird…..</a:t>
            </a:r>
            <a:br>
              <a:rPr lang="de-DE" dirty="0">
                <a:latin typeface=" Arial Narrow"/>
              </a:rPr>
            </a:br>
            <a:r>
              <a:rPr lang="de-DE" dirty="0">
                <a:latin typeface=" Arial Narrow"/>
              </a:rPr>
              <a:t> Das Eilverfahren in Betreuungssachen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>
                <a:latin typeface="Arial Narrow" panose="020B0606020202030204" pitchFamily="34" charset="0"/>
              </a:rPr>
              <a:t>Unterscheidung nach § 300 und § 301 </a:t>
            </a:r>
            <a:r>
              <a:rPr lang="de-DE" dirty="0" err="1">
                <a:latin typeface="Arial Narrow" panose="020B0606020202030204" pitchFamily="34" charset="0"/>
              </a:rPr>
              <a:t>FamFG</a:t>
            </a:r>
            <a:r>
              <a:rPr lang="de-DE" dirty="0">
                <a:latin typeface="Arial Narrow" panose="020B0606020202030204" pitchFamily="34" charset="0"/>
              </a:rPr>
              <a:t> im Hinblick auf die Dringlichkeit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>
                <a:latin typeface="Arial Narrow" panose="020B0606020202030204" pitchFamily="34" charset="0"/>
              </a:rPr>
              <a:t>Voraussetzungen für den Erlass regelt § 300 </a:t>
            </a:r>
            <a:r>
              <a:rPr lang="de-DE" dirty="0" err="1">
                <a:latin typeface="Arial Narrow" panose="020B0606020202030204" pitchFamily="34" charset="0"/>
              </a:rPr>
              <a:t>FamFG</a:t>
            </a:r>
            <a:endParaRPr lang="de-DE" dirty="0">
              <a:latin typeface="Arial Narrow" panose="020B0606020202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dirty="0">
                <a:latin typeface="Arial Narrow" panose="020B0606020202030204" pitchFamily="34" charset="0"/>
              </a:rPr>
              <a:t>Tritt spätestens nach 6 Monaten außer Kraft/  Verlängerung möglich auf maximal 1 Jahr (§302 </a:t>
            </a:r>
            <a:r>
              <a:rPr lang="de-DE" dirty="0" err="1">
                <a:latin typeface="Arial Narrow" panose="020B0606020202030204" pitchFamily="34" charset="0"/>
              </a:rPr>
              <a:t>FamFG</a:t>
            </a:r>
            <a:r>
              <a:rPr lang="de-DE" dirty="0">
                <a:latin typeface="Arial Narrow" panose="020B060602020203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>
                <a:latin typeface="Arial Narrow" panose="020B0606020202030204" pitchFamily="34" charset="0"/>
              </a:rPr>
              <a:t>Beschwerde innerhalb von 2 Wochen möglich (§ 63 Abs. 2 S. 1 </a:t>
            </a:r>
            <a:r>
              <a:rPr lang="de-DE" dirty="0" err="1">
                <a:latin typeface="Arial Narrow" panose="020B0606020202030204" pitchFamily="34" charset="0"/>
              </a:rPr>
              <a:t>FamFG</a:t>
            </a:r>
            <a:r>
              <a:rPr lang="de-DE" dirty="0">
                <a:latin typeface="Arial Narrow" panose="020B0606020202030204" pitchFamily="34" charset="0"/>
              </a:rPr>
              <a:t>)!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8820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76005" y="618630"/>
            <a:ext cx="115126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>
                <a:latin typeface="Arial Narrow" panose="020B0606020202030204" pitchFamily="34" charset="0"/>
              </a:rPr>
              <a:t>Neben den Familiensachen regelt das </a:t>
            </a:r>
            <a:r>
              <a:rPr lang="de-DE" sz="2400" b="1" dirty="0" err="1">
                <a:latin typeface="Arial Narrow" panose="020B0606020202030204" pitchFamily="34" charset="0"/>
              </a:rPr>
              <a:t>FamFG</a:t>
            </a:r>
            <a:r>
              <a:rPr lang="de-DE" sz="2400" b="1" dirty="0">
                <a:latin typeface="Arial Narrow" panose="020B0606020202030204" pitchFamily="34" charset="0"/>
              </a:rPr>
              <a:t> auch die Verfahren der freiwilligen Gerichtbarkeit. Dazu gehört auch das Betreuungsverfahren und die Verfahren über die Unterbringung.</a:t>
            </a:r>
          </a:p>
          <a:p>
            <a:endParaRPr lang="de-DE" sz="2400" b="1" dirty="0">
              <a:latin typeface="Arial Narrow" panose="020B0606020202030204" pitchFamily="34" charset="0"/>
            </a:endParaRPr>
          </a:p>
          <a:p>
            <a:r>
              <a:rPr lang="de-DE" sz="2400" b="1" dirty="0">
                <a:latin typeface="Arial Narrow" panose="020B0606020202030204" pitchFamily="34" charset="0"/>
              </a:rPr>
              <a:t>Im Betreuungsverfahren wird derjenige, für den ein Betreuer bestellt werden soll „Betroffener“ genannt.</a:t>
            </a:r>
          </a:p>
          <a:p>
            <a:r>
              <a:rPr lang="de-DE" sz="2400" b="1" dirty="0">
                <a:latin typeface="Arial Narrow" panose="020B0606020202030204" pitchFamily="34" charset="0"/>
              </a:rPr>
              <a:t>Der rechtliche Betreuer wird gemeinhin als „Betreuer“ bezeichnet. Bezüglich der weiteren Beteiligten im Verfahren gelten die üblichen Begriffe des </a:t>
            </a:r>
            <a:r>
              <a:rPr lang="de-DE" sz="2400" b="1" dirty="0" err="1">
                <a:latin typeface="Arial Narrow" panose="020B0606020202030204" pitchFamily="34" charset="0"/>
              </a:rPr>
              <a:t>FamFG</a:t>
            </a:r>
            <a:r>
              <a:rPr lang="de-DE" sz="2400" b="1" dirty="0">
                <a:latin typeface="Arial Narrow" panose="020B0606020202030204" pitchFamily="34" charset="0"/>
              </a:rPr>
              <a:t>.</a:t>
            </a:r>
          </a:p>
          <a:p>
            <a:endParaRPr lang="de-DE" sz="2400" b="1" dirty="0">
              <a:latin typeface="Arial Narrow" panose="020B0606020202030204" pitchFamily="34" charset="0"/>
            </a:endParaRPr>
          </a:p>
          <a:p>
            <a:r>
              <a:rPr lang="de-DE" sz="2400" b="1" dirty="0">
                <a:latin typeface="Arial Narrow" panose="020B0606020202030204" pitchFamily="34" charset="0"/>
              </a:rPr>
              <a:t>Bei Betreuungssachen wird das Registerzeichen „XVII“ vergeben. Die Unterbringungssachen nach dem </a:t>
            </a:r>
            <a:r>
              <a:rPr lang="de-DE" sz="2400" b="1" dirty="0" err="1">
                <a:latin typeface="Arial Narrow" panose="020B0606020202030204" pitchFamily="34" charset="0"/>
              </a:rPr>
              <a:t>PsychKg</a:t>
            </a:r>
            <a:r>
              <a:rPr lang="de-DE" sz="2400" b="1" dirty="0">
                <a:latin typeface="Arial Narrow" panose="020B0606020202030204" pitchFamily="34" charset="0"/>
              </a:rPr>
              <a:t> der Länder werden unter „XIV“ geführt.</a:t>
            </a:r>
          </a:p>
          <a:p>
            <a:endParaRPr lang="de-DE" sz="2400" b="1" dirty="0">
              <a:latin typeface="Arial Narrow" panose="020B0606020202030204" pitchFamily="34" charset="0"/>
            </a:endParaRPr>
          </a:p>
          <a:p>
            <a:r>
              <a:rPr lang="de-DE" sz="2400" b="1" dirty="0">
                <a:latin typeface="Arial Narrow" panose="020B0606020202030204" pitchFamily="34" charset="0"/>
              </a:rPr>
              <a:t>Während die Betreuungssachen die Verfahren betreffend der §</a:t>
            </a:r>
            <a:r>
              <a:rPr lang="de-DE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§1814 ff BGB</a:t>
            </a:r>
            <a:r>
              <a:rPr lang="de-DE" sz="2400" b="1" dirty="0">
                <a:latin typeface="Arial Narrow" panose="020B0606020202030204" pitchFamily="34" charset="0"/>
              </a:rPr>
              <a:t> umschließen, sind Unterbringungssachen die Verfahren über die Unterbringung psychisch Kranker nach den Bestimmungen der Länder (</a:t>
            </a:r>
            <a:r>
              <a:rPr lang="de-DE" sz="2400" b="1" dirty="0" err="1">
                <a:latin typeface="Arial Narrow" panose="020B0606020202030204" pitchFamily="34" charset="0"/>
              </a:rPr>
              <a:t>PsychKG</a:t>
            </a:r>
            <a:r>
              <a:rPr lang="de-DE" sz="2400" b="1" dirty="0">
                <a:latin typeface="Arial Narrow" panose="020B060602020203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524840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815248" y="465972"/>
            <a:ext cx="1054314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600" b="1" u="sng" dirty="0">
                <a:latin typeface="+mj-lt"/>
              </a:rPr>
              <a:t>Bildung des Aktenzeichens</a:t>
            </a:r>
            <a:br>
              <a:rPr lang="de-DE" sz="3600" b="1" u="sng" dirty="0">
                <a:latin typeface="+mj-lt"/>
              </a:rPr>
            </a:br>
            <a:endParaRPr lang="de-DE" sz="3600" b="1" u="sng" dirty="0">
              <a:latin typeface="+mj-lt"/>
            </a:endParaRPr>
          </a:p>
          <a:p>
            <a:r>
              <a:rPr lang="de-DE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Gemäß §§ 2, 29 </a:t>
            </a:r>
            <a:r>
              <a:rPr lang="de-DE" sz="3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i.V.m</a:t>
            </a:r>
            <a:r>
              <a:rPr lang="de-DE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. Anlage 1 </a:t>
            </a:r>
            <a:r>
              <a:rPr lang="de-DE" sz="3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AktO</a:t>
            </a:r>
            <a:r>
              <a:rPr lang="de-DE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 ist das Registerzeichen für die Betreuungssachen die „XVII“ (römisch17). Sofern das Gericht über mehrere Abteilungen verfügt, ist die Abteilung voranzustellen. Es folgen</a:t>
            </a:r>
          </a:p>
          <a:p>
            <a:r>
              <a:rPr lang="de-DE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die laufende Nummer sowie die Jahreszahl. </a:t>
            </a:r>
            <a:br>
              <a:rPr lang="de-DE" sz="3600" dirty="0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de-DE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Folglich sieht ein Aktenzeichen in Betreuungssachen beispielsweise wie folgt aus: 54 XVII 123/20.</a:t>
            </a:r>
            <a:endParaRPr lang="de-DE" sz="3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106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85825" y="923925"/>
            <a:ext cx="93630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latin typeface="Arial Narrow" panose="020B0606020202030204" pitchFamily="34" charset="0"/>
              </a:rPr>
              <a:t>Zuständigkeiten</a:t>
            </a:r>
          </a:p>
          <a:p>
            <a:endParaRPr lang="de-DE" sz="2800" b="1" dirty="0">
              <a:latin typeface="Arial Narrow" panose="020B0606020202030204" pitchFamily="34" charset="0"/>
            </a:endParaRPr>
          </a:p>
          <a:p>
            <a:endParaRPr lang="de-DE" sz="2800" b="1" dirty="0">
              <a:latin typeface="Arial Narrow" panose="020B060602020203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19125" y="2066925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 Narrow" panose="020B0606020202030204" pitchFamily="34" charset="0"/>
              </a:rPr>
              <a:t>Sachliche Zuständigkeit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543675" y="2590145"/>
            <a:ext cx="4772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 Narrow" panose="020B0606020202030204" pitchFamily="34" charset="0"/>
              </a:rPr>
              <a:t>Örtliche Zuständigkeit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019425" y="4610100"/>
            <a:ext cx="5353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 Narrow" panose="020B0606020202030204" pitchFamily="34" charset="0"/>
              </a:rPr>
              <a:t>Funktionelle Zuständigkeit</a:t>
            </a:r>
          </a:p>
        </p:txBody>
      </p:sp>
    </p:spTree>
    <p:extLst>
      <p:ext uri="{BB962C8B-B14F-4D97-AF65-F5344CB8AC3E}">
        <p14:creationId xmlns:p14="http://schemas.microsoft.com/office/powerpoint/2010/main" val="1730547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19150" y="809625"/>
            <a:ext cx="9782175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3200" b="1" dirty="0">
                <a:latin typeface="Arial Narrow" panose="020B0606020202030204" pitchFamily="34" charset="0"/>
              </a:rPr>
              <a:t>Sachliche Zuständigkeit (Prüfung obliegt dem Richter!!!)</a:t>
            </a:r>
          </a:p>
          <a:p>
            <a:pPr>
              <a:lnSpc>
                <a:spcPct val="150000"/>
              </a:lnSpc>
            </a:pPr>
            <a:endParaRPr lang="de-DE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Amtsgericht als Betreuungsgericht (§ 23a Abs. 2 Nr. 1 GVG)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Betreuungsgericht ist Abteilung des Amtsgerichts (§ 23c GVG)</a:t>
            </a:r>
          </a:p>
        </p:txBody>
      </p:sp>
    </p:spTree>
    <p:extLst>
      <p:ext uri="{BB962C8B-B14F-4D97-AF65-F5344CB8AC3E}">
        <p14:creationId xmlns:p14="http://schemas.microsoft.com/office/powerpoint/2010/main" val="1231272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23925" y="695325"/>
            <a:ext cx="1046797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latin typeface="Arial Narrow" panose="020B0606020202030204" pitchFamily="34" charset="0"/>
              </a:rPr>
              <a:t>Örtliche Zuständigkeit (§ 272 </a:t>
            </a:r>
            <a:r>
              <a:rPr lang="de-DE" sz="4000" b="1" dirty="0" err="1">
                <a:latin typeface="Arial Narrow" panose="020B0606020202030204" pitchFamily="34" charset="0"/>
              </a:rPr>
              <a:t>FamFG</a:t>
            </a:r>
            <a:r>
              <a:rPr lang="de-DE" sz="4000" b="1" dirty="0">
                <a:latin typeface="Arial Narrow" panose="020B0606020202030204" pitchFamily="34" charset="0"/>
              </a:rPr>
              <a:t>)</a:t>
            </a:r>
          </a:p>
          <a:p>
            <a:pPr algn="ctr"/>
            <a:endParaRPr lang="de-DE" sz="4000" b="1" dirty="0">
              <a:latin typeface="Arial Narrow" panose="020B0606020202030204" pitchFamily="34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DE" sz="2800" dirty="0">
                <a:latin typeface="Arial Narrow" panose="020B0606020202030204" pitchFamily="34" charset="0"/>
              </a:rPr>
              <a:t>Anhängigkeit der Betreuung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DE" sz="2800" dirty="0">
                <a:latin typeface="Arial Narrow" panose="020B0606020202030204" pitchFamily="34" charset="0"/>
              </a:rPr>
              <a:t>Gewöhnlicher Aufenthalt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DE" sz="2800" dirty="0">
                <a:latin typeface="Arial Narrow" panose="020B0606020202030204" pitchFamily="34" charset="0"/>
              </a:rPr>
              <a:t>Bedürfnis der Fürsorge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DE" sz="2800" dirty="0">
                <a:latin typeface="Arial Narrow" panose="020B0606020202030204" pitchFamily="34" charset="0"/>
              </a:rPr>
              <a:t>AG Schöneberg, wenn Betroffener Deutscher</a:t>
            </a:r>
          </a:p>
          <a:p>
            <a:endParaRPr lang="de-DE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454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28650" y="716904"/>
            <a:ext cx="106489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latin typeface="Arial Narrow" panose="020B0606020202030204" pitchFamily="34" charset="0"/>
              </a:rPr>
              <a:t>Funktionelle Zuständigkeit</a:t>
            </a:r>
          </a:p>
          <a:p>
            <a:pPr algn="ctr"/>
            <a:endParaRPr lang="de-DE" sz="4000" dirty="0">
              <a:latin typeface="Arial Narrow" panose="020B0606020202030204" pitchFamily="34" charset="0"/>
            </a:endParaRPr>
          </a:p>
          <a:p>
            <a:endParaRPr lang="de-DE" sz="2800" dirty="0">
              <a:latin typeface="Arial Narrow" panose="020B060602020203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23900" y="1933575"/>
            <a:ext cx="535305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latin typeface="Arial Narrow" panose="020B0606020202030204" pitchFamily="34" charset="0"/>
              </a:rPr>
              <a:t>Richter</a:t>
            </a:r>
          </a:p>
          <a:p>
            <a:endParaRPr lang="de-DE" sz="2800" dirty="0"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Erstbestellung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Genehmigungen bei ärztlichen Maßnahmen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Betreuerwechsel ohne Vorschlag des Betroffenen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Bestellung eines Kontrollbetreuers</a:t>
            </a:r>
          </a:p>
          <a:p>
            <a:r>
              <a:rPr lang="de-DE" sz="2800" dirty="0">
                <a:latin typeface="Arial Narrow" panose="020B0606020202030204" pitchFamily="34" charset="0"/>
              </a:rPr>
              <a:t>      (§ 15 (1) Nr.1RPflG </a:t>
            </a:r>
            <a:r>
              <a:rPr lang="de-DE" sz="2800" dirty="0" err="1">
                <a:latin typeface="Arial Narrow" panose="020B0606020202030204" pitchFamily="34" charset="0"/>
              </a:rPr>
              <a:t>i.V.m</a:t>
            </a:r>
            <a:r>
              <a:rPr lang="de-DE" sz="2800" dirty="0">
                <a:latin typeface="Arial Narrow" panose="020B0606020202030204" pitchFamily="34" charset="0"/>
              </a:rPr>
              <a:t>. § 1820 </a:t>
            </a:r>
          </a:p>
          <a:p>
            <a:r>
              <a:rPr lang="de-DE" sz="2800" dirty="0">
                <a:latin typeface="Arial Narrow" panose="020B0606020202030204" pitchFamily="34" charset="0"/>
              </a:rPr>
              <a:t>      Abs. 3 BGB)</a:t>
            </a:r>
          </a:p>
          <a:p>
            <a:r>
              <a:rPr lang="de-DE" sz="2800" dirty="0">
                <a:latin typeface="Arial Narrow" panose="020B0606020202030204" pitchFamily="34" charset="0"/>
              </a:rPr>
              <a:t>  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572125" y="1933574"/>
            <a:ext cx="62103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latin typeface="Arial Narrow" panose="020B0606020202030204" pitchFamily="34" charset="0"/>
              </a:rPr>
              <a:t>Rechtspfleger</a:t>
            </a:r>
          </a:p>
          <a:p>
            <a:endParaRPr lang="de-DE" sz="2800" dirty="0"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Betreuerwechsel mit Vorschlag des Betroffenen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Genehmigungen vermögensrechtlicher Art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Genehmigungen bei Wohnungskündigung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Aufsicht über Betreuer</a:t>
            </a:r>
          </a:p>
        </p:txBody>
      </p:sp>
    </p:spTree>
    <p:extLst>
      <p:ext uri="{BB962C8B-B14F-4D97-AF65-F5344CB8AC3E}">
        <p14:creationId xmlns:p14="http://schemas.microsoft.com/office/powerpoint/2010/main" val="2633408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88571" y="2211977"/>
            <a:ext cx="9779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latin typeface="Arial Narrow" panose="020B0606020202030204" pitchFamily="34" charset="0"/>
              </a:rPr>
              <a:t>Antrag/Anregung</a:t>
            </a:r>
          </a:p>
        </p:txBody>
      </p:sp>
    </p:spTree>
    <p:extLst>
      <p:ext uri="{BB962C8B-B14F-4D97-AF65-F5344CB8AC3E}">
        <p14:creationId xmlns:p14="http://schemas.microsoft.com/office/powerpoint/2010/main" val="1082637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48937" y="487680"/>
            <a:ext cx="1061574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latin typeface="Arial Narrow" panose="020B0606020202030204" pitchFamily="34" charset="0"/>
              </a:rPr>
              <a:t>Antrag gem. §23 </a:t>
            </a:r>
            <a:r>
              <a:rPr lang="de-DE" sz="4000" b="1" dirty="0" err="1">
                <a:latin typeface="Arial Narrow" panose="020B0606020202030204" pitchFamily="34" charset="0"/>
              </a:rPr>
              <a:t>FamFG</a:t>
            </a:r>
            <a:endParaRPr lang="de-DE" sz="4000" b="1" dirty="0">
              <a:latin typeface="Arial Narrow" panose="020B0606020202030204" pitchFamily="34" charset="0"/>
            </a:endParaRPr>
          </a:p>
          <a:p>
            <a:pPr algn="ctr"/>
            <a:endParaRPr lang="de-DE" sz="4000" b="1" dirty="0">
              <a:latin typeface="Arial Narrow" panose="020B060602020203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Nur Betroffener kann Antrag stellen !!! (</a:t>
            </a:r>
            <a:r>
              <a:rPr lang="de-DE" sz="2800" dirty="0">
                <a:solidFill>
                  <a:srgbClr val="FF0000"/>
                </a:solidFill>
                <a:latin typeface="Arial Narrow" panose="020B0606020202030204" pitchFamily="34" charset="0"/>
              </a:rPr>
              <a:t>§1814 Abs. 4 BGB</a:t>
            </a:r>
            <a:r>
              <a:rPr lang="de-DE" sz="2800" dirty="0">
                <a:latin typeface="Arial Narrow" panose="020B0606020202030204" pitchFamily="34" charset="0"/>
              </a:rPr>
              <a:t>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Antrag ist an keine bestimmte Form gebunden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latin typeface="Arial Narrow" panose="020B0606020202030204" pitchFamily="34" charset="0"/>
              </a:rPr>
              <a:t>Antrag muss beschieden werden; Anregung nicht</a:t>
            </a:r>
          </a:p>
          <a:p>
            <a:endParaRPr lang="de-DE" sz="28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041990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455</Words>
  <Application>Microsoft Office PowerPoint</Application>
  <PresentationFormat>Breitbild</PresentationFormat>
  <Paragraphs>61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 Arial Narrow</vt:lpstr>
      <vt:lpstr>Arial</vt:lpstr>
      <vt:lpstr>Arial Narrow</vt:lpstr>
      <vt:lpstr>Century Gothic</vt:lpstr>
      <vt:lpstr>Wingdings</vt:lpstr>
      <vt:lpstr>Wingdings 3</vt:lpstr>
      <vt:lpstr>Segment</vt:lpstr>
      <vt:lpstr>Das Betreuungsverfahren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 Und wenn es `mal eilig wird…..  Das Eilverfahren in Betreuungssachen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Betreuungsverfahren</dc:title>
  <dc:creator>Neuendorf-Schulz, Simone</dc:creator>
  <cp:lastModifiedBy>Neuendorf-Schulz, Simone</cp:lastModifiedBy>
  <cp:revision>2</cp:revision>
  <dcterms:created xsi:type="dcterms:W3CDTF">2024-11-13T10:31:30Z</dcterms:created>
  <dcterms:modified xsi:type="dcterms:W3CDTF">2024-11-13T12:36:29Z</dcterms:modified>
</cp:coreProperties>
</file>