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98" r:id="rId3"/>
    <p:sldId id="258" r:id="rId4"/>
    <p:sldId id="313" r:id="rId5"/>
    <p:sldId id="314" r:id="rId6"/>
    <p:sldId id="315" r:id="rId7"/>
    <p:sldId id="265" r:id="rId8"/>
    <p:sldId id="316" r:id="rId9"/>
    <p:sldId id="317" r:id="rId10"/>
    <p:sldId id="325" r:id="rId11"/>
    <p:sldId id="267" r:id="rId12"/>
    <p:sldId id="269" r:id="rId13"/>
    <p:sldId id="270" r:id="rId14"/>
    <p:sldId id="299" r:id="rId15"/>
    <p:sldId id="319" r:id="rId16"/>
    <p:sldId id="320" r:id="rId17"/>
    <p:sldId id="321" r:id="rId18"/>
    <p:sldId id="322" r:id="rId19"/>
    <p:sldId id="323" r:id="rId20"/>
    <p:sldId id="326" r:id="rId21"/>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ABDA"/>
    <a:srgbClr val="FF5050"/>
    <a:srgbClr val="DEDEDE"/>
    <a:srgbClr val="AAD292"/>
    <a:srgbClr val="F7CAAB"/>
    <a:srgbClr val="FFFFFF"/>
    <a:srgbClr val="F3A36D"/>
    <a:srgbClr val="FDF0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06" autoAdjust="0"/>
    <p:restoredTop sz="94660"/>
  </p:normalViewPr>
  <p:slideViewPr>
    <p:cSldViewPr snapToGrid="0" showGuides="1">
      <p:cViewPr varScale="1">
        <p:scale>
          <a:sx n="67" d="100"/>
          <a:sy n="67" d="100"/>
        </p:scale>
        <p:origin x="630"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243345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30787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7669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68146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4602742D-65CF-43DE-8693-58CD70454AFD}" type="datetimeFigureOut">
              <a:rPr lang="de-DE" smtClean="0"/>
              <a:t>15.03.2024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471297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168739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4602742D-65CF-43DE-8693-58CD70454AFD}" type="datetimeFigureOut">
              <a:rPr lang="de-DE" smtClean="0"/>
              <a:t>15.03.2024</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753981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4602742D-65CF-43DE-8693-58CD70454AFD}" type="datetimeFigureOut">
              <a:rPr lang="de-DE" smtClean="0"/>
              <a:t>15.03.2024</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1849075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4602742D-65CF-43DE-8693-58CD70454AFD}" type="datetimeFigureOut">
              <a:rPr lang="de-DE" smtClean="0"/>
              <a:t>15.03.2024</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621387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462451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4602742D-65CF-43DE-8693-58CD70454AFD}" type="datetimeFigureOut">
              <a:rPr lang="de-DE" smtClean="0"/>
              <a:t>15.03.2024</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703B8E0-783E-4E95-B6F5-AE4CEC2704D6}" type="slidenum">
              <a:rPr lang="de-DE" smtClean="0"/>
              <a:t>‹Nr.›</a:t>
            </a:fld>
            <a:endParaRPr lang="de-DE"/>
          </a:p>
        </p:txBody>
      </p:sp>
    </p:spTree>
    <p:extLst>
      <p:ext uri="{BB962C8B-B14F-4D97-AF65-F5344CB8AC3E}">
        <p14:creationId xmlns:p14="http://schemas.microsoft.com/office/powerpoint/2010/main" val="2308896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02742D-65CF-43DE-8693-58CD70454AFD}" type="datetimeFigureOut">
              <a:rPr lang="de-DE" smtClean="0"/>
              <a:t>15.03.2024</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03B8E0-783E-4E95-B6F5-AE4CEC2704D6}" type="slidenum">
              <a:rPr lang="de-DE" smtClean="0"/>
              <a:t>‹Nr.›</a:t>
            </a:fld>
            <a:endParaRPr lang="de-DE"/>
          </a:p>
        </p:txBody>
      </p:sp>
    </p:spTree>
    <p:extLst>
      <p:ext uri="{BB962C8B-B14F-4D97-AF65-F5344CB8AC3E}">
        <p14:creationId xmlns:p14="http://schemas.microsoft.com/office/powerpoint/2010/main" val="1019356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373457" y="1114913"/>
            <a:ext cx="10148340" cy="310618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a:t>Herr Hammer, vertreten durch Rechtsanwalt Nagel, reicht Klage gegen Frau Schraube, wegen einer Forderung in Höhe von 7.899,00 EUR nebst Zinsen in der Höhe von 5 Prozentpunkten über dem jeweiligen Basiszinssatz seit dem 12.01.2022. Zum Verhandlungstermin findet eine Videokonferenz statt. Die Videokonferenz beginnt, laut Protokoll, um 10.10 Uhr und wird um 11.45 beendet. Nach Erörterung der Sach- und Rechtslage ergeht folgendes Urteil:</a:t>
            </a:r>
          </a:p>
          <a:p>
            <a:r>
              <a:rPr lang="de-DE" sz="2000" dirty="0"/>
              <a:t>„1. Die Beklagte zahlt an den Kläger 7.899,00 EUR nebst Zinsen in Höhe von 5 Prozentpunkten über dem jeweiligen Basiszinssatz seit dem 12.01.2022.</a:t>
            </a:r>
          </a:p>
          <a:p>
            <a:r>
              <a:rPr lang="de-DE" sz="2000" dirty="0"/>
              <a:t>        …2. Die Kosten des Rechtsstreits trägt die Beklagte</a:t>
            </a:r>
            <a:r>
              <a:rPr lang="de-DE" sz="2000" dirty="0" smtClean="0"/>
              <a:t>…“ </a:t>
            </a:r>
            <a:endParaRPr lang="de-DE" sz="2000" dirty="0"/>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8" name="Gefaltete Ecke 7"/>
          <p:cNvSpPr/>
          <p:nvPr/>
        </p:nvSpPr>
        <p:spPr>
          <a:xfrm>
            <a:off x="4605024" y="4929921"/>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0" name="Gefaltete Ecke 9"/>
          <p:cNvSpPr/>
          <p:nvPr/>
        </p:nvSpPr>
        <p:spPr>
          <a:xfrm rot="20944963">
            <a:off x="6673923" y="4968332"/>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1.Vorschuss-KR</a:t>
            </a:r>
          </a:p>
        </p:txBody>
      </p:sp>
      <p:sp>
        <p:nvSpPr>
          <p:cNvPr id="12" name="Gefaltete Ecke 11"/>
          <p:cNvSpPr/>
          <p:nvPr/>
        </p:nvSpPr>
        <p:spPr>
          <a:xfrm>
            <a:off x="8501434" y="4839625"/>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smtClean="0">
                <a:solidFill>
                  <a:schemeClr val="tx1"/>
                </a:solidFill>
                <a:latin typeface="MV Boli" panose="02000500030200090000" pitchFamily="2" charset="0"/>
                <a:cs typeface="MV Boli" panose="02000500030200090000" pitchFamily="2" charset="0"/>
              </a:rPr>
              <a:t>2</a:t>
            </a:r>
            <a:endParaRPr lang="de-DE" sz="28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47762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8" grpId="0" animBg="1"/>
      <p:bldP spid="10" grpId="0" animBg="1"/>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90582" y="23150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819886"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52484" y="500361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873,00</a:t>
            </a:r>
            <a:endParaRPr lang="de-DE" b="1" dirty="0">
              <a:solidFill>
                <a:schemeClr val="tx1"/>
              </a:solidFill>
            </a:endParaRPr>
          </a:p>
        </p:txBody>
      </p:sp>
      <p:sp>
        <p:nvSpPr>
          <p:cNvPr id="18" name="Rechteck 17"/>
          <p:cNvSpPr/>
          <p:nvPr/>
        </p:nvSpPr>
        <p:spPr>
          <a:xfrm>
            <a:off x="1469034" y="3551813"/>
            <a:ext cx="912289" cy="30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19" name="Rechteck 18"/>
          <p:cNvSpPr/>
          <p:nvPr/>
        </p:nvSpPr>
        <p:spPr>
          <a:xfrm>
            <a:off x="2631913" y="3463004"/>
            <a:ext cx="2345305" cy="5418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Verfahren im allg.</a:t>
            </a:r>
          </a:p>
        </p:txBody>
      </p:sp>
      <p:sp>
        <p:nvSpPr>
          <p:cNvPr id="20" name="Rechteck 19"/>
          <p:cNvSpPr/>
          <p:nvPr/>
        </p:nvSpPr>
        <p:spPr>
          <a:xfrm>
            <a:off x="6819592" y="354114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798,00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hteck 20"/>
          <p:cNvSpPr/>
          <p:nvPr/>
        </p:nvSpPr>
        <p:spPr>
          <a:xfrm>
            <a:off x="5298241" y="3574753"/>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9.773,00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hteck 21"/>
          <p:cNvSpPr/>
          <p:nvPr/>
        </p:nvSpPr>
        <p:spPr>
          <a:xfrm>
            <a:off x="8859440" y="3463003"/>
            <a:ext cx="183406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3" name="Gefaltete Ecke 22"/>
          <p:cNvSpPr/>
          <p:nvPr/>
        </p:nvSpPr>
        <p:spPr>
          <a:xfrm rot="590273">
            <a:off x="578124" y="4574677"/>
            <a:ext cx="1473356" cy="1449171"/>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15 € pro angefangen 30 Minuten</a:t>
            </a:r>
            <a:endParaRPr lang="de-DE" dirty="0">
              <a:solidFill>
                <a:schemeClr val="tx1"/>
              </a:solidFill>
              <a:latin typeface="MV Boli" panose="02000500030200090000" pitchFamily="2" charset="0"/>
              <a:cs typeface="MV Boli" panose="02000500030200090000" pitchFamily="2" charset="0"/>
            </a:endParaRPr>
          </a:p>
        </p:txBody>
      </p:sp>
      <p:sp>
        <p:nvSpPr>
          <p:cNvPr id="24" name="Rechteck 23"/>
          <p:cNvSpPr/>
          <p:nvPr/>
        </p:nvSpPr>
        <p:spPr>
          <a:xfrm>
            <a:off x="1469033" y="4202004"/>
            <a:ext cx="912289" cy="30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9019</a:t>
            </a:r>
            <a:endParaRPr lang="de-DE" b="1" dirty="0">
              <a:solidFill>
                <a:schemeClr val="tx1"/>
              </a:solidFill>
            </a:endParaRPr>
          </a:p>
        </p:txBody>
      </p:sp>
      <p:sp>
        <p:nvSpPr>
          <p:cNvPr id="25" name="Rechteck 24"/>
          <p:cNvSpPr/>
          <p:nvPr/>
        </p:nvSpPr>
        <p:spPr>
          <a:xfrm>
            <a:off x="2631913" y="4095790"/>
            <a:ext cx="2345305" cy="7273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Pauschale für Videokonferenz</a:t>
            </a:r>
          </a:p>
        </p:txBody>
      </p:sp>
      <p:sp>
        <p:nvSpPr>
          <p:cNvPr id="26" name="Rechteck 25"/>
          <p:cNvSpPr/>
          <p:nvPr/>
        </p:nvSpPr>
        <p:spPr>
          <a:xfrm>
            <a:off x="6884291" y="4388124"/>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75,00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7" name="Rechteck 26"/>
          <p:cNvSpPr/>
          <p:nvPr/>
        </p:nvSpPr>
        <p:spPr>
          <a:xfrm>
            <a:off x="8859440" y="4335629"/>
            <a:ext cx="183406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8" name="Gefaltete Ecke 27"/>
          <p:cNvSpPr/>
          <p:nvPr/>
        </p:nvSpPr>
        <p:spPr>
          <a:xfrm rot="590273">
            <a:off x="1849556" y="5180260"/>
            <a:ext cx="1473356" cy="1449171"/>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chemeClr val="tx1"/>
                </a:solidFill>
                <a:latin typeface="MV Boli" panose="02000500030200090000" pitchFamily="2" charset="0"/>
                <a:cs typeface="MV Boli" panose="02000500030200090000" pitchFamily="2" charset="0"/>
              </a:rPr>
              <a:t>9.30 Uhr bis 11.50 Uhr = 5x 30 Minuten</a:t>
            </a:r>
            <a:endParaRPr lang="de-DE" sz="16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922361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
                                            <p:txEl>
                                              <p:pRg st="0" end="0"/>
                                            </p:txEl>
                                          </p:spTgt>
                                        </p:tgtEl>
                                        <p:attrNameLst>
                                          <p:attrName>style.visibility</p:attrName>
                                        </p:attrNameLst>
                                      </p:cBhvr>
                                      <p:to>
                                        <p:strVal val="visible"/>
                                      </p:to>
                                    </p:set>
                                    <p:anim calcmode="lin" valueType="num">
                                      <p:cBhvr additive="base">
                                        <p:cTn id="2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6">
                                            <p:txEl>
                                              <p:pRg st="0" end="0"/>
                                            </p:txEl>
                                          </p:spTgt>
                                        </p:tgtEl>
                                        <p:attrNameLst>
                                          <p:attrName>style.visibility</p:attrName>
                                        </p:attrNameLst>
                                      </p:cBhvr>
                                      <p:to>
                                        <p:strVal val="visible"/>
                                      </p:to>
                                    </p:set>
                                    <p:anim calcmode="lin" valueType="num">
                                      <p:cBhvr additive="base">
                                        <p:cTn id="53"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500" fill="hold"/>
                                        <p:tgtEl>
                                          <p:spTgt spid="15"/>
                                        </p:tgtEl>
                                        <p:attrNameLst>
                                          <p:attrName>ppt_x</p:attrName>
                                        </p:attrNameLst>
                                      </p:cBhvr>
                                      <p:tavLst>
                                        <p:tav tm="0">
                                          <p:val>
                                            <p:strVal val="#ppt_x"/>
                                          </p:val>
                                        </p:tav>
                                        <p:tav tm="100000">
                                          <p:val>
                                            <p:strVal val="#ppt_x"/>
                                          </p:val>
                                        </p:tav>
                                      </p:tavLst>
                                    </p:anim>
                                    <p:anim calcmode="lin" valueType="num">
                                      <p:cBhvr additive="base">
                                        <p:cTn id="6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500" fill="hold"/>
                                        <p:tgtEl>
                                          <p:spTgt spid="17"/>
                                        </p:tgtEl>
                                        <p:attrNameLst>
                                          <p:attrName>ppt_x</p:attrName>
                                        </p:attrNameLst>
                                      </p:cBhvr>
                                      <p:tavLst>
                                        <p:tav tm="0">
                                          <p:val>
                                            <p:strVal val="#ppt_x"/>
                                          </p:val>
                                        </p:tav>
                                        <p:tav tm="100000">
                                          <p:val>
                                            <p:strVal val="#ppt_x"/>
                                          </p:val>
                                        </p:tav>
                                      </p:tavLst>
                                    </p:anim>
                                    <p:anim calcmode="lin" valueType="num">
                                      <p:cBhvr additive="base">
                                        <p:cTn id="6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23"/>
                                        </p:tgtEl>
                                        <p:attrNameLst>
                                          <p:attrName>style.visibility</p:attrName>
                                        </p:attrNameLst>
                                      </p:cBhvr>
                                      <p:to>
                                        <p:strVal val="visible"/>
                                      </p:to>
                                    </p:set>
                                    <p:anim calcmode="lin" valueType="num">
                                      <p:cBhvr>
                                        <p:cTn id="71" dur="500" fill="hold"/>
                                        <p:tgtEl>
                                          <p:spTgt spid="23"/>
                                        </p:tgtEl>
                                        <p:attrNameLst>
                                          <p:attrName>ppt_w</p:attrName>
                                        </p:attrNameLst>
                                      </p:cBhvr>
                                      <p:tavLst>
                                        <p:tav tm="0">
                                          <p:val>
                                            <p:fltVal val="0"/>
                                          </p:val>
                                        </p:tav>
                                        <p:tav tm="100000">
                                          <p:val>
                                            <p:strVal val="#ppt_w"/>
                                          </p:val>
                                        </p:tav>
                                      </p:tavLst>
                                    </p:anim>
                                    <p:anim calcmode="lin" valueType="num">
                                      <p:cBhvr>
                                        <p:cTn id="72" dur="500" fill="hold"/>
                                        <p:tgtEl>
                                          <p:spTgt spid="23"/>
                                        </p:tgtEl>
                                        <p:attrNameLst>
                                          <p:attrName>ppt_h</p:attrName>
                                        </p:attrNameLst>
                                      </p:cBhvr>
                                      <p:tavLst>
                                        <p:tav tm="0">
                                          <p:val>
                                            <p:fltVal val="0"/>
                                          </p:val>
                                        </p:tav>
                                        <p:tav tm="100000">
                                          <p:val>
                                            <p:strVal val="#ppt_h"/>
                                          </p:val>
                                        </p:tav>
                                      </p:tavLst>
                                    </p:anim>
                                    <p:animEffect transition="in" filter="fade">
                                      <p:cBhvr>
                                        <p:cTn id="73" dur="500"/>
                                        <p:tgtEl>
                                          <p:spTgt spid="23"/>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28"/>
                                        </p:tgtEl>
                                        <p:attrNameLst>
                                          <p:attrName>style.visibility</p:attrName>
                                        </p:attrNameLst>
                                      </p:cBhvr>
                                      <p:to>
                                        <p:strVal val="visible"/>
                                      </p:to>
                                    </p:set>
                                    <p:anim calcmode="lin" valueType="num">
                                      <p:cBhvr>
                                        <p:cTn id="78" dur="500" fill="hold"/>
                                        <p:tgtEl>
                                          <p:spTgt spid="28"/>
                                        </p:tgtEl>
                                        <p:attrNameLst>
                                          <p:attrName>ppt_w</p:attrName>
                                        </p:attrNameLst>
                                      </p:cBhvr>
                                      <p:tavLst>
                                        <p:tav tm="0">
                                          <p:val>
                                            <p:fltVal val="0"/>
                                          </p:val>
                                        </p:tav>
                                        <p:tav tm="100000">
                                          <p:val>
                                            <p:strVal val="#ppt_w"/>
                                          </p:val>
                                        </p:tav>
                                      </p:tavLst>
                                    </p:anim>
                                    <p:anim calcmode="lin" valueType="num">
                                      <p:cBhvr>
                                        <p:cTn id="79" dur="500" fill="hold"/>
                                        <p:tgtEl>
                                          <p:spTgt spid="28"/>
                                        </p:tgtEl>
                                        <p:attrNameLst>
                                          <p:attrName>ppt_h</p:attrName>
                                        </p:attrNameLst>
                                      </p:cBhvr>
                                      <p:tavLst>
                                        <p:tav tm="0">
                                          <p:val>
                                            <p:fltVal val="0"/>
                                          </p:val>
                                        </p:tav>
                                        <p:tav tm="100000">
                                          <p:val>
                                            <p:strVal val="#ppt_h"/>
                                          </p:val>
                                        </p:tav>
                                      </p:tavLst>
                                    </p:anim>
                                    <p:animEffect transition="in" filter="fade">
                                      <p:cBhvr>
                                        <p:cTn id="80" dur="500"/>
                                        <p:tgtEl>
                                          <p:spTgt spid="28"/>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7"/>
                                        </p:tgtEl>
                                        <p:attrNameLst>
                                          <p:attrName>style.visibility</p:attrName>
                                        </p:attrNameLst>
                                      </p:cBhvr>
                                      <p:to>
                                        <p:strVal val="visible"/>
                                      </p:to>
                                    </p:set>
                                    <p:anim calcmode="lin" valueType="num">
                                      <p:cBhvr additive="base">
                                        <p:cTn id="85" dur="500" fill="hold"/>
                                        <p:tgtEl>
                                          <p:spTgt spid="27"/>
                                        </p:tgtEl>
                                        <p:attrNameLst>
                                          <p:attrName>ppt_x</p:attrName>
                                        </p:attrNameLst>
                                      </p:cBhvr>
                                      <p:tavLst>
                                        <p:tav tm="0">
                                          <p:val>
                                            <p:strVal val="#ppt_x"/>
                                          </p:val>
                                        </p:tav>
                                        <p:tav tm="100000">
                                          <p:val>
                                            <p:strVal val="#ppt_x"/>
                                          </p:val>
                                        </p:tav>
                                      </p:tavLst>
                                    </p:anim>
                                    <p:anim calcmode="lin" valueType="num">
                                      <p:cBhvr additive="base">
                                        <p:cTn id="8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19" grpId="0" animBg="1"/>
      <p:bldP spid="21" grpId="0" animBg="1"/>
      <p:bldP spid="22" grpId="0" animBg="1"/>
      <p:bldP spid="23" grpId="0" animBg="1"/>
      <p:bldP spid="24" grpId="0" animBg="1"/>
      <p:bldP spid="25" grpId="0" animBg="1"/>
      <p:bldP spid="27"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3" name="Rectangle 1"/>
          <p:cNvSpPr>
            <a:spLocks noChangeArrowheads="1"/>
          </p:cNvSpPr>
          <p:nvPr/>
        </p:nvSpPr>
        <p:spPr bwMode="auto">
          <a:xfrm>
            <a:off x="3805072" y="2561308"/>
            <a:ext cx="1544038"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798,00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  873,00 EUR</a:t>
            </a:r>
            <a:endParaRPr lang="de-DE" dirty="0"/>
          </a:p>
        </p:txBody>
      </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75,00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12" name="Gefaltete Ecke 11"/>
          <p:cNvSpPr/>
          <p:nvPr/>
        </p:nvSpPr>
        <p:spPr>
          <a:xfrm rot="20966562">
            <a:off x="7366953" y="3045855"/>
            <a:ext cx="1473356" cy="1449171"/>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latin typeface="MV Boli" panose="02000500030200090000" pitchFamily="2" charset="0"/>
                <a:cs typeface="MV Boli" panose="02000500030200090000" pitchFamily="2" charset="0"/>
              </a:rPr>
              <a:t>k</a:t>
            </a:r>
            <a:r>
              <a:rPr lang="de-DE" sz="1600" dirty="0" smtClean="0">
                <a:solidFill>
                  <a:schemeClr val="tx1"/>
                </a:solidFill>
                <a:latin typeface="MV Boli" panose="02000500030200090000" pitchFamily="2" charset="0"/>
                <a:cs typeface="MV Boli" panose="02000500030200090000" pitchFamily="2" charset="0"/>
              </a:rPr>
              <a:t>eine </a:t>
            </a:r>
            <a:r>
              <a:rPr lang="de-DE" sz="1600" dirty="0" err="1" smtClean="0">
                <a:solidFill>
                  <a:schemeClr val="tx1"/>
                </a:solidFill>
                <a:latin typeface="MV Boli" panose="02000500030200090000" pitchFamily="2" charset="0"/>
                <a:cs typeface="MV Boli" panose="02000500030200090000" pitchFamily="2" charset="0"/>
              </a:rPr>
              <a:t>Mithaft</a:t>
            </a:r>
            <a:r>
              <a:rPr lang="de-DE" sz="1600" dirty="0" smtClean="0">
                <a:solidFill>
                  <a:schemeClr val="tx1"/>
                </a:solidFill>
                <a:latin typeface="MV Boli" panose="02000500030200090000" pitchFamily="2" charset="0"/>
                <a:cs typeface="MV Boli" panose="02000500030200090000" pitchFamily="2" charset="0"/>
              </a:rPr>
              <a:t>!!</a:t>
            </a:r>
            <a:endParaRPr lang="de-DE" sz="16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20740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3" grpId="0" animBg="1"/>
      <p:bldP spid="15"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Alle Kosten sind nun gem. § 9 Abs. 3 Nr. 1 GKG fällig. Gem. § 28 Abs. 1 </a:t>
            </a:r>
            <a:r>
              <a:rPr lang="de-DE" sz="2000" dirty="0" err="1" smtClean="0"/>
              <a:t>KostVfg</a:t>
            </a:r>
            <a:r>
              <a:rPr lang="de-DE" sz="2000" dirty="0" smtClean="0"/>
              <a:t>. Ist</a:t>
            </a:r>
          </a:p>
          <a:p>
            <a:r>
              <a:rPr lang="de-DE" sz="2000" dirty="0"/>
              <a:t>	</a:t>
            </a:r>
            <a:r>
              <a:rPr lang="de-DE" sz="2000" dirty="0" smtClean="0"/>
              <a:t>nunmehr eine neue Kostenrechnung die Schlusskostenrechnung, zu erstellen.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88" y="3603504"/>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sind gem. § 29 Nr. 1 GKG die </a:t>
            </a:r>
            <a:r>
              <a:rPr lang="de-DE" sz="2000" dirty="0" smtClean="0">
                <a:solidFill>
                  <a:srgbClr val="FF0000"/>
                </a:solidFill>
              </a:rPr>
              <a:t>Klägerin</a:t>
            </a:r>
            <a:r>
              <a:rPr lang="de-DE" sz="2000" dirty="0" smtClean="0"/>
              <a:t>, als Entscheidungsschuldnerin.</a:t>
            </a:r>
            <a:endParaRPr lang="de-DE" sz="2000" dirty="0"/>
          </a:p>
          <a:p>
            <a:endParaRPr lang="de-DE" sz="2000" dirty="0"/>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2" y="3377293"/>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nvGrpSpPr>
          <p:cNvPr id="3" name="Gruppieren 2"/>
          <p:cNvGrpSpPr/>
          <p:nvPr/>
        </p:nvGrpSpPr>
        <p:grpSpPr>
          <a:xfrm>
            <a:off x="1130632" y="4659559"/>
            <a:ext cx="10486734" cy="988667"/>
            <a:chOff x="1130632" y="5020754"/>
            <a:chExt cx="10486734" cy="988667"/>
          </a:xfrm>
        </p:grpSpPr>
        <p:sp>
          <p:nvSpPr>
            <p:cNvPr id="17" name="Rectangle 1"/>
            <p:cNvSpPr>
              <a:spLocks noChangeArrowheads="1"/>
            </p:cNvSpPr>
            <p:nvPr/>
          </p:nvSpPr>
          <p:spPr bwMode="auto">
            <a:xfrm>
              <a:off x="1466387" y="5086091"/>
              <a:ext cx="10150979" cy="92333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Für die offene </a:t>
              </a:r>
              <a:r>
                <a:rPr lang="de-DE" dirty="0"/>
                <a:t>Forderung erfolgt eine  </a:t>
              </a:r>
              <a:r>
                <a:rPr lang="de-DE" u="sng" dirty="0" smtClean="0">
                  <a:solidFill>
                    <a:srgbClr val="FF0000"/>
                  </a:solidFill>
                </a:rPr>
                <a:t>Sollstellung </a:t>
              </a:r>
              <a:r>
                <a:rPr lang="de-DE" dirty="0" smtClean="0">
                  <a:solidFill>
                    <a:srgbClr val="FF0000"/>
                  </a:solidFill>
                </a:rPr>
                <a:t>  </a:t>
              </a:r>
              <a:r>
                <a:rPr lang="de-DE" dirty="0" smtClean="0"/>
                <a:t>gem</a:t>
              </a:r>
              <a:r>
                <a:rPr lang="de-DE" dirty="0"/>
                <a:t>. §§ 4 Abs. 2, 15 Abs. 1 und 25 </a:t>
              </a:r>
              <a:r>
                <a:rPr lang="de-DE" dirty="0" err="1" smtClean="0"/>
                <a:t>KostVfg</a:t>
              </a:r>
              <a:r>
                <a:rPr lang="de-DE" dirty="0" smtClean="0"/>
                <a:t> mit 	Kost </a:t>
              </a:r>
              <a:r>
                <a:rPr lang="de-DE" dirty="0"/>
                <a:t>23 zu Lasten der </a:t>
              </a:r>
              <a:r>
                <a:rPr lang="de-DE" dirty="0" smtClean="0"/>
                <a:t>Klägerin. Es gibt keine </a:t>
              </a:r>
              <a:r>
                <a:rPr lang="de-DE" dirty="0" err="1" smtClean="0"/>
                <a:t>Mithaft</a:t>
              </a:r>
              <a:r>
                <a:rPr lang="de-DE" dirty="0" smtClean="0"/>
                <a:t>.</a:t>
              </a:r>
              <a:endParaRPr lang="de-DE" dirty="0"/>
            </a:p>
            <a:p>
              <a:endParaRPr lang="de-DE" dirty="0"/>
            </a:p>
          </p:txBody>
        </p:sp>
        <p:sp>
          <p:nvSpPr>
            <p:cNvPr id="14" name="Flussdiagramm: Verbinder 13"/>
            <p:cNvSpPr/>
            <p:nvPr/>
          </p:nvSpPr>
          <p:spPr>
            <a:xfrm>
              <a:off x="1130632" y="5020754"/>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342885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229193" y="749509"/>
            <a:ext cx="10193311" cy="486013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t>Herr Sonne, vertreten durch Rechtsanwalt Nebel, reicht Klage, gegen Frau Wolke ein, wegen einer Forderung in Höhe von 6.566,25 EUR ein. </a:t>
            </a:r>
          </a:p>
          <a:p>
            <a:r>
              <a:rPr lang="de-DE" dirty="0"/>
              <a:t>Es wird ein Termin zur mündlichen Verhandlung, durch den Richter, anberaumt und es ergeht folgender Beweisbeschluss: „Die Zeugin Frau Martina Meinung soll zur Behauptung der </a:t>
            </a:r>
            <a:r>
              <a:rPr lang="de-DE" dirty="0" smtClean="0"/>
              <a:t>Beklagten, nun vertreten durch Rechtsanwalt Hagel, </a:t>
            </a:r>
            <a:r>
              <a:rPr lang="de-DE" dirty="0"/>
              <a:t>vernommen werden und wird zum Termin geladen. Die Beklagte hat einen hinreichenden Kostenvorschuss in Höhe von 80,00 EUR zu leisten.“</a:t>
            </a:r>
          </a:p>
          <a:p>
            <a:r>
              <a:rPr lang="de-DE" dirty="0"/>
              <a:t>Laut Protokoll beginnt die </a:t>
            </a:r>
            <a:r>
              <a:rPr lang="de-DE" dirty="0" err="1"/>
              <a:t>Beweissaufnahme</a:t>
            </a:r>
            <a:r>
              <a:rPr lang="de-DE" dirty="0"/>
              <a:t> in einer Videokonferenz, um 10.15 Uhr und wird um 12.10 Uhr beendet.</a:t>
            </a:r>
          </a:p>
          <a:p>
            <a:r>
              <a:rPr lang="de-DE" dirty="0"/>
              <a:t>Nach </a:t>
            </a:r>
            <a:r>
              <a:rPr lang="de-DE" dirty="0" err="1"/>
              <a:t>Beweissaufnahme</a:t>
            </a:r>
            <a:r>
              <a:rPr lang="de-DE" dirty="0"/>
              <a:t> in einer Videokonferenz ergeht folgendes Urteil: </a:t>
            </a:r>
          </a:p>
          <a:p>
            <a:r>
              <a:rPr lang="de-DE" dirty="0"/>
              <a:t> „1. Die Beklagte zahlt an die Kläger, zum Ausgleich der Forderung, 5.350,00 EUR. Im Übrigen wird die Klage abgewiesen.</a:t>
            </a:r>
          </a:p>
          <a:p>
            <a:r>
              <a:rPr lang="de-DE" dirty="0"/>
              <a:t>…2. Die Kosten des Rechtsstreits tragen der Kläger zu 20% und die Beklagte zu 80%...“</a:t>
            </a:r>
          </a:p>
          <a:p>
            <a:r>
              <a:rPr lang="de-DE" dirty="0"/>
              <a:t> </a:t>
            </a:r>
          </a:p>
          <a:p>
            <a:r>
              <a:rPr lang="de-DE" dirty="0"/>
              <a:t>Die Zeugin wird antragsgemäß in Höhe von 85,70 EUR entschädigt.</a:t>
            </a:r>
          </a:p>
          <a:p>
            <a:r>
              <a:rPr lang="de-DE" dirty="0"/>
              <a:t> </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2432027" y="5025928"/>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0944963">
            <a:off x="4453519" y="5079709"/>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1.Vorschuss-KR</a:t>
            </a:r>
          </a:p>
        </p:txBody>
      </p:sp>
      <p:sp>
        <p:nvSpPr>
          <p:cNvPr id="12" name="Gefaltete Ecke 11"/>
          <p:cNvSpPr/>
          <p:nvPr/>
        </p:nvSpPr>
        <p:spPr>
          <a:xfrm>
            <a:off x="8003370" y="5120469"/>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a:solidFill>
                  <a:schemeClr val="tx1"/>
                </a:solidFill>
                <a:latin typeface="MV Boli" panose="02000500030200090000" pitchFamily="2" charset="0"/>
                <a:cs typeface="MV Boli" panose="02000500030200090000" pitchFamily="2" charset="0"/>
              </a:rPr>
              <a:t>3</a:t>
            </a:r>
          </a:p>
        </p:txBody>
      </p:sp>
      <p:sp>
        <p:nvSpPr>
          <p:cNvPr id="13" name="Gefaltete Ecke 12"/>
          <p:cNvSpPr/>
          <p:nvPr/>
        </p:nvSpPr>
        <p:spPr>
          <a:xfrm>
            <a:off x="6201350" y="5091714"/>
            <a:ext cx="1603251" cy="1555058"/>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Zeugen-Vorschuss-KR</a:t>
            </a:r>
          </a:p>
        </p:txBody>
      </p:sp>
    </p:spTree>
    <p:extLst>
      <p:ext uri="{BB962C8B-B14F-4D97-AF65-F5344CB8AC3E}">
        <p14:creationId xmlns:p14="http://schemas.microsoft.com/office/powerpoint/2010/main" val="265359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 calcmode="lin" valueType="num">
                                      <p:cBhvr>
                                        <p:cTn id="36" dur="500" fill="hold"/>
                                        <p:tgtEl>
                                          <p:spTgt spid="19"/>
                                        </p:tgtEl>
                                        <p:attrNameLst>
                                          <p:attrName>ppt_w</p:attrName>
                                        </p:attrNameLst>
                                      </p:cBhvr>
                                      <p:tavLst>
                                        <p:tav tm="0">
                                          <p:val>
                                            <p:fltVal val="0"/>
                                          </p:val>
                                        </p:tav>
                                        <p:tav tm="100000">
                                          <p:val>
                                            <p:strVal val="#ppt_w"/>
                                          </p:val>
                                        </p:tav>
                                      </p:tavLst>
                                    </p:anim>
                                    <p:anim calcmode="lin" valueType="num">
                                      <p:cBhvr>
                                        <p:cTn id="37" dur="500" fill="hold"/>
                                        <p:tgtEl>
                                          <p:spTgt spid="19"/>
                                        </p:tgtEl>
                                        <p:attrNameLst>
                                          <p:attrName>ppt_h</p:attrName>
                                        </p:attrNameLst>
                                      </p:cBhvr>
                                      <p:tavLst>
                                        <p:tav tm="0">
                                          <p:val>
                                            <p:fltVal val="0"/>
                                          </p:val>
                                        </p:tav>
                                        <p:tav tm="100000">
                                          <p:val>
                                            <p:strVal val="#ppt_h"/>
                                          </p:val>
                                        </p:tav>
                                      </p:tavLst>
                                    </p:anim>
                                    <p:animEffect transition="in" filter="fade">
                                      <p:cBhvr>
                                        <p:cTn id="38" dur="500"/>
                                        <p:tgtEl>
                                          <p:spTgt spid="19"/>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9" grpId="0" animBg="1"/>
      <p:bldP spid="12" grpId="0" animBg="1"/>
      <p:bldP spid="1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elle 17"/>
          <p:cNvGraphicFramePr>
            <a:graphicFrameLocks noGrp="1"/>
          </p:cNvGraphicFramePr>
          <p:nvPr>
            <p:extLst>
              <p:ext uri="{D42A27DB-BD31-4B8C-83A1-F6EECF244321}">
                <p14:modId xmlns:p14="http://schemas.microsoft.com/office/powerpoint/2010/main" val="2973652771"/>
              </p:ext>
            </p:extLst>
          </p:nvPr>
        </p:nvGraphicFramePr>
        <p:xfrm>
          <a:off x="1469036" y="2051065"/>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sz="2000" b="1" dirty="0" smtClean="0">
              <a:solidFill>
                <a:schemeClr val="tx1"/>
              </a:solidFill>
            </a:endParaRPr>
          </a:p>
          <a:p>
            <a:r>
              <a:rPr lang="de-DE" sz="2000" b="1" dirty="0" smtClean="0">
                <a:solidFill>
                  <a:schemeClr val="tx1"/>
                </a:solidFill>
              </a:rPr>
              <a:t>KR Vorschuss</a:t>
            </a:r>
            <a:endParaRPr lang="de-DE" sz="2000" b="1" dirty="0">
              <a:solidFill>
                <a:schemeClr val="tx1"/>
              </a:solidFill>
            </a:endParaRPr>
          </a:p>
          <a:p>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519596"/>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4" name="Rechteck 3"/>
          <p:cNvSpPr/>
          <p:nvPr/>
        </p:nvSpPr>
        <p:spPr>
          <a:xfrm>
            <a:off x="5184013" y="3546827"/>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6.566,25</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7112920" y="3447363"/>
            <a:ext cx="914400"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609,00</a:t>
            </a:r>
            <a:endParaRPr lang="de-DE" b="1" dirty="0">
              <a:solidFill>
                <a:schemeClr val="tx1"/>
              </a:solidFill>
            </a:endParaRPr>
          </a:p>
        </p:txBody>
      </p:sp>
      <p:sp>
        <p:nvSpPr>
          <p:cNvPr id="13" name="Rechteck 12"/>
          <p:cNvSpPr/>
          <p:nvPr/>
        </p:nvSpPr>
        <p:spPr>
          <a:xfrm>
            <a:off x="8566877" y="3501996"/>
            <a:ext cx="3000571"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609,00</a:t>
            </a:r>
            <a:endParaRPr lang="de-DE" b="1" dirty="0">
              <a:solidFill>
                <a:schemeClr val="tx1"/>
              </a:solidFill>
            </a:endParaRPr>
          </a:p>
        </p:txBody>
      </p:sp>
      <p:sp>
        <p:nvSpPr>
          <p:cNvPr id="19" name="Rechteck 18"/>
          <p:cNvSpPr/>
          <p:nvPr/>
        </p:nvSpPr>
        <p:spPr>
          <a:xfrm>
            <a:off x="2583351" y="3510879"/>
            <a:ext cx="2183608" cy="62716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p:txBody>
      </p:sp>
    </p:spTree>
    <p:extLst>
      <p:ext uri="{BB962C8B-B14F-4D97-AF65-F5344CB8AC3E}">
        <p14:creationId xmlns:p14="http://schemas.microsoft.com/office/powerpoint/2010/main" val="3355632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12" grpId="0" animBg="1"/>
      <p:bldP spid="13" grpId="0" animBg="1"/>
      <p:bldP spid="15" grpId="0" animBg="1"/>
      <p:bldP spid="17" grpId="0" animBg="1"/>
      <p:bldP spid="1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Kläger</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609,00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des Klägers erfordert</a:t>
            </a:r>
            <a:r>
              <a:rPr lang="de-DE" sz="2000" dirty="0"/>
              <a: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142239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 Beweisbeschluss </a:t>
            </a:r>
            <a:r>
              <a:rPr lang="de-DE" sz="2000" b="1" dirty="0" smtClean="0">
                <a:solidFill>
                  <a:schemeClr val="tx1"/>
                </a:solidFill>
              </a:rPr>
              <a:t>Zeugin</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9005</a:t>
            </a:r>
            <a:endParaRPr lang="de-DE" b="1" dirty="0">
              <a:solidFill>
                <a:schemeClr val="tx1"/>
              </a:solidFill>
            </a:endParaRPr>
          </a:p>
        </p:txBody>
      </p:sp>
      <p:sp>
        <p:nvSpPr>
          <p:cNvPr id="3" name="Rechteck 2"/>
          <p:cNvSpPr/>
          <p:nvPr/>
        </p:nvSpPr>
        <p:spPr>
          <a:xfrm>
            <a:off x="2676953" y="3532383"/>
            <a:ext cx="2179860" cy="6198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Vorschuss </a:t>
            </a:r>
            <a:r>
              <a:rPr lang="de-DE" b="1" dirty="0" smtClean="0">
                <a:solidFill>
                  <a:schemeClr val="tx1"/>
                </a:solidFill>
                <a:latin typeface="Calibri" panose="020F0502020204030204" pitchFamily="34" charset="0"/>
                <a:cs typeface="Times New Roman" panose="02020603050405020304" pitchFamily="18" charset="0"/>
              </a:rPr>
              <a:t>für Zeugin</a:t>
            </a:r>
            <a:endParaRPr lang="de-DE" b="1" dirty="0">
              <a:solidFill>
                <a:schemeClr val="tx1"/>
              </a:solidFill>
              <a:latin typeface="Calibri" panose="020F0502020204030204" pitchFamily="34" charset="0"/>
              <a:cs typeface="Times New Roman" panose="02020603050405020304" pitchFamily="18" charset="0"/>
            </a:endParaRPr>
          </a:p>
        </p:txBody>
      </p:sp>
      <p:sp>
        <p:nvSpPr>
          <p:cNvPr id="4" name="Rechteck 3"/>
          <p:cNvSpPr/>
          <p:nvPr/>
        </p:nvSpPr>
        <p:spPr>
          <a:xfrm>
            <a:off x="7071607" y="360698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80,00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hteck 12"/>
          <p:cNvSpPr/>
          <p:nvPr/>
        </p:nvSpPr>
        <p:spPr>
          <a:xfrm>
            <a:off x="8697055" y="3532383"/>
            <a:ext cx="2001189"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 /voll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36594" y="4987992"/>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a:t>
            </a:r>
            <a:r>
              <a:rPr lang="de-DE" b="1" dirty="0">
                <a:solidFill>
                  <a:schemeClr val="tx1"/>
                </a:solidFill>
              </a:rPr>
              <a:t>8</a:t>
            </a:r>
            <a:r>
              <a:rPr lang="de-DE" b="1" dirty="0" smtClean="0">
                <a:solidFill>
                  <a:schemeClr val="tx1"/>
                </a:solidFill>
              </a:rPr>
              <a:t>0,00</a:t>
            </a:r>
            <a:endParaRPr lang="de-DE" b="1" dirty="0">
              <a:solidFill>
                <a:schemeClr val="tx1"/>
              </a:solidFill>
            </a:endParaRPr>
          </a:p>
        </p:txBody>
      </p:sp>
    </p:spTree>
    <p:extLst>
      <p:ext uri="{BB962C8B-B14F-4D97-AF65-F5344CB8AC3E}">
        <p14:creationId xmlns:p14="http://schemas.microsoft.com/office/powerpoint/2010/main" val="127594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additive="base">
                                        <p:cTn id="2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 calcmode="lin" valueType="num">
                                      <p:cBhvr additive="base">
                                        <p:cTn id="39" dur="500" fill="hold"/>
                                        <p:tgtEl>
                                          <p:spTgt spid="15"/>
                                        </p:tgtEl>
                                        <p:attrNameLst>
                                          <p:attrName>ppt_x</p:attrName>
                                        </p:attrNameLst>
                                      </p:cBhvr>
                                      <p:tavLst>
                                        <p:tav tm="0">
                                          <p:val>
                                            <p:strVal val="#ppt_x"/>
                                          </p:val>
                                        </p:tav>
                                        <p:tav tm="100000">
                                          <p:val>
                                            <p:strVal val="#ppt_x"/>
                                          </p:val>
                                        </p:tav>
                                      </p:tavLst>
                                    </p:anim>
                                    <p:anim calcmode="lin" valueType="num">
                                      <p:cBhvr additive="base">
                                        <p:cTn id="4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500" fill="hold"/>
                                        <p:tgtEl>
                                          <p:spTgt spid="17"/>
                                        </p:tgtEl>
                                        <p:attrNameLst>
                                          <p:attrName>ppt_x</p:attrName>
                                        </p:attrNameLst>
                                      </p:cBhvr>
                                      <p:tavLst>
                                        <p:tav tm="0">
                                          <p:val>
                                            <p:strVal val="#ppt_x"/>
                                          </p:val>
                                        </p:tav>
                                        <p:tav tm="100000">
                                          <p:val>
                                            <p:strVal val="#ppt_x"/>
                                          </p:val>
                                        </p:tav>
                                      </p:tavLst>
                                    </p:anim>
                                    <p:anim calcmode="lin" valueType="num">
                                      <p:cBhvr additive="base">
                                        <p:cTn id="4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3" grpId="0" animBg="1"/>
      <p:bldP spid="15"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352803"/>
            <a:ext cx="10150979" cy="70788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a:t>
            </a:r>
            <a:r>
              <a:rPr lang="de-DE" sz="2000" dirty="0"/>
              <a:t>Fälligkeit der Sachverständigenauslagen tritt gem. § 9 Abs. 2 GKG mit Erlass einer </a:t>
            </a:r>
            <a:r>
              <a:rPr lang="de-DE" sz="2000" dirty="0" smtClean="0"/>
              <a:t>	Kostenentscheidung </a:t>
            </a:r>
            <a:r>
              <a:rPr lang="de-DE" sz="2000" dirty="0"/>
              <a:t>oder bei anderweitiger Verfahrensbeendigung ein.</a:t>
            </a: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solidFill>
                  <a:schemeClr val="tx1"/>
                </a:solidFill>
              </a:rPr>
              <a:t>KR Beweisbeschluss Sachverständige</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Beklagte</a:t>
            </a:r>
            <a:r>
              <a:rPr lang="de-DE" sz="2000" dirty="0" smtClean="0"/>
              <a:t>  </a:t>
            </a:r>
            <a:r>
              <a:rPr lang="de-DE" sz="2000" b="1" dirty="0" smtClean="0"/>
              <a:t>gem. </a:t>
            </a:r>
            <a:r>
              <a:rPr lang="de-DE" sz="2000" b="1" dirty="0"/>
              <a:t>§ 17 Abs. 1 S. 1 GKG</a:t>
            </a:r>
          </a:p>
        </p:txBody>
      </p:sp>
      <p:sp>
        <p:nvSpPr>
          <p:cNvPr id="16" name="Rectangle 1"/>
          <p:cNvSpPr>
            <a:spLocks noChangeArrowheads="1"/>
          </p:cNvSpPr>
          <p:nvPr/>
        </p:nvSpPr>
        <p:spPr bwMode="auto">
          <a:xfrm>
            <a:off x="1466394" y="3899650"/>
            <a:ext cx="10150979" cy="1631216"/>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Die </a:t>
            </a:r>
            <a:r>
              <a:rPr lang="de-DE" sz="2000" dirty="0"/>
              <a:t>Einforderung erfolgt im Wege des Kostenvorschusses mittels Kostennachricht </a:t>
            </a:r>
            <a:r>
              <a:rPr lang="de-DE" sz="2000" dirty="0" smtClean="0"/>
              <a:t>	Kost40 gem</a:t>
            </a:r>
            <a:r>
              <a:rPr lang="de-DE" sz="2000" dirty="0"/>
              <a:t>. §§ 4 Abs. 2</a:t>
            </a:r>
            <a:r>
              <a:rPr lang="de-DE" sz="2000" dirty="0" smtClean="0"/>
              <a:t>, 15 </a:t>
            </a:r>
            <a:r>
              <a:rPr lang="de-DE" sz="2000" dirty="0"/>
              <a:t>Abs. 1 und 26 Abs. 1 + 6 </a:t>
            </a:r>
            <a:r>
              <a:rPr lang="de-DE" sz="2000" dirty="0" err="1"/>
              <a:t>KostVfg</a:t>
            </a:r>
            <a:r>
              <a:rPr lang="de-DE" sz="2000" dirty="0"/>
              <a:t> über den </a:t>
            </a:r>
            <a:r>
              <a:rPr lang="de-DE" sz="2000" dirty="0" smtClean="0"/>
              <a:t>	Prozessbevollmächtigten der Beklagten, </a:t>
            </a:r>
            <a:r>
              <a:rPr lang="de-DE" sz="2000" dirty="0"/>
              <a:t>RA </a:t>
            </a:r>
            <a:r>
              <a:rPr lang="de-DE" sz="2000" dirty="0" smtClean="0"/>
              <a:t>Hagel. Der </a:t>
            </a:r>
            <a:r>
              <a:rPr lang="de-DE" sz="2000" dirty="0"/>
              <a:t>Beweisbeschluss enthält </a:t>
            </a:r>
            <a:r>
              <a:rPr lang="de-DE" sz="2000" u="sng" dirty="0"/>
              <a:t>keine</a:t>
            </a:r>
            <a:r>
              <a:rPr lang="de-DE" sz="2000" dirty="0"/>
              <a:t> </a:t>
            </a:r>
            <a:r>
              <a:rPr lang="de-DE" sz="2000" dirty="0" smtClean="0"/>
              <a:t>	Zahlungsfrist</a:t>
            </a:r>
            <a:r>
              <a:rPr lang="de-DE" sz="2000" dirty="0"/>
              <a:t>, so dass die </a:t>
            </a:r>
            <a:r>
              <a:rPr lang="de-DE" sz="2000" dirty="0" smtClean="0"/>
              <a:t>Kostenrechnung gem</a:t>
            </a:r>
            <a:r>
              <a:rPr lang="de-DE" sz="2000" dirty="0"/>
              <a:t>. § 26 </a:t>
            </a:r>
            <a:r>
              <a:rPr lang="de-DE" sz="2000" dirty="0" smtClean="0"/>
              <a:t>Abs</a:t>
            </a:r>
            <a:r>
              <a:rPr lang="de-DE" sz="2000" dirty="0"/>
              <a:t>. 3 </a:t>
            </a:r>
            <a:r>
              <a:rPr lang="de-DE" sz="2000" dirty="0" err="1" smtClean="0"/>
              <a:t>KostVfg</a:t>
            </a:r>
            <a:r>
              <a:rPr lang="de-DE" sz="2000" dirty="0" smtClean="0"/>
              <a:t> </a:t>
            </a:r>
            <a:r>
              <a:rPr lang="de-DE" sz="2000" u="sng" dirty="0" smtClean="0"/>
              <a:t>nicht</a:t>
            </a:r>
            <a:r>
              <a:rPr lang="de-DE" sz="2000" dirty="0" smtClean="0"/>
              <a:t> 	unterbleiben </a:t>
            </a:r>
            <a:r>
              <a:rPr lang="de-DE" sz="2000" dirty="0"/>
              <a:t>kann.</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3" y="2364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2" y="3938641"/>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68010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5" y="700423"/>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graphicFrame>
        <p:nvGraphicFramePr>
          <p:cNvPr id="5" name="Tabelle 4"/>
          <p:cNvGraphicFramePr>
            <a:graphicFrameLocks noGrp="1"/>
          </p:cNvGraphicFramePr>
          <p:nvPr>
            <p:extLst/>
          </p:nvPr>
        </p:nvGraphicFramePr>
        <p:xfrm>
          <a:off x="1467765" y="1380484"/>
          <a:ext cx="10150879" cy="4418667"/>
        </p:xfrm>
        <a:graphic>
          <a:graphicData uri="http://schemas.openxmlformats.org/drawingml/2006/table">
            <a:tbl>
              <a:tblPr firstRow="1" firstCol="1" bandRow="1">
                <a:tableStyleId>{5C22544A-7EE6-4342-B048-85BDC9FD1C3A}</a:tableStyleId>
              </a:tblPr>
              <a:tblGrid>
                <a:gridCol w="1006881">
                  <a:extLst>
                    <a:ext uri="{9D8B030D-6E8A-4147-A177-3AD203B41FA5}">
                      <a16:colId xmlns:a16="http://schemas.microsoft.com/office/drawing/2014/main" val="3186664314"/>
                    </a:ext>
                  </a:extLst>
                </a:gridCol>
                <a:gridCol w="1993692">
                  <a:extLst>
                    <a:ext uri="{9D8B030D-6E8A-4147-A177-3AD203B41FA5}">
                      <a16:colId xmlns:a16="http://schemas.microsoft.com/office/drawing/2014/main" val="3164974163"/>
                    </a:ext>
                  </a:extLst>
                </a:gridCol>
                <a:gridCol w="1828800">
                  <a:extLst>
                    <a:ext uri="{9D8B030D-6E8A-4147-A177-3AD203B41FA5}">
                      <a16:colId xmlns:a16="http://schemas.microsoft.com/office/drawing/2014/main" val="540794854"/>
                    </a:ext>
                  </a:extLst>
                </a:gridCol>
                <a:gridCol w="2053652">
                  <a:extLst>
                    <a:ext uri="{9D8B030D-6E8A-4147-A177-3AD203B41FA5}">
                      <a16:colId xmlns:a16="http://schemas.microsoft.com/office/drawing/2014/main" val="386674676"/>
                    </a:ext>
                  </a:extLst>
                </a:gridCol>
                <a:gridCol w="1753849">
                  <a:extLst>
                    <a:ext uri="{9D8B030D-6E8A-4147-A177-3AD203B41FA5}">
                      <a16:colId xmlns:a16="http://schemas.microsoft.com/office/drawing/2014/main" val="4117031524"/>
                    </a:ext>
                  </a:extLst>
                </a:gridCol>
                <a:gridCol w="1514005">
                  <a:extLst>
                    <a:ext uri="{9D8B030D-6E8A-4147-A177-3AD203B41FA5}">
                      <a16:colId xmlns:a16="http://schemas.microsoft.com/office/drawing/2014/main" val="3313305969"/>
                    </a:ext>
                  </a:extLst>
                </a:gridCol>
              </a:tblGrid>
              <a:tr h="1202737">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rPr>
                        <a:t>Mithaft</a:t>
                      </a:r>
                      <a:r>
                        <a:rPr lang="de-DE" sz="2000" dirty="0" smtClean="0">
                          <a:solidFill>
                            <a:schemeClr val="tx1"/>
                          </a:solidFill>
                          <a:effectLst/>
                        </a:rPr>
                        <a:t> </a:t>
                      </a:r>
                    </a:p>
                    <a:p>
                      <a:pPr>
                        <a:lnSpc>
                          <a:spcPct val="107000"/>
                        </a:lnSpc>
                        <a:spcAft>
                          <a:spcPts val="0"/>
                        </a:spcAft>
                      </a:pPr>
                      <a:r>
                        <a:rPr lang="de-DE" sz="2000" dirty="0" smtClean="0">
                          <a:solidFill>
                            <a:schemeClr val="tx1"/>
                          </a:solidFill>
                          <a:effectLst/>
                        </a:rPr>
                        <a:t>Kläger</a:t>
                      </a:r>
                    </a:p>
                    <a:p>
                      <a:pPr>
                        <a:lnSpc>
                          <a:spcPct val="107000"/>
                        </a:lnSpc>
                        <a:spcAft>
                          <a:spcPts val="0"/>
                        </a:spcAft>
                      </a:pPr>
                      <a:r>
                        <a:rPr lang="de-DE" sz="1800" dirty="0" smtClean="0">
                          <a:solidFill>
                            <a:schemeClr val="tx1"/>
                          </a:solidFill>
                          <a:effectLst/>
                        </a:rPr>
                        <a:t>Widerbeklagter</a:t>
                      </a:r>
                      <a:endParaRPr lang="de-DE" sz="1800" dirty="0">
                        <a:solidFill>
                          <a:schemeClr val="tx1"/>
                        </a:solidFill>
                        <a:effectLst/>
                      </a:endParaRPr>
                    </a:p>
                    <a:p>
                      <a:pPr>
                        <a:lnSpc>
                          <a:spcPct val="107000"/>
                        </a:lnSpc>
                        <a:spcAft>
                          <a:spcPts val="0"/>
                        </a:spcAft>
                      </a:pPr>
                      <a:endParaRPr lang="de-DE" sz="20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Mithaft</a:t>
                      </a:r>
                      <a:endPar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de-DE" sz="20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Beklagter</a:t>
                      </a:r>
                    </a:p>
                    <a:p>
                      <a:pPr>
                        <a:lnSpc>
                          <a:spcPct val="107000"/>
                        </a:lnSpc>
                        <a:spcAft>
                          <a:spcPts val="0"/>
                        </a:spcAft>
                      </a:pPr>
                      <a:r>
                        <a:rPr lang="de-DE" sz="1800" dirty="0" smtClean="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Widerkläger</a:t>
                      </a:r>
                      <a:endParaRPr lang="de-DE"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601466">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r h="657050">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866465287"/>
                  </a:ext>
                </a:extLst>
              </a:tr>
              <a:tr h="59324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2816990574"/>
                  </a:ext>
                </a:extLst>
              </a:tr>
              <a:tr h="820142">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54913311"/>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12</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4" name="Rechteck 13"/>
          <p:cNvSpPr/>
          <p:nvPr/>
        </p:nvSpPr>
        <p:spPr>
          <a:xfrm>
            <a:off x="1467765" y="3110545"/>
            <a:ext cx="1007498"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15" name="Rechteck 14"/>
          <p:cNvSpPr/>
          <p:nvPr/>
        </p:nvSpPr>
        <p:spPr>
          <a:xfrm>
            <a:off x="2535606" y="3177764"/>
            <a:ext cx="1781284" cy="40343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400" b="1" dirty="0" smtClean="0">
              <a:solidFill>
                <a:schemeClr val="tx1"/>
              </a:solidFill>
              <a:latin typeface="Calibri" panose="020F0502020204030204" pitchFamily="34" charset="0"/>
              <a:cs typeface="Times New Roman" panose="02020603050405020304" pitchFamily="18" charset="0"/>
            </a:endParaRPr>
          </a:p>
          <a:p>
            <a:pPr algn="ctr"/>
            <a:r>
              <a:rPr lang="de-DE" sz="1400" b="1" dirty="0" smtClean="0">
                <a:solidFill>
                  <a:schemeClr val="tx1"/>
                </a:solidFill>
                <a:latin typeface="Calibri" panose="020F0502020204030204" pitchFamily="34" charset="0"/>
                <a:cs typeface="Times New Roman" panose="02020603050405020304" pitchFamily="18" charset="0"/>
              </a:rPr>
              <a:t>Verfahren im Allgemeinen</a:t>
            </a:r>
            <a:endParaRPr lang="de-DE" sz="1400" dirty="0">
              <a:solidFill>
                <a:schemeClr val="tx1"/>
              </a:solidFill>
            </a:endParaRPr>
          </a:p>
          <a:p>
            <a:pPr algn="ctr"/>
            <a:endParaRPr lang="de-DE" sz="1400" dirty="0">
              <a:solidFill>
                <a:schemeClr val="tx1"/>
              </a:solidFill>
            </a:endParaRPr>
          </a:p>
        </p:txBody>
      </p:sp>
      <p:sp>
        <p:nvSpPr>
          <p:cNvPr id="16" name="Rechteck 15"/>
          <p:cNvSpPr/>
          <p:nvPr/>
        </p:nvSpPr>
        <p:spPr>
          <a:xfrm>
            <a:off x="4805285" y="3183780"/>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6.566,25</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7" name="Rechteck 16"/>
          <p:cNvSpPr/>
          <p:nvPr/>
        </p:nvSpPr>
        <p:spPr>
          <a:xfrm>
            <a:off x="6971235" y="3131859"/>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609,00</a:t>
            </a:r>
            <a:endParaRPr lang="de-DE" b="1" dirty="0">
              <a:solidFill>
                <a:schemeClr val="tx1"/>
              </a:solidFill>
            </a:endParaRPr>
          </a:p>
        </p:txBody>
      </p:sp>
      <p:sp>
        <p:nvSpPr>
          <p:cNvPr id="23" name="Rechteck 22"/>
          <p:cNvSpPr/>
          <p:nvPr/>
        </p:nvSpPr>
        <p:spPr>
          <a:xfrm>
            <a:off x="8711093" y="3135896"/>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609,00 €</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4" name="Rechteck 23"/>
          <p:cNvSpPr/>
          <p:nvPr/>
        </p:nvSpPr>
        <p:spPr>
          <a:xfrm>
            <a:off x="10311161" y="3142616"/>
            <a:ext cx="1126803" cy="37679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5" name="Rechteck 24"/>
          <p:cNvSpPr/>
          <p:nvPr/>
        </p:nvSpPr>
        <p:spPr>
          <a:xfrm>
            <a:off x="1487386" y="3890520"/>
            <a:ext cx="1007498"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9019</a:t>
            </a:r>
            <a:endParaRPr lang="de-DE" b="1" dirty="0">
              <a:solidFill>
                <a:schemeClr val="tx1"/>
              </a:solidFill>
            </a:endParaRPr>
          </a:p>
        </p:txBody>
      </p:sp>
      <p:sp>
        <p:nvSpPr>
          <p:cNvPr id="26" name="Rechteck 25"/>
          <p:cNvSpPr/>
          <p:nvPr/>
        </p:nvSpPr>
        <p:spPr>
          <a:xfrm>
            <a:off x="1467765" y="4511993"/>
            <a:ext cx="1007498" cy="31700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9005</a:t>
            </a:r>
            <a:endParaRPr lang="de-DE" b="1" dirty="0">
              <a:solidFill>
                <a:schemeClr val="tx1"/>
              </a:solidFill>
            </a:endParaRPr>
          </a:p>
        </p:txBody>
      </p:sp>
      <p:sp>
        <p:nvSpPr>
          <p:cNvPr id="29" name="Rechteck 28"/>
          <p:cNvSpPr/>
          <p:nvPr/>
        </p:nvSpPr>
        <p:spPr>
          <a:xfrm>
            <a:off x="6982979" y="3810307"/>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60,00</a:t>
            </a:r>
            <a:endParaRPr lang="de-DE" b="1" dirty="0">
              <a:solidFill>
                <a:schemeClr val="tx1"/>
              </a:solidFill>
            </a:endParaRPr>
          </a:p>
        </p:txBody>
      </p:sp>
      <p:sp>
        <p:nvSpPr>
          <p:cNvPr id="30" name="Rechteck 29"/>
          <p:cNvSpPr/>
          <p:nvPr/>
        </p:nvSpPr>
        <p:spPr>
          <a:xfrm>
            <a:off x="8750905" y="3810307"/>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60,00 €</a:t>
            </a:r>
            <a:endParaRPr lang="de-DE" b="1" dirty="0">
              <a:solidFill>
                <a:schemeClr val="tx1"/>
              </a:solidFill>
            </a:endParaRPr>
          </a:p>
        </p:txBody>
      </p:sp>
      <p:sp>
        <p:nvSpPr>
          <p:cNvPr id="31" name="Rechteck 30"/>
          <p:cNvSpPr/>
          <p:nvPr/>
        </p:nvSpPr>
        <p:spPr>
          <a:xfrm>
            <a:off x="10338473" y="3822656"/>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0,00 €</a:t>
            </a:r>
            <a:endParaRPr lang="de-DE" b="1" dirty="0">
              <a:solidFill>
                <a:schemeClr val="tx1"/>
              </a:solidFill>
            </a:endParaRPr>
          </a:p>
        </p:txBody>
      </p:sp>
      <p:sp>
        <p:nvSpPr>
          <p:cNvPr id="32" name="Rechteck 31"/>
          <p:cNvSpPr/>
          <p:nvPr/>
        </p:nvSpPr>
        <p:spPr>
          <a:xfrm>
            <a:off x="2584284" y="4383395"/>
            <a:ext cx="1732606" cy="5760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Zeugenauslagen nach JVEG in voller Höhe</a:t>
            </a:r>
            <a:endParaRPr lang="de-DE" sz="1400" dirty="0">
              <a:solidFill>
                <a:schemeClr val="tx1"/>
              </a:solidFill>
            </a:endParaRPr>
          </a:p>
        </p:txBody>
      </p:sp>
      <p:sp>
        <p:nvSpPr>
          <p:cNvPr id="33" name="Rechteck 32"/>
          <p:cNvSpPr/>
          <p:nvPr/>
        </p:nvSpPr>
        <p:spPr>
          <a:xfrm>
            <a:off x="6971235" y="4453722"/>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85,70</a:t>
            </a:r>
            <a:endParaRPr lang="de-DE" b="1" dirty="0">
              <a:solidFill>
                <a:schemeClr val="tx1"/>
              </a:solidFill>
            </a:endParaRPr>
          </a:p>
        </p:txBody>
      </p:sp>
      <p:sp>
        <p:nvSpPr>
          <p:cNvPr id="36" name="Rechteck 35"/>
          <p:cNvSpPr/>
          <p:nvPr/>
        </p:nvSpPr>
        <p:spPr>
          <a:xfrm>
            <a:off x="2493791" y="5816389"/>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Gesamtkosten des Verfahrens</a:t>
            </a:r>
            <a:endParaRPr lang="de-DE" sz="1400" dirty="0">
              <a:solidFill>
                <a:schemeClr val="tx1"/>
              </a:solidFill>
            </a:endParaRPr>
          </a:p>
        </p:txBody>
      </p:sp>
      <p:sp>
        <p:nvSpPr>
          <p:cNvPr id="37" name="Rechteck 36"/>
          <p:cNvSpPr/>
          <p:nvPr/>
        </p:nvSpPr>
        <p:spPr>
          <a:xfrm>
            <a:off x="6301683" y="5816389"/>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754,70</a:t>
            </a:r>
            <a:endParaRPr lang="de-DE" b="1" dirty="0">
              <a:solidFill>
                <a:schemeClr val="tx1"/>
              </a:solidFill>
            </a:endParaRPr>
          </a:p>
        </p:txBody>
      </p:sp>
      <p:sp>
        <p:nvSpPr>
          <p:cNvPr id="42" name="Gefaltete Ecke 41"/>
          <p:cNvSpPr/>
          <p:nvPr/>
        </p:nvSpPr>
        <p:spPr>
          <a:xfrm>
            <a:off x="8499463" y="5053123"/>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Antrags-schuld =</a:t>
            </a:r>
          </a:p>
          <a:p>
            <a:pPr algn="ctr"/>
            <a:r>
              <a:rPr lang="de-DE"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754,70 </a:t>
            </a:r>
            <a:r>
              <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8" name="Abgerundetes Rechteck 3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39" name="Rechteck 38"/>
          <p:cNvSpPr/>
          <p:nvPr/>
        </p:nvSpPr>
        <p:spPr>
          <a:xfrm>
            <a:off x="2584283" y="3870829"/>
            <a:ext cx="1795357" cy="2472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solidFill>
                  <a:schemeClr val="tx1"/>
                </a:solidFill>
                <a:latin typeface="Calibri" panose="020F0502020204030204" pitchFamily="34" charset="0"/>
                <a:cs typeface="Times New Roman" panose="02020603050405020304" pitchFamily="18" charset="0"/>
              </a:rPr>
              <a:t>Pauschale für Videokonferenz</a:t>
            </a:r>
          </a:p>
        </p:txBody>
      </p:sp>
      <p:sp>
        <p:nvSpPr>
          <p:cNvPr id="27" name="Rechteck 26"/>
          <p:cNvSpPr/>
          <p:nvPr/>
        </p:nvSpPr>
        <p:spPr>
          <a:xfrm>
            <a:off x="8817294" y="4453722"/>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85,70</a:t>
            </a:r>
            <a:endParaRPr lang="de-DE" b="1" dirty="0">
              <a:solidFill>
                <a:schemeClr val="tx1"/>
              </a:solidFill>
            </a:endParaRPr>
          </a:p>
        </p:txBody>
      </p:sp>
      <p:sp>
        <p:nvSpPr>
          <p:cNvPr id="28" name="Rechteck 27"/>
          <p:cNvSpPr/>
          <p:nvPr/>
        </p:nvSpPr>
        <p:spPr>
          <a:xfrm>
            <a:off x="10310424" y="4423616"/>
            <a:ext cx="914400" cy="44933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85,70</a:t>
            </a:r>
            <a:endParaRPr lang="de-DE" b="1" dirty="0">
              <a:solidFill>
                <a:schemeClr val="tx1"/>
              </a:solidFill>
            </a:endParaRPr>
          </a:p>
        </p:txBody>
      </p:sp>
    </p:spTree>
    <p:extLst>
      <p:ext uri="{BB962C8B-B14F-4D97-AF65-F5344CB8AC3E}">
        <p14:creationId xmlns:p14="http://schemas.microsoft.com/office/powerpoint/2010/main" val="3178671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anim calcmode="lin" valueType="num">
                                      <p:cBhvr additive="base">
                                        <p:cTn id="43" dur="500" fill="hold"/>
                                        <p:tgtEl>
                                          <p:spTgt spid="23"/>
                                        </p:tgtEl>
                                        <p:attrNameLst>
                                          <p:attrName>ppt_x</p:attrName>
                                        </p:attrNameLst>
                                      </p:cBhvr>
                                      <p:tavLst>
                                        <p:tav tm="0">
                                          <p:val>
                                            <p:strVal val="#ppt_x"/>
                                          </p:val>
                                        </p:tav>
                                        <p:tav tm="100000">
                                          <p:val>
                                            <p:strVal val="#ppt_x"/>
                                          </p:val>
                                        </p:tav>
                                      </p:tavLst>
                                    </p:anim>
                                    <p:anim calcmode="lin" valueType="num">
                                      <p:cBhvr additive="base">
                                        <p:cTn id="4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 calcmode="lin" valueType="num">
                                      <p:cBhvr additive="base">
                                        <p:cTn id="49" dur="500" fill="hold"/>
                                        <p:tgtEl>
                                          <p:spTgt spid="24"/>
                                        </p:tgtEl>
                                        <p:attrNameLst>
                                          <p:attrName>ppt_x</p:attrName>
                                        </p:attrNameLst>
                                      </p:cBhvr>
                                      <p:tavLst>
                                        <p:tav tm="0">
                                          <p:val>
                                            <p:strVal val="#ppt_x"/>
                                          </p:val>
                                        </p:tav>
                                        <p:tav tm="100000">
                                          <p:val>
                                            <p:strVal val="#ppt_x"/>
                                          </p:val>
                                        </p:tav>
                                      </p:tavLst>
                                    </p:anim>
                                    <p:anim calcmode="lin" valueType="num">
                                      <p:cBhvr additive="base">
                                        <p:cTn id="5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anim calcmode="lin" valueType="num">
                                      <p:cBhvr additive="base">
                                        <p:cTn id="55" dur="500" fill="hold"/>
                                        <p:tgtEl>
                                          <p:spTgt spid="25"/>
                                        </p:tgtEl>
                                        <p:attrNameLst>
                                          <p:attrName>ppt_x</p:attrName>
                                        </p:attrNameLst>
                                      </p:cBhvr>
                                      <p:tavLst>
                                        <p:tav tm="0">
                                          <p:val>
                                            <p:strVal val="#ppt_x"/>
                                          </p:val>
                                        </p:tav>
                                        <p:tav tm="100000">
                                          <p:val>
                                            <p:strVal val="#ppt_x"/>
                                          </p:val>
                                        </p:tav>
                                      </p:tavLst>
                                    </p:anim>
                                    <p:anim calcmode="lin" valueType="num">
                                      <p:cBhvr additive="base">
                                        <p:cTn id="5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9"/>
                                        </p:tgtEl>
                                        <p:attrNameLst>
                                          <p:attrName>style.visibility</p:attrName>
                                        </p:attrNameLst>
                                      </p:cBhvr>
                                      <p:to>
                                        <p:strVal val="visible"/>
                                      </p:to>
                                    </p:set>
                                    <p:anim calcmode="lin" valueType="num">
                                      <p:cBhvr additive="base">
                                        <p:cTn id="61" dur="500" fill="hold"/>
                                        <p:tgtEl>
                                          <p:spTgt spid="39"/>
                                        </p:tgtEl>
                                        <p:attrNameLst>
                                          <p:attrName>ppt_x</p:attrName>
                                        </p:attrNameLst>
                                      </p:cBhvr>
                                      <p:tavLst>
                                        <p:tav tm="0">
                                          <p:val>
                                            <p:strVal val="#ppt_x"/>
                                          </p:val>
                                        </p:tav>
                                        <p:tav tm="100000">
                                          <p:val>
                                            <p:strVal val="#ppt_x"/>
                                          </p:val>
                                        </p:tav>
                                      </p:tavLst>
                                    </p:anim>
                                    <p:anim calcmode="lin" valueType="num">
                                      <p:cBhvr additive="base">
                                        <p:cTn id="6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ppt_x"/>
                                          </p:val>
                                        </p:tav>
                                        <p:tav tm="100000">
                                          <p:val>
                                            <p:strVal val="#ppt_x"/>
                                          </p:val>
                                        </p:tav>
                                      </p:tavLst>
                                    </p:anim>
                                    <p:anim calcmode="lin" valueType="num">
                                      <p:cBhvr additive="base">
                                        <p:cTn id="6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Effect transition="in" filter="fade">
                                      <p:cBhvr>
                                        <p:cTn id="73" dur="1000"/>
                                        <p:tgtEl>
                                          <p:spTgt spid="29"/>
                                        </p:tgtEl>
                                      </p:cBhvr>
                                    </p:animEffect>
                                    <p:anim calcmode="lin" valueType="num">
                                      <p:cBhvr>
                                        <p:cTn id="74" dur="1000" fill="hold"/>
                                        <p:tgtEl>
                                          <p:spTgt spid="29"/>
                                        </p:tgtEl>
                                        <p:attrNameLst>
                                          <p:attrName>ppt_x</p:attrName>
                                        </p:attrNameLst>
                                      </p:cBhvr>
                                      <p:tavLst>
                                        <p:tav tm="0">
                                          <p:val>
                                            <p:strVal val="#ppt_x"/>
                                          </p:val>
                                        </p:tav>
                                        <p:tav tm="100000">
                                          <p:val>
                                            <p:strVal val="#ppt_x"/>
                                          </p:val>
                                        </p:tav>
                                      </p:tavLst>
                                    </p:anim>
                                    <p:anim calcmode="lin" valueType="num">
                                      <p:cBhvr>
                                        <p:cTn id="75"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4" fill="hold" grpId="0" nodeType="clickEffect">
                                  <p:stCondLst>
                                    <p:cond delay="0"/>
                                  </p:stCondLst>
                                  <p:childTnLst>
                                    <p:set>
                                      <p:cBhvr>
                                        <p:cTn id="79" dur="1" fill="hold">
                                          <p:stCondLst>
                                            <p:cond delay="0"/>
                                          </p:stCondLst>
                                        </p:cTn>
                                        <p:tgtEl>
                                          <p:spTgt spid="30"/>
                                        </p:tgtEl>
                                        <p:attrNameLst>
                                          <p:attrName>style.visibility</p:attrName>
                                        </p:attrNameLst>
                                      </p:cBhvr>
                                      <p:to>
                                        <p:strVal val="visible"/>
                                      </p:to>
                                    </p:set>
                                    <p:anim calcmode="lin" valueType="num">
                                      <p:cBhvr additive="base">
                                        <p:cTn id="80" dur="500" fill="hold"/>
                                        <p:tgtEl>
                                          <p:spTgt spid="30"/>
                                        </p:tgtEl>
                                        <p:attrNameLst>
                                          <p:attrName>ppt_x</p:attrName>
                                        </p:attrNameLst>
                                      </p:cBhvr>
                                      <p:tavLst>
                                        <p:tav tm="0">
                                          <p:val>
                                            <p:strVal val="#ppt_x"/>
                                          </p:val>
                                        </p:tav>
                                        <p:tav tm="100000">
                                          <p:val>
                                            <p:strVal val="#ppt_x"/>
                                          </p:val>
                                        </p:tav>
                                      </p:tavLst>
                                    </p:anim>
                                    <p:anim calcmode="lin" valueType="num">
                                      <p:cBhvr additive="base">
                                        <p:cTn id="81"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31"/>
                                        </p:tgtEl>
                                        <p:attrNameLst>
                                          <p:attrName>style.visibility</p:attrName>
                                        </p:attrNameLst>
                                      </p:cBhvr>
                                      <p:to>
                                        <p:strVal val="visible"/>
                                      </p:to>
                                    </p:set>
                                    <p:anim calcmode="lin" valueType="num">
                                      <p:cBhvr additive="base">
                                        <p:cTn id="86" dur="500" fill="hold"/>
                                        <p:tgtEl>
                                          <p:spTgt spid="31"/>
                                        </p:tgtEl>
                                        <p:attrNameLst>
                                          <p:attrName>ppt_x</p:attrName>
                                        </p:attrNameLst>
                                      </p:cBhvr>
                                      <p:tavLst>
                                        <p:tav tm="0">
                                          <p:val>
                                            <p:strVal val="#ppt_x"/>
                                          </p:val>
                                        </p:tav>
                                        <p:tav tm="100000">
                                          <p:val>
                                            <p:strVal val="#ppt_x"/>
                                          </p:val>
                                        </p:tav>
                                      </p:tavLst>
                                    </p:anim>
                                    <p:anim calcmode="lin" valueType="num">
                                      <p:cBhvr additive="base">
                                        <p:cTn id="87"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 presetClass="entr" presetSubtype="4" fill="hold" grpId="0" nodeType="clickEffect">
                                  <p:stCondLst>
                                    <p:cond delay="0"/>
                                  </p:stCondLst>
                                  <p:childTnLst>
                                    <p:set>
                                      <p:cBhvr>
                                        <p:cTn id="91" dur="1" fill="hold">
                                          <p:stCondLst>
                                            <p:cond delay="0"/>
                                          </p:stCondLst>
                                        </p:cTn>
                                        <p:tgtEl>
                                          <p:spTgt spid="32"/>
                                        </p:tgtEl>
                                        <p:attrNameLst>
                                          <p:attrName>style.visibility</p:attrName>
                                        </p:attrNameLst>
                                      </p:cBhvr>
                                      <p:to>
                                        <p:strVal val="visible"/>
                                      </p:to>
                                    </p:set>
                                    <p:anim calcmode="lin" valueType="num">
                                      <p:cBhvr additive="base">
                                        <p:cTn id="92" dur="500" fill="hold"/>
                                        <p:tgtEl>
                                          <p:spTgt spid="32"/>
                                        </p:tgtEl>
                                        <p:attrNameLst>
                                          <p:attrName>ppt_x</p:attrName>
                                        </p:attrNameLst>
                                      </p:cBhvr>
                                      <p:tavLst>
                                        <p:tav tm="0">
                                          <p:val>
                                            <p:strVal val="#ppt_x"/>
                                          </p:val>
                                        </p:tav>
                                        <p:tav tm="100000">
                                          <p:val>
                                            <p:strVal val="#ppt_x"/>
                                          </p:val>
                                        </p:tav>
                                      </p:tavLst>
                                    </p:anim>
                                    <p:anim calcmode="lin" valueType="num">
                                      <p:cBhvr additive="base">
                                        <p:cTn id="9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 presetClass="entr" presetSubtype="4" fill="hold" grpId="0" nodeType="clickEffect">
                                  <p:stCondLst>
                                    <p:cond delay="0"/>
                                  </p:stCondLst>
                                  <p:childTnLst>
                                    <p:set>
                                      <p:cBhvr>
                                        <p:cTn id="97" dur="1" fill="hold">
                                          <p:stCondLst>
                                            <p:cond delay="0"/>
                                          </p:stCondLst>
                                        </p:cTn>
                                        <p:tgtEl>
                                          <p:spTgt spid="33"/>
                                        </p:tgtEl>
                                        <p:attrNameLst>
                                          <p:attrName>style.visibility</p:attrName>
                                        </p:attrNameLst>
                                      </p:cBhvr>
                                      <p:to>
                                        <p:strVal val="visible"/>
                                      </p:to>
                                    </p:set>
                                    <p:anim calcmode="lin" valueType="num">
                                      <p:cBhvr additive="base">
                                        <p:cTn id="98" dur="500" fill="hold"/>
                                        <p:tgtEl>
                                          <p:spTgt spid="33"/>
                                        </p:tgtEl>
                                        <p:attrNameLst>
                                          <p:attrName>ppt_x</p:attrName>
                                        </p:attrNameLst>
                                      </p:cBhvr>
                                      <p:tavLst>
                                        <p:tav tm="0">
                                          <p:val>
                                            <p:strVal val="#ppt_x"/>
                                          </p:val>
                                        </p:tav>
                                        <p:tav tm="100000">
                                          <p:val>
                                            <p:strVal val="#ppt_x"/>
                                          </p:val>
                                        </p:tav>
                                      </p:tavLst>
                                    </p:anim>
                                    <p:anim calcmode="lin" valueType="num">
                                      <p:cBhvr additive="base">
                                        <p:cTn id="99"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2" presetClass="entr" presetSubtype="4" fill="hold" grpId="0" nodeType="clickEffect">
                                  <p:stCondLst>
                                    <p:cond delay="0"/>
                                  </p:stCondLst>
                                  <p:childTnLst>
                                    <p:set>
                                      <p:cBhvr>
                                        <p:cTn id="103" dur="1" fill="hold">
                                          <p:stCondLst>
                                            <p:cond delay="0"/>
                                          </p:stCondLst>
                                        </p:cTn>
                                        <p:tgtEl>
                                          <p:spTgt spid="36"/>
                                        </p:tgtEl>
                                        <p:attrNameLst>
                                          <p:attrName>style.visibility</p:attrName>
                                        </p:attrNameLst>
                                      </p:cBhvr>
                                      <p:to>
                                        <p:strVal val="visible"/>
                                      </p:to>
                                    </p:set>
                                    <p:anim calcmode="lin" valueType="num">
                                      <p:cBhvr additive="base">
                                        <p:cTn id="104" dur="500" fill="hold"/>
                                        <p:tgtEl>
                                          <p:spTgt spid="36"/>
                                        </p:tgtEl>
                                        <p:attrNameLst>
                                          <p:attrName>ppt_x</p:attrName>
                                        </p:attrNameLst>
                                      </p:cBhvr>
                                      <p:tavLst>
                                        <p:tav tm="0">
                                          <p:val>
                                            <p:strVal val="#ppt_x"/>
                                          </p:val>
                                        </p:tav>
                                        <p:tav tm="100000">
                                          <p:val>
                                            <p:strVal val="#ppt_x"/>
                                          </p:val>
                                        </p:tav>
                                      </p:tavLst>
                                    </p:anim>
                                    <p:anim calcmode="lin" valueType="num">
                                      <p:cBhvr additive="base">
                                        <p:cTn id="105"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2" presetClass="entr" presetSubtype="0" fill="hold" grpId="0" nodeType="clickEffect">
                                  <p:stCondLst>
                                    <p:cond delay="0"/>
                                  </p:stCondLst>
                                  <p:childTnLst>
                                    <p:set>
                                      <p:cBhvr>
                                        <p:cTn id="109" dur="1" fill="hold">
                                          <p:stCondLst>
                                            <p:cond delay="0"/>
                                          </p:stCondLst>
                                        </p:cTn>
                                        <p:tgtEl>
                                          <p:spTgt spid="37"/>
                                        </p:tgtEl>
                                        <p:attrNameLst>
                                          <p:attrName>style.visibility</p:attrName>
                                        </p:attrNameLst>
                                      </p:cBhvr>
                                      <p:to>
                                        <p:strVal val="visible"/>
                                      </p:to>
                                    </p:set>
                                    <p:animEffect transition="in" filter="fade">
                                      <p:cBhvr>
                                        <p:cTn id="110" dur="1000"/>
                                        <p:tgtEl>
                                          <p:spTgt spid="37"/>
                                        </p:tgtEl>
                                      </p:cBhvr>
                                    </p:animEffect>
                                    <p:anim calcmode="lin" valueType="num">
                                      <p:cBhvr>
                                        <p:cTn id="111" dur="1000" fill="hold"/>
                                        <p:tgtEl>
                                          <p:spTgt spid="37"/>
                                        </p:tgtEl>
                                        <p:attrNameLst>
                                          <p:attrName>ppt_x</p:attrName>
                                        </p:attrNameLst>
                                      </p:cBhvr>
                                      <p:tavLst>
                                        <p:tav tm="0">
                                          <p:val>
                                            <p:strVal val="#ppt_x"/>
                                          </p:val>
                                        </p:tav>
                                        <p:tav tm="100000">
                                          <p:val>
                                            <p:strVal val="#ppt_x"/>
                                          </p:val>
                                        </p:tav>
                                      </p:tavLst>
                                    </p:anim>
                                    <p:anim calcmode="lin" valueType="num">
                                      <p:cBhvr>
                                        <p:cTn id="112"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53" presetClass="entr" presetSubtype="16" fill="hold" grpId="0" nodeType="clickEffect">
                                  <p:stCondLst>
                                    <p:cond delay="0"/>
                                  </p:stCondLst>
                                  <p:childTnLst>
                                    <p:set>
                                      <p:cBhvr>
                                        <p:cTn id="116" dur="1" fill="hold">
                                          <p:stCondLst>
                                            <p:cond delay="0"/>
                                          </p:stCondLst>
                                        </p:cTn>
                                        <p:tgtEl>
                                          <p:spTgt spid="42"/>
                                        </p:tgtEl>
                                        <p:attrNameLst>
                                          <p:attrName>style.visibility</p:attrName>
                                        </p:attrNameLst>
                                      </p:cBhvr>
                                      <p:to>
                                        <p:strVal val="visible"/>
                                      </p:to>
                                    </p:set>
                                    <p:anim calcmode="lin" valueType="num">
                                      <p:cBhvr>
                                        <p:cTn id="117" dur="500" fill="hold"/>
                                        <p:tgtEl>
                                          <p:spTgt spid="42"/>
                                        </p:tgtEl>
                                        <p:attrNameLst>
                                          <p:attrName>ppt_w</p:attrName>
                                        </p:attrNameLst>
                                      </p:cBhvr>
                                      <p:tavLst>
                                        <p:tav tm="0">
                                          <p:val>
                                            <p:fltVal val="0"/>
                                          </p:val>
                                        </p:tav>
                                        <p:tav tm="100000">
                                          <p:val>
                                            <p:strVal val="#ppt_w"/>
                                          </p:val>
                                        </p:tav>
                                      </p:tavLst>
                                    </p:anim>
                                    <p:anim calcmode="lin" valueType="num">
                                      <p:cBhvr>
                                        <p:cTn id="118" dur="500" fill="hold"/>
                                        <p:tgtEl>
                                          <p:spTgt spid="42"/>
                                        </p:tgtEl>
                                        <p:attrNameLst>
                                          <p:attrName>ppt_h</p:attrName>
                                        </p:attrNameLst>
                                      </p:cBhvr>
                                      <p:tavLst>
                                        <p:tav tm="0">
                                          <p:val>
                                            <p:fltVal val="0"/>
                                          </p:val>
                                        </p:tav>
                                        <p:tav tm="100000">
                                          <p:val>
                                            <p:strVal val="#ppt_h"/>
                                          </p:val>
                                        </p:tav>
                                      </p:tavLst>
                                    </p:anim>
                                    <p:animEffect transition="in" filter="fade">
                                      <p:cBhvr>
                                        <p:cTn id="119" dur="500"/>
                                        <p:tgtEl>
                                          <p:spTgt spid="42"/>
                                        </p:tgtEl>
                                      </p:cBhvr>
                                    </p:animEffect>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grpId="0" nodeType="clickEffect">
                                  <p:stCondLst>
                                    <p:cond delay="0"/>
                                  </p:stCondLst>
                                  <p:childTnLst>
                                    <p:set>
                                      <p:cBhvr>
                                        <p:cTn id="123" dur="1" fill="hold">
                                          <p:stCondLst>
                                            <p:cond delay="0"/>
                                          </p:stCondLst>
                                        </p:cTn>
                                        <p:tgtEl>
                                          <p:spTgt spid="27"/>
                                        </p:tgtEl>
                                        <p:attrNameLst>
                                          <p:attrName>style.visibility</p:attrName>
                                        </p:attrNameLst>
                                      </p:cBhvr>
                                      <p:to>
                                        <p:strVal val="visible"/>
                                      </p:to>
                                    </p:set>
                                    <p:anim calcmode="lin" valueType="num">
                                      <p:cBhvr additive="base">
                                        <p:cTn id="124" dur="500" fill="hold"/>
                                        <p:tgtEl>
                                          <p:spTgt spid="27"/>
                                        </p:tgtEl>
                                        <p:attrNameLst>
                                          <p:attrName>ppt_x</p:attrName>
                                        </p:attrNameLst>
                                      </p:cBhvr>
                                      <p:tavLst>
                                        <p:tav tm="0">
                                          <p:val>
                                            <p:strVal val="#ppt_x"/>
                                          </p:val>
                                        </p:tav>
                                        <p:tav tm="100000">
                                          <p:val>
                                            <p:strVal val="#ppt_x"/>
                                          </p:val>
                                        </p:tav>
                                      </p:tavLst>
                                    </p:anim>
                                    <p:anim calcmode="lin" valueType="num">
                                      <p:cBhvr additive="base">
                                        <p:cTn id="125"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grpId="0" nodeType="clickEffect">
                                  <p:stCondLst>
                                    <p:cond delay="0"/>
                                  </p:stCondLst>
                                  <p:childTnLst>
                                    <p:set>
                                      <p:cBhvr>
                                        <p:cTn id="129" dur="1" fill="hold">
                                          <p:stCondLst>
                                            <p:cond delay="0"/>
                                          </p:stCondLst>
                                        </p:cTn>
                                        <p:tgtEl>
                                          <p:spTgt spid="28"/>
                                        </p:tgtEl>
                                        <p:attrNameLst>
                                          <p:attrName>style.visibility</p:attrName>
                                        </p:attrNameLst>
                                      </p:cBhvr>
                                      <p:to>
                                        <p:strVal val="visible"/>
                                      </p:to>
                                    </p:set>
                                    <p:anim calcmode="lin" valueType="num">
                                      <p:cBhvr additive="base">
                                        <p:cTn id="130" dur="500" fill="hold"/>
                                        <p:tgtEl>
                                          <p:spTgt spid="28"/>
                                        </p:tgtEl>
                                        <p:attrNameLst>
                                          <p:attrName>ppt_x</p:attrName>
                                        </p:attrNameLst>
                                      </p:cBhvr>
                                      <p:tavLst>
                                        <p:tav tm="0">
                                          <p:val>
                                            <p:strVal val="#ppt_x"/>
                                          </p:val>
                                        </p:tav>
                                        <p:tav tm="100000">
                                          <p:val>
                                            <p:strVal val="#ppt_x"/>
                                          </p:val>
                                        </p:tav>
                                      </p:tavLst>
                                    </p:anim>
                                    <p:anim calcmode="lin" valueType="num">
                                      <p:cBhvr additive="base">
                                        <p:cTn id="131"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23" grpId="0" animBg="1"/>
      <p:bldP spid="24" grpId="0" animBg="1"/>
      <p:bldP spid="25" grpId="0" animBg="1"/>
      <p:bldP spid="26" grpId="0" animBg="1"/>
      <p:bldP spid="29" grpId="0" animBg="1"/>
      <p:bldP spid="30" grpId="0" animBg="1"/>
      <p:bldP spid="31" grpId="0" animBg="1"/>
      <p:bldP spid="32" grpId="0" animBg="1"/>
      <p:bldP spid="33" grpId="0" animBg="1"/>
      <p:bldP spid="36" grpId="0" animBg="1"/>
      <p:bldP spid="37" grpId="0" animBg="1"/>
      <p:bldP spid="42" grpId="0" animBg="1"/>
      <p:bldP spid="9" grpId="0" animBg="1"/>
      <p:bldP spid="39" grpId="0" animBg="1"/>
      <p:bldP spid="27" grpId="0" animBg="1"/>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Abgerundetes Rechteck 43"/>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2" name="Rechteck 1"/>
          <p:cNvSpPr/>
          <p:nvPr/>
        </p:nvSpPr>
        <p:spPr>
          <a:xfrm>
            <a:off x="606401" y="1983750"/>
            <a:ext cx="4188816" cy="111311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smtClean="0">
              <a:solidFill>
                <a:schemeClr val="tx1"/>
              </a:solidFill>
            </a:endParaRPr>
          </a:p>
          <a:p>
            <a:endParaRPr lang="de-DE" dirty="0" smtClean="0">
              <a:solidFill>
                <a:schemeClr val="tx1"/>
              </a:solidFill>
            </a:endParaRPr>
          </a:p>
          <a:p>
            <a:r>
              <a:rPr lang="de-DE" dirty="0" smtClean="0">
                <a:solidFill>
                  <a:schemeClr val="tx1"/>
                </a:solidFill>
              </a:rPr>
              <a:t>Bereits gezahlt:</a:t>
            </a:r>
            <a:endParaRPr lang="de-DE"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9" name="Gefaltete Ecke 8"/>
          <p:cNvSpPr/>
          <p:nvPr/>
        </p:nvSpPr>
        <p:spPr>
          <a:xfrm rot="21054758">
            <a:off x="10384687" y="183811"/>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13</a:t>
            </a:r>
            <a:endParaRPr lang="de-DE"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80%                                   =  603,76 EUR</a:t>
            </a:r>
            <a:endParaRPr lang="de-DE" dirty="0"/>
          </a:p>
        </p:txBody>
      </p:sp>
      <p:sp>
        <p:nvSpPr>
          <p:cNvPr id="13" name="Rectangle 1"/>
          <p:cNvSpPr>
            <a:spLocks noChangeArrowheads="1"/>
          </p:cNvSpPr>
          <p:nvPr/>
        </p:nvSpPr>
        <p:spPr bwMode="auto">
          <a:xfrm>
            <a:off x="3273393" y="259637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609,00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20%                                              =  150,94 EUR</a:t>
            </a:r>
            <a:endParaRPr lang="de-DE" dirty="0"/>
          </a:p>
        </p:txBody>
      </p:sp>
      <p:grpSp>
        <p:nvGrpSpPr>
          <p:cNvPr id="5" name="Gruppieren 4"/>
          <p:cNvGrpSpPr/>
          <p:nvPr/>
        </p:nvGrpSpPr>
        <p:grpSpPr>
          <a:xfrm>
            <a:off x="1070204" y="3836130"/>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458,06 EUR</a:t>
              </a:r>
              <a:endParaRPr lang="de-DE" dirty="0"/>
            </a:p>
          </p:txBody>
        </p:sp>
      </p:grpSp>
      <p:grpSp>
        <p:nvGrpSpPr>
          <p:cNvPr id="26" name="Gruppieren 25"/>
          <p:cNvGrpSpPr/>
          <p:nvPr/>
        </p:nvGrpSpPr>
        <p:grpSpPr>
          <a:xfrm>
            <a:off x="1029953" y="451597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458,06 EUR</a:t>
              </a:r>
              <a:endParaRPr lang="de-DE" dirty="0"/>
            </a:p>
          </p:txBody>
        </p:sp>
      </p:grpSp>
      <p:grpSp>
        <p:nvGrpSpPr>
          <p:cNvPr id="27" name="Gruppieren 26"/>
          <p:cNvGrpSpPr/>
          <p:nvPr/>
        </p:nvGrpSpPr>
        <p:grpSpPr>
          <a:xfrm>
            <a:off x="1014583" y="5114330"/>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a:t>
              </a:r>
              <a:r>
                <a:rPr lang="de-DE" dirty="0"/>
                <a:t>0</a:t>
              </a:r>
              <a:r>
                <a:rPr lang="de-DE" dirty="0" smtClean="0"/>
                <a:t>,00 EUR</a:t>
              </a:r>
              <a:endParaRPr lang="de-DE" dirty="0"/>
            </a:p>
          </p:txBody>
        </p:sp>
      </p:grpSp>
      <p:grpSp>
        <p:nvGrpSpPr>
          <p:cNvPr id="31" name="Gruppieren 30"/>
          <p:cNvGrpSpPr/>
          <p:nvPr/>
        </p:nvGrpSpPr>
        <p:grpSpPr>
          <a:xfrm>
            <a:off x="6896662" y="2319267"/>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458,06 EUR</a:t>
              </a:r>
              <a:endParaRPr lang="de-DE" dirty="0"/>
            </a:p>
          </p:txBody>
        </p:sp>
      </p:grpSp>
      <p:grpSp>
        <p:nvGrpSpPr>
          <p:cNvPr id="34" name="Gruppieren 33"/>
          <p:cNvGrpSpPr/>
          <p:nvPr/>
        </p:nvGrpSpPr>
        <p:grpSpPr>
          <a:xfrm>
            <a:off x="6872314" y="2939499"/>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Bereits gezahlt: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80,00 EUR</a:t>
              </a:r>
              <a:endParaRPr lang="de-DE" dirty="0"/>
            </a:p>
          </p:txBody>
        </p:sp>
      </p:grpSp>
      <p:sp>
        <p:nvSpPr>
          <p:cNvPr id="40" name="Gefaltete Ecke 39"/>
          <p:cNvSpPr/>
          <p:nvPr/>
        </p:nvSpPr>
        <p:spPr>
          <a:xfrm>
            <a:off x="4898378" y="2092443"/>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latin typeface="MV Boli" panose="02000500030200090000" pitchFamily="2" charset="0"/>
              <a:cs typeface="MV Boli" panose="02000500030200090000" pitchFamily="2" charset="0"/>
            </a:endParaRPr>
          </a:p>
          <a:p>
            <a:pPr algn="ctr"/>
            <a:r>
              <a:rPr lang="de-DE" b="1" dirty="0" err="1" smtClean="0">
                <a:solidFill>
                  <a:schemeClr val="tx1"/>
                </a:solidFill>
                <a:latin typeface="MV Boli" panose="02000500030200090000" pitchFamily="2" charset="0"/>
                <a:cs typeface="MV Boli" panose="02000500030200090000" pitchFamily="2" charset="0"/>
              </a:rPr>
              <a:t>Entschei-dungsschuld</a:t>
            </a:r>
            <a:r>
              <a:rPr lang="de-DE" b="1" dirty="0" smtClean="0">
                <a:solidFill>
                  <a:schemeClr val="tx1"/>
                </a:solidFill>
                <a:latin typeface="MV Boli" panose="02000500030200090000" pitchFamily="2" charset="0"/>
                <a:cs typeface="MV Boli" panose="02000500030200090000" pitchFamily="2" charset="0"/>
              </a:rPr>
              <a:t> =</a:t>
            </a:r>
          </a:p>
          <a:p>
            <a:pPr algn="ctr"/>
            <a:r>
              <a:rPr lang="de-DE" b="1" dirty="0" smtClean="0">
                <a:solidFill>
                  <a:schemeClr val="tx1"/>
                </a:solidFill>
                <a:latin typeface="MV Boli" panose="02000500030200090000" pitchFamily="2" charset="0"/>
                <a:cs typeface="MV Boli" panose="02000500030200090000" pitchFamily="2" charset="0"/>
              </a:rPr>
              <a:t>150,94€</a:t>
            </a:r>
            <a:endParaRPr lang="de-DE" b="1" dirty="0">
              <a:solidFill>
                <a:schemeClr val="tx1"/>
              </a:solidFill>
              <a:latin typeface="MV Boli" panose="02000500030200090000" pitchFamily="2" charset="0"/>
              <a:cs typeface="MV Boli" panose="02000500030200090000" pitchFamily="2" charset="0"/>
            </a:endParaRPr>
          </a:p>
        </p:txBody>
      </p:sp>
      <p:sp>
        <p:nvSpPr>
          <p:cNvPr id="42" name="Gefaltete Ecke 41"/>
          <p:cNvSpPr/>
          <p:nvPr/>
        </p:nvSpPr>
        <p:spPr>
          <a:xfrm>
            <a:off x="5957888" y="5322348"/>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smtClean="0">
                <a:solidFill>
                  <a:schemeClr val="tx1"/>
                </a:solidFill>
                <a:latin typeface="MV Boli" panose="02000500030200090000" pitchFamily="2" charset="0"/>
                <a:cs typeface="MV Boli" panose="02000500030200090000" pitchFamily="2" charset="0"/>
              </a:rPr>
              <a:t>Antragsschuld – Entscheidungs-schuld =</a:t>
            </a:r>
          </a:p>
          <a:p>
            <a:pPr algn="ctr"/>
            <a:r>
              <a:rPr lang="de-DE" sz="1400" b="1" dirty="0" smtClean="0">
                <a:solidFill>
                  <a:schemeClr val="tx1"/>
                </a:solidFill>
                <a:latin typeface="MV Boli" panose="02000500030200090000" pitchFamily="2" charset="0"/>
                <a:cs typeface="MV Boli" panose="02000500030200090000" pitchFamily="2" charset="0"/>
              </a:rPr>
              <a:t>restl. </a:t>
            </a:r>
            <a:r>
              <a:rPr lang="de-DE" sz="1400" b="1" dirty="0" err="1" smtClean="0">
                <a:solidFill>
                  <a:schemeClr val="tx1"/>
                </a:solidFill>
                <a:latin typeface="MV Boli" panose="02000500030200090000" pitchFamily="2" charset="0"/>
                <a:cs typeface="MV Boli" panose="02000500030200090000" pitchFamily="2" charset="0"/>
              </a:rPr>
              <a:t>Mithaft</a:t>
            </a:r>
            <a:endParaRPr lang="de-DE" sz="1400" b="1" dirty="0">
              <a:solidFill>
                <a:schemeClr val="tx1"/>
              </a:solidFill>
              <a:latin typeface="MV Boli" panose="02000500030200090000" pitchFamily="2" charset="0"/>
              <a:cs typeface="MV Boli" panose="02000500030200090000" pitchFamily="2" charset="0"/>
            </a:endParaRPr>
          </a:p>
        </p:txBody>
      </p:sp>
      <p:sp>
        <p:nvSpPr>
          <p:cNvPr id="16" name="Pfeil nach unten 15"/>
          <p:cNvSpPr/>
          <p:nvPr/>
        </p:nvSpPr>
        <p:spPr>
          <a:xfrm rot="2062720">
            <a:off x="5823563" y="3652419"/>
            <a:ext cx="269031" cy="1301424"/>
          </a:xfrm>
          <a:prstGeom prst="downArrow">
            <a:avLst/>
          </a:prstGeom>
          <a:solidFill>
            <a:schemeClr val="tx1">
              <a:lumMod val="65000"/>
              <a:lumOff val="35000"/>
            </a:schemeClr>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Gefaltete Ecke 42"/>
          <p:cNvSpPr/>
          <p:nvPr/>
        </p:nvSpPr>
        <p:spPr>
          <a:xfrm>
            <a:off x="4540605" y="126186"/>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latin typeface="MV Boli" panose="02000500030200090000" pitchFamily="2" charset="0"/>
              <a:cs typeface="MV Boli" panose="02000500030200090000" pitchFamily="2" charset="0"/>
            </a:endParaRPr>
          </a:p>
          <a:p>
            <a:pPr algn="ctr"/>
            <a:r>
              <a:rPr lang="de-DE" b="1" dirty="0" smtClean="0">
                <a:solidFill>
                  <a:schemeClr val="tx1"/>
                </a:solidFill>
                <a:latin typeface="MV Boli" panose="02000500030200090000" pitchFamily="2" charset="0"/>
                <a:cs typeface="MV Boli" panose="02000500030200090000" pitchFamily="2" charset="0"/>
              </a:rPr>
              <a:t>Antrags-schuld =</a:t>
            </a:r>
          </a:p>
          <a:p>
            <a:pPr algn="ctr"/>
            <a:r>
              <a:rPr lang="de-DE" b="1" dirty="0" smtClean="0">
                <a:solidFill>
                  <a:schemeClr val="tx1"/>
                </a:solidFill>
                <a:latin typeface="MV Boli" panose="02000500030200090000" pitchFamily="2" charset="0"/>
                <a:cs typeface="MV Boli" panose="02000500030200090000" pitchFamily="2" charset="0"/>
              </a:rPr>
              <a:t>754,70 €…</a:t>
            </a:r>
            <a:endParaRPr lang="de-DE" b="1" dirty="0">
              <a:solidFill>
                <a:schemeClr val="tx1"/>
              </a:solidFill>
              <a:latin typeface="MV Boli" panose="02000500030200090000" pitchFamily="2" charset="0"/>
              <a:cs typeface="MV Boli" panose="02000500030200090000" pitchFamily="2" charset="0"/>
            </a:endParaRPr>
          </a:p>
        </p:txBody>
      </p:sp>
      <p:grpSp>
        <p:nvGrpSpPr>
          <p:cNvPr id="37" name="Gruppieren 36"/>
          <p:cNvGrpSpPr/>
          <p:nvPr/>
        </p:nvGrpSpPr>
        <p:grpSpPr>
          <a:xfrm>
            <a:off x="6961197" y="3767384"/>
            <a:ext cx="4696360" cy="421672"/>
            <a:chOff x="1190005" y="6361812"/>
            <a:chExt cx="4696360" cy="421672"/>
          </a:xfrm>
        </p:grpSpPr>
        <p:sp>
          <p:nvSpPr>
            <p:cNvPr id="38" name="Rechteck 37"/>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9"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a:t>
              </a:r>
              <a:r>
                <a:rPr lang="de-DE" dirty="0"/>
                <a:t>6</a:t>
              </a:r>
              <a:r>
                <a:rPr lang="de-DE" dirty="0" smtClean="0"/>
                <a:t>5,70 EUR</a:t>
              </a:r>
              <a:endParaRPr lang="de-DE" dirty="0"/>
            </a:p>
          </p:txBody>
        </p:sp>
      </p:grpSp>
      <p:sp>
        <p:nvSpPr>
          <p:cNvPr id="41" name="Gefaltete Ecke 40"/>
          <p:cNvSpPr/>
          <p:nvPr/>
        </p:nvSpPr>
        <p:spPr>
          <a:xfrm rot="21335635">
            <a:off x="5933369" y="3539585"/>
            <a:ext cx="1417283" cy="1362041"/>
          </a:xfrm>
          <a:prstGeom prst="foldedCorner">
            <a:avLst/>
          </a:prstGeom>
          <a:solidFill>
            <a:srgbClr val="DC9CC2"/>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b="1" dirty="0" smtClean="0">
              <a:solidFill>
                <a:schemeClr val="tx1"/>
              </a:solidFill>
              <a:latin typeface="MV Boli" panose="02000500030200090000" pitchFamily="2" charset="0"/>
              <a:cs typeface="MV Boli" panose="02000500030200090000" pitchFamily="2" charset="0"/>
            </a:endParaRPr>
          </a:p>
          <a:p>
            <a:pPr algn="ctr"/>
            <a:r>
              <a:rPr lang="de-DE" b="1" dirty="0" smtClean="0">
                <a:solidFill>
                  <a:schemeClr val="tx1"/>
                </a:solidFill>
                <a:latin typeface="MV Boli" panose="02000500030200090000" pitchFamily="2" charset="0"/>
                <a:cs typeface="MV Boli" panose="02000500030200090000" pitchFamily="2" charset="0"/>
              </a:rPr>
              <a:t>restl. </a:t>
            </a:r>
            <a:r>
              <a:rPr lang="de-DE" b="1" dirty="0" err="1" smtClean="0">
                <a:solidFill>
                  <a:schemeClr val="tx1"/>
                </a:solidFill>
                <a:latin typeface="MV Boli" panose="02000500030200090000" pitchFamily="2" charset="0"/>
                <a:cs typeface="MV Boli" panose="02000500030200090000" pitchFamily="2" charset="0"/>
              </a:rPr>
              <a:t>Mithaft</a:t>
            </a:r>
            <a:r>
              <a:rPr lang="de-DE" b="1" dirty="0" smtClean="0">
                <a:solidFill>
                  <a:schemeClr val="tx1"/>
                </a:solidFill>
                <a:latin typeface="MV Boli" panose="02000500030200090000" pitchFamily="2" charset="0"/>
                <a:cs typeface="MV Boli" panose="02000500030200090000" pitchFamily="2" charset="0"/>
              </a:rPr>
              <a:t> für </a:t>
            </a:r>
            <a:r>
              <a:rPr lang="de-DE" b="1" u="sng" dirty="0" smtClean="0">
                <a:solidFill>
                  <a:schemeClr val="tx1"/>
                </a:solidFill>
                <a:latin typeface="MV Boli" panose="02000500030200090000" pitchFamily="2" charset="0"/>
                <a:cs typeface="MV Boli" panose="02000500030200090000" pitchFamily="2" charset="0"/>
              </a:rPr>
              <a:t>Übertrag</a:t>
            </a:r>
          </a:p>
          <a:p>
            <a:pPr algn="ctr"/>
            <a:r>
              <a:rPr lang="de-DE" b="1" dirty="0" smtClean="0">
                <a:solidFill>
                  <a:schemeClr val="tx1"/>
                </a:solidFill>
                <a:latin typeface="MV Boli" panose="02000500030200090000" pitchFamily="2" charset="0"/>
                <a:cs typeface="MV Boli" panose="02000500030200090000" pitchFamily="2" charset="0"/>
              </a:rPr>
              <a:t>738,94 €</a:t>
            </a:r>
            <a:endParaRPr lang="de-DE" b="1" dirty="0">
              <a:solidFill>
                <a:schemeClr val="tx1"/>
              </a:solidFill>
              <a:latin typeface="MV Boli" panose="02000500030200090000" pitchFamily="2" charset="0"/>
              <a:cs typeface="MV Boli" panose="02000500030200090000" pitchFamily="2" charset="0"/>
            </a:endParaRPr>
          </a:p>
        </p:txBody>
      </p:sp>
      <p:sp>
        <p:nvSpPr>
          <p:cNvPr id="46" name="Gefaltete Ecke 45"/>
          <p:cNvSpPr/>
          <p:nvPr/>
        </p:nvSpPr>
        <p:spPr>
          <a:xfrm>
            <a:off x="9777831" y="4998459"/>
            <a:ext cx="1417283" cy="1362041"/>
          </a:xfrm>
          <a:prstGeom prst="foldedCorner">
            <a:avLst/>
          </a:prstGeom>
          <a:solidFill>
            <a:srgbClr val="FF5050"/>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MV Boli" panose="02000500030200090000" pitchFamily="2" charset="0"/>
                <a:cs typeface="MV Boli" panose="02000500030200090000" pitchFamily="2" charset="0"/>
              </a:rPr>
              <a:t>738,76</a:t>
            </a:r>
          </a:p>
          <a:p>
            <a:pPr algn="ctr"/>
            <a:r>
              <a:rPr lang="de-DE" b="1" dirty="0" smtClean="0">
                <a:solidFill>
                  <a:schemeClr val="tx1"/>
                </a:solidFill>
                <a:latin typeface="MV Boli" panose="02000500030200090000" pitchFamily="2" charset="0"/>
                <a:cs typeface="MV Boli" panose="02000500030200090000" pitchFamily="2" charset="0"/>
              </a:rPr>
              <a:t>-458,06</a:t>
            </a:r>
          </a:p>
          <a:p>
            <a:pPr algn="ctr"/>
            <a:r>
              <a:rPr lang="de-DE" b="1" dirty="0" smtClean="0">
                <a:solidFill>
                  <a:schemeClr val="tx1"/>
                </a:solidFill>
                <a:latin typeface="MV Boli" panose="02000500030200090000" pitchFamily="2" charset="0"/>
                <a:cs typeface="MV Boli" panose="02000500030200090000" pitchFamily="2" charset="0"/>
              </a:rPr>
              <a:t>=280,70 €</a:t>
            </a:r>
            <a:endParaRPr lang="de-DE" b="1" dirty="0">
              <a:solidFill>
                <a:schemeClr val="tx1"/>
              </a:solidFill>
              <a:latin typeface="MV Boli" panose="02000500030200090000" pitchFamily="2" charset="0"/>
              <a:cs typeface="MV Boli" panose="02000500030200090000" pitchFamily="2" charset="0"/>
            </a:endParaRPr>
          </a:p>
        </p:txBody>
      </p:sp>
      <p:sp>
        <p:nvSpPr>
          <p:cNvPr id="3" name="Rechteckige Legende 2"/>
          <p:cNvSpPr/>
          <p:nvPr/>
        </p:nvSpPr>
        <p:spPr>
          <a:xfrm>
            <a:off x="9307983" y="4373087"/>
            <a:ext cx="2727701" cy="612648"/>
          </a:xfrm>
          <a:prstGeom prst="wedgeRectCallout">
            <a:avLst>
              <a:gd name="adj1" fmla="val 4394"/>
              <a:gd name="adj2" fmla="val -96872"/>
            </a:avLst>
          </a:prstGeom>
          <a:solidFill>
            <a:schemeClr val="accent4">
              <a:lumMod val="60000"/>
              <a:lumOff val="4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smtClean="0">
                <a:solidFill>
                  <a:schemeClr val="tx1"/>
                </a:solidFill>
              </a:rPr>
              <a:t>Zweitschuldnerrechnung</a:t>
            </a:r>
            <a:r>
              <a:rPr lang="de-DE" sz="1600" dirty="0" smtClean="0">
                <a:solidFill>
                  <a:schemeClr val="tx1"/>
                </a:solidFill>
              </a:rPr>
              <a:t> über diesen Betrag möglich !!</a:t>
            </a:r>
            <a:endParaRPr lang="de-DE" sz="1600" dirty="0">
              <a:solidFill>
                <a:schemeClr val="tx1"/>
              </a:solidFill>
            </a:endParaRPr>
          </a:p>
        </p:txBody>
      </p:sp>
    </p:spTree>
    <p:extLst>
      <p:ext uri="{BB962C8B-B14F-4D97-AF65-F5344CB8AC3E}">
        <p14:creationId xmlns:p14="http://schemas.microsoft.com/office/powerpoint/2010/main" val="1164154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 calcmode="lin" valueType="num">
                                      <p:cBhvr additive="base">
                                        <p:cTn id="33" dur="500" fill="hold"/>
                                        <p:tgtEl>
                                          <p:spTgt spid="13"/>
                                        </p:tgtEl>
                                        <p:attrNameLst>
                                          <p:attrName>ppt_x</p:attrName>
                                        </p:attrNameLst>
                                      </p:cBhvr>
                                      <p:tavLst>
                                        <p:tav tm="0">
                                          <p:val>
                                            <p:strVal val="#ppt_x"/>
                                          </p:val>
                                        </p:tav>
                                        <p:tav tm="100000">
                                          <p:val>
                                            <p:strVal val="#ppt_x"/>
                                          </p:val>
                                        </p:tav>
                                      </p:tavLst>
                                    </p:anim>
                                    <p:anim calcmode="lin" valueType="num">
                                      <p:cBhvr additive="base">
                                        <p:cTn id="3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6"/>
                                        </p:tgtEl>
                                        <p:attrNameLst>
                                          <p:attrName>style.visibility</p:attrName>
                                        </p:attrNameLst>
                                      </p:cBhvr>
                                      <p:to>
                                        <p:strVal val="visible"/>
                                      </p:to>
                                    </p:set>
                                    <p:anim calcmode="lin" valueType="num">
                                      <p:cBhvr additive="base">
                                        <p:cTn id="45" dur="500" fill="hold"/>
                                        <p:tgtEl>
                                          <p:spTgt spid="26"/>
                                        </p:tgtEl>
                                        <p:attrNameLst>
                                          <p:attrName>ppt_x</p:attrName>
                                        </p:attrNameLst>
                                      </p:cBhvr>
                                      <p:tavLst>
                                        <p:tav tm="0">
                                          <p:val>
                                            <p:strVal val="#ppt_x"/>
                                          </p:val>
                                        </p:tav>
                                        <p:tav tm="100000">
                                          <p:val>
                                            <p:strVal val="#ppt_x"/>
                                          </p:val>
                                        </p:tav>
                                      </p:tavLst>
                                    </p:anim>
                                    <p:anim calcmode="lin" valueType="num">
                                      <p:cBhvr additive="base">
                                        <p:cTn id="4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43"/>
                                        </p:tgtEl>
                                        <p:attrNameLst>
                                          <p:attrName>style.visibility</p:attrName>
                                        </p:attrNameLst>
                                      </p:cBhvr>
                                      <p:to>
                                        <p:strVal val="visible"/>
                                      </p:to>
                                    </p:set>
                                    <p:anim calcmode="lin" valueType="num">
                                      <p:cBhvr>
                                        <p:cTn id="51" dur="500" fill="hold"/>
                                        <p:tgtEl>
                                          <p:spTgt spid="43"/>
                                        </p:tgtEl>
                                        <p:attrNameLst>
                                          <p:attrName>ppt_w</p:attrName>
                                        </p:attrNameLst>
                                      </p:cBhvr>
                                      <p:tavLst>
                                        <p:tav tm="0">
                                          <p:val>
                                            <p:fltVal val="0"/>
                                          </p:val>
                                        </p:tav>
                                        <p:tav tm="100000">
                                          <p:val>
                                            <p:strVal val="#ppt_w"/>
                                          </p:val>
                                        </p:tav>
                                      </p:tavLst>
                                    </p:anim>
                                    <p:anim calcmode="lin" valueType="num">
                                      <p:cBhvr>
                                        <p:cTn id="52" dur="500" fill="hold"/>
                                        <p:tgtEl>
                                          <p:spTgt spid="43"/>
                                        </p:tgtEl>
                                        <p:attrNameLst>
                                          <p:attrName>ppt_h</p:attrName>
                                        </p:attrNameLst>
                                      </p:cBhvr>
                                      <p:tavLst>
                                        <p:tav tm="0">
                                          <p:val>
                                            <p:fltVal val="0"/>
                                          </p:val>
                                        </p:tav>
                                        <p:tav tm="100000">
                                          <p:val>
                                            <p:strVal val="#ppt_h"/>
                                          </p:val>
                                        </p:tav>
                                      </p:tavLst>
                                    </p:anim>
                                    <p:animEffect transition="in" filter="fade">
                                      <p:cBhvr>
                                        <p:cTn id="53" dur="500"/>
                                        <p:tgtEl>
                                          <p:spTgt spid="43"/>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40"/>
                                        </p:tgtEl>
                                        <p:attrNameLst>
                                          <p:attrName>style.visibility</p:attrName>
                                        </p:attrNameLst>
                                      </p:cBhvr>
                                      <p:to>
                                        <p:strVal val="visible"/>
                                      </p:to>
                                    </p:set>
                                    <p:anim calcmode="lin" valueType="num">
                                      <p:cBhvr>
                                        <p:cTn id="58" dur="500" fill="hold"/>
                                        <p:tgtEl>
                                          <p:spTgt spid="40"/>
                                        </p:tgtEl>
                                        <p:attrNameLst>
                                          <p:attrName>ppt_w</p:attrName>
                                        </p:attrNameLst>
                                      </p:cBhvr>
                                      <p:tavLst>
                                        <p:tav tm="0">
                                          <p:val>
                                            <p:fltVal val="0"/>
                                          </p:val>
                                        </p:tav>
                                        <p:tav tm="100000">
                                          <p:val>
                                            <p:strVal val="#ppt_w"/>
                                          </p:val>
                                        </p:tav>
                                      </p:tavLst>
                                    </p:anim>
                                    <p:anim calcmode="lin" valueType="num">
                                      <p:cBhvr>
                                        <p:cTn id="59" dur="500" fill="hold"/>
                                        <p:tgtEl>
                                          <p:spTgt spid="40"/>
                                        </p:tgtEl>
                                        <p:attrNameLst>
                                          <p:attrName>ppt_h</p:attrName>
                                        </p:attrNameLst>
                                      </p:cBhvr>
                                      <p:tavLst>
                                        <p:tav tm="0">
                                          <p:val>
                                            <p:fltVal val="0"/>
                                          </p:val>
                                        </p:tav>
                                        <p:tav tm="100000">
                                          <p:val>
                                            <p:strVal val="#ppt_h"/>
                                          </p:val>
                                        </p:tav>
                                      </p:tavLst>
                                    </p:anim>
                                    <p:animEffect transition="in" filter="fade">
                                      <p:cBhvr>
                                        <p:cTn id="60" dur="500"/>
                                        <p:tgtEl>
                                          <p:spTgt spid="40"/>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p:cTn id="65" dur="500" fill="hold"/>
                                        <p:tgtEl>
                                          <p:spTgt spid="16"/>
                                        </p:tgtEl>
                                        <p:attrNameLst>
                                          <p:attrName>ppt_w</p:attrName>
                                        </p:attrNameLst>
                                      </p:cBhvr>
                                      <p:tavLst>
                                        <p:tav tm="0">
                                          <p:val>
                                            <p:fltVal val="0"/>
                                          </p:val>
                                        </p:tav>
                                        <p:tav tm="100000">
                                          <p:val>
                                            <p:strVal val="#ppt_w"/>
                                          </p:val>
                                        </p:tav>
                                      </p:tavLst>
                                    </p:anim>
                                    <p:anim calcmode="lin" valueType="num">
                                      <p:cBhvr>
                                        <p:cTn id="66" dur="500" fill="hold"/>
                                        <p:tgtEl>
                                          <p:spTgt spid="16"/>
                                        </p:tgtEl>
                                        <p:attrNameLst>
                                          <p:attrName>ppt_h</p:attrName>
                                        </p:attrNameLst>
                                      </p:cBhvr>
                                      <p:tavLst>
                                        <p:tav tm="0">
                                          <p:val>
                                            <p:fltVal val="0"/>
                                          </p:val>
                                        </p:tav>
                                        <p:tav tm="100000">
                                          <p:val>
                                            <p:strVal val="#ppt_h"/>
                                          </p:val>
                                        </p:tav>
                                      </p:tavLst>
                                    </p:anim>
                                    <p:animEffect transition="in" filter="fade">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41"/>
                                        </p:tgtEl>
                                        <p:attrNameLst>
                                          <p:attrName>style.visibility</p:attrName>
                                        </p:attrNameLst>
                                      </p:cBhvr>
                                      <p:to>
                                        <p:strVal val="visible"/>
                                      </p:to>
                                    </p:set>
                                    <p:anim calcmode="lin" valueType="num">
                                      <p:cBhvr additive="base">
                                        <p:cTn id="72" dur="500" fill="hold"/>
                                        <p:tgtEl>
                                          <p:spTgt spid="41"/>
                                        </p:tgtEl>
                                        <p:attrNameLst>
                                          <p:attrName>ppt_x</p:attrName>
                                        </p:attrNameLst>
                                      </p:cBhvr>
                                      <p:tavLst>
                                        <p:tav tm="0">
                                          <p:val>
                                            <p:strVal val="#ppt_x"/>
                                          </p:val>
                                        </p:tav>
                                        <p:tav tm="100000">
                                          <p:val>
                                            <p:strVal val="#ppt_x"/>
                                          </p:val>
                                        </p:tav>
                                      </p:tavLst>
                                    </p:anim>
                                    <p:anim calcmode="lin" valueType="num">
                                      <p:cBhvr additive="base">
                                        <p:cTn id="73"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nodeType="click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500" fill="hold"/>
                                        <p:tgtEl>
                                          <p:spTgt spid="27"/>
                                        </p:tgtEl>
                                        <p:attrNameLst>
                                          <p:attrName>ppt_x</p:attrName>
                                        </p:attrNameLst>
                                      </p:cBhvr>
                                      <p:tavLst>
                                        <p:tav tm="0">
                                          <p:val>
                                            <p:strVal val="#ppt_x"/>
                                          </p:val>
                                        </p:tav>
                                        <p:tav tm="100000">
                                          <p:val>
                                            <p:strVal val="#ppt_x"/>
                                          </p:val>
                                        </p:tav>
                                      </p:tavLst>
                                    </p:anim>
                                    <p:anim calcmode="lin" valueType="num">
                                      <p:cBhvr additive="base">
                                        <p:cTn id="7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nodeType="clickEffect">
                                  <p:stCondLst>
                                    <p:cond delay="0"/>
                                  </p:stCondLst>
                                  <p:childTnLst>
                                    <p:set>
                                      <p:cBhvr>
                                        <p:cTn id="83" dur="1" fill="hold">
                                          <p:stCondLst>
                                            <p:cond delay="0"/>
                                          </p:stCondLst>
                                        </p:cTn>
                                        <p:tgtEl>
                                          <p:spTgt spid="31"/>
                                        </p:tgtEl>
                                        <p:attrNameLst>
                                          <p:attrName>style.visibility</p:attrName>
                                        </p:attrNameLst>
                                      </p:cBhvr>
                                      <p:to>
                                        <p:strVal val="visible"/>
                                      </p:to>
                                    </p:set>
                                    <p:anim calcmode="lin" valueType="num">
                                      <p:cBhvr additive="base">
                                        <p:cTn id="84" dur="500" fill="hold"/>
                                        <p:tgtEl>
                                          <p:spTgt spid="31"/>
                                        </p:tgtEl>
                                        <p:attrNameLst>
                                          <p:attrName>ppt_x</p:attrName>
                                        </p:attrNameLst>
                                      </p:cBhvr>
                                      <p:tavLst>
                                        <p:tav tm="0">
                                          <p:val>
                                            <p:strVal val="#ppt_x"/>
                                          </p:val>
                                        </p:tav>
                                        <p:tav tm="100000">
                                          <p:val>
                                            <p:strVal val="#ppt_x"/>
                                          </p:val>
                                        </p:tav>
                                      </p:tavLst>
                                    </p:anim>
                                    <p:anim calcmode="lin" valueType="num">
                                      <p:cBhvr additive="base">
                                        <p:cTn id="85"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nodeType="clickEffect">
                                  <p:stCondLst>
                                    <p:cond delay="0"/>
                                  </p:stCondLst>
                                  <p:childTnLst>
                                    <p:set>
                                      <p:cBhvr>
                                        <p:cTn id="89" dur="1" fill="hold">
                                          <p:stCondLst>
                                            <p:cond delay="0"/>
                                          </p:stCondLst>
                                        </p:cTn>
                                        <p:tgtEl>
                                          <p:spTgt spid="34"/>
                                        </p:tgtEl>
                                        <p:attrNameLst>
                                          <p:attrName>style.visibility</p:attrName>
                                        </p:attrNameLst>
                                      </p:cBhvr>
                                      <p:to>
                                        <p:strVal val="visible"/>
                                      </p:to>
                                    </p:set>
                                    <p:anim calcmode="lin" valueType="num">
                                      <p:cBhvr additive="base">
                                        <p:cTn id="90" dur="500" fill="hold"/>
                                        <p:tgtEl>
                                          <p:spTgt spid="34"/>
                                        </p:tgtEl>
                                        <p:attrNameLst>
                                          <p:attrName>ppt_x</p:attrName>
                                        </p:attrNameLst>
                                      </p:cBhvr>
                                      <p:tavLst>
                                        <p:tav tm="0">
                                          <p:val>
                                            <p:strVal val="#ppt_x"/>
                                          </p:val>
                                        </p:tav>
                                        <p:tav tm="100000">
                                          <p:val>
                                            <p:strVal val="#ppt_x"/>
                                          </p:val>
                                        </p:tav>
                                      </p:tavLst>
                                    </p:anim>
                                    <p:anim calcmode="lin" valueType="num">
                                      <p:cBhvr additive="base">
                                        <p:cTn id="91"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53" presetClass="entr" presetSubtype="16" fill="hold" grpId="0" nodeType="clickEffect">
                                  <p:stCondLst>
                                    <p:cond delay="0"/>
                                  </p:stCondLst>
                                  <p:childTnLst>
                                    <p:set>
                                      <p:cBhvr>
                                        <p:cTn id="95" dur="1" fill="hold">
                                          <p:stCondLst>
                                            <p:cond delay="0"/>
                                          </p:stCondLst>
                                        </p:cTn>
                                        <p:tgtEl>
                                          <p:spTgt spid="42"/>
                                        </p:tgtEl>
                                        <p:attrNameLst>
                                          <p:attrName>style.visibility</p:attrName>
                                        </p:attrNameLst>
                                      </p:cBhvr>
                                      <p:to>
                                        <p:strVal val="visible"/>
                                      </p:to>
                                    </p:set>
                                    <p:anim calcmode="lin" valueType="num">
                                      <p:cBhvr>
                                        <p:cTn id="96" dur="500" fill="hold"/>
                                        <p:tgtEl>
                                          <p:spTgt spid="42"/>
                                        </p:tgtEl>
                                        <p:attrNameLst>
                                          <p:attrName>ppt_w</p:attrName>
                                        </p:attrNameLst>
                                      </p:cBhvr>
                                      <p:tavLst>
                                        <p:tav tm="0">
                                          <p:val>
                                            <p:fltVal val="0"/>
                                          </p:val>
                                        </p:tav>
                                        <p:tav tm="100000">
                                          <p:val>
                                            <p:strVal val="#ppt_w"/>
                                          </p:val>
                                        </p:tav>
                                      </p:tavLst>
                                    </p:anim>
                                    <p:anim calcmode="lin" valueType="num">
                                      <p:cBhvr>
                                        <p:cTn id="97" dur="500" fill="hold"/>
                                        <p:tgtEl>
                                          <p:spTgt spid="42"/>
                                        </p:tgtEl>
                                        <p:attrNameLst>
                                          <p:attrName>ppt_h</p:attrName>
                                        </p:attrNameLst>
                                      </p:cBhvr>
                                      <p:tavLst>
                                        <p:tav tm="0">
                                          <p:val>
                                            <p:fltVal val="0"/>
                                          </p:val>
                                        </p:tav>
                                        <p:tav tm="100000">
                                          <p:val>
                                            <p:strVal val="#ppt_h"/>
                                          </p:val>
                                        </p:tav>
                                      </p:tavLst>
                                    </p:anim>
                                    <p:animEffect transition="in" filter="fade">
                                      <p:cBhvr>
                                        <p:cTn id="98" dur="500"/>
                                        <p:tgtEl>
                                          <p:spTgt spid="42"/>
                                        </p:tgtEl>
                                      </p:cBhvr>
                                    </p:animEffect>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37"/>
                                        </p:tgtEl>
                                        <p:attrNameLst>
                                          <p:attrName>style.visibility</p:attrName>
                                        </p:attrNameLst>
                                      </p:cBhvr>
                                      <p:to>
                                        <p:strVal val="visible"/>
                                      </p:to>
                                    </p:set>
                                    <p:anim calcmode="lin" valueType="num">
                                      <p:cBhvr additive="base">
                                        <p:cTn id="103" dur="500" fill="hold"/>
                                        <p:tgtEl>
                                          <p:spTgt spid="37"/>
                                        </p:tgtEl>
                                        <p:attrNameLst>
                                          <p:attrName>ppt_x</p:attrName>
                                        </p:attrNameLst>
                                      </p:cBhvr>
                                      <p:tavLst>
                                        <p:tav tm="0">
                                          <p:val>
                                            <p:strVal val="#ppt_x"/>
                                          </p:val>
                                        </p:tav>
                                        <p:tav tm="100000">
                                          <p:val>
                                            <p:strVal val="#ppt_x"/>
                                          </p:val>
                                        </p:tav>
                                      </p:tavLst>
                                    </p:anim>
                                    <p:anim calcmode="lin" valueType="num">
                                      <p:cBhvr additive="base">
                                        <p:cTn id="10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53" presetClass="entr" presetSubtype="16" fill="hold" grpId="0" nodeType="clickEffect">
                                  <p:stCondLst>
                                    <p:cond delay="0"/>
                                  </p:stCondLst>
                                  <p:childTnLst>
                                    <p:set>
                                      <p:cBhvr>
                                        <p:cTn id="108" dur="1" fill="hold">
                                          <p:stCondLst>
                                            <p:cond delay="0"/>
                                          </p:stCondLst>
                                        </p:cTn>
                                        <p:tgtEl>
                                          <p:spTgt spid="46"/>
                                        </p:tgtEl>
                                        <p:attrNameLst>
                                          <p:attrName>style.visibility</p:attrName>
                                        </p:attrNameLst>
                                      </p:cBhvr>
                                      <p:to>
                                        <p:strVal val="visible"/>
                                      </p:to>
                                    </p:set>
                                    <p:anim calcmode="lin" valueType="num">
                                      <p:cBhvr>
                                        <p:cTn id="109" dur="500" fill="hold"/>
                                        <p:tgtEl>
                                          <p:spTgt spid="46"/>
                                        </p:tgtEl>
                                        <p:attrNameLst>
                                          <p:attrName>ppt_w</p:attrName>
                                        </p:attrNameLst>
                                      </p:cBhvr>
                                      <p:tavLst>
                                        <p:tav tm="0">
                                          <p:val>
                                            <p:fltVal val="0"/>
                                          </p:val>
                                        </p:tav>
                                        <p:tav tm="100000">
                                          <p:val>
                                            <p:strVal val="#ppt_w"/>
                                          </p:val>
                                        </p:tav>
                                      </p:tavLst>
                                    </p:anim>
                                    <p:anim calcmode="lin" valueType="num">
                                      <p:cBhvr>
                                        <p:cTn id="110" dur="500" fill="hold"/>
                                        <p:tgtEl>
                                          <p:spTgt spid="46"/>
                                        </p:tgtEl>
                                        <p:attrNameLst>
                                          <p:attrName>ppt_h</p:attrName>
                                        </p:attrNameLst>
                                      </p:cBhvr>
                                      <p:tavLst>
                                        <p:tav tm="0">
                                          <p:val>
                                            <p:fltVal val="0"/>
                                          </p:val>
                                        </p:tav>
                                        <p:tav tm="100000">
                                          <p:val>
                                            <p:strVal val="#ppt_h"/>
                                          </p:val>
                                        </p:tav>
                                      </p:tavLst>
                                    </p:anim>
                                    <p:animEffect transition="in" filter="fade">
                                      <p:cBhvr>
                                        <p:cTn id="111" dur="500"/>
                                        <p:tgtEl>
                                          <p:spTgt spid="46"/>
                                        </p:tgtEl>
                                      </p:cBhvr>
                                    </p:animEffect>
                                  </p:childTnLst>
                                </p:cTn>
                              </p:par>
                            </p:childTnLst>
                          </p:cTn>
                        </p:par>
                      </p:childTnLst>
                    </p:cTn>
                  </p:par>
                  <p:par>
                    <p:cTn id="112" fill="hold">
                      <p:stCondLst>
                        <p:cond delay="indefinite"/>
                      </p:stCondLst>
                      <p:childTnLst>
                        <p:par>
                          <p:cTn id="113" fill="hold">
                            <p:stCondLst>
                              <p:cond delay="0"/>
                            </p:stCondLst>
                            <p:childTnLst>
                              <p:par>
                                <p:cTn id="114" presetID="21" presetClass="entr" presetSubtype="1" fill="hold" grpId="0" nodeType="clickEffect">
                                  <p:stCondLst>
                                    <p:cond delay="0"/>
                                  </p:stCondLst>
                                  <p:childTnLst>
                                    <p:set>
                                      <p:cBhvr>
                                        <p:cTn id="115" dur="1" fill="hold">
                                          <p:stCondLst>
                                            <p:cond delay="0"/>
                                          </p:stCondLst>
                                        </p:cTn>
                                        <p:tgtEl>
                                          <p:spTgt spid="3"/>
                                        </p:tgtEl>
                                        <p:attrNameLst>
                                          <p:attrName>style.visibility</p:attrName>
                                        </p:attrNameLst>
                                      </p:cBhvr>
                                      <p:to>
                                        <p:strVal val="visible"/>
                                      </p:to>
                                    </p:set>
                                    <p:animEffect transition="in" filter="wheel(1)">
                                      <p:cBhvr>
                                        <p:cTn id="1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2" grpId="0" animBg="1"/>
      <p:bldP spid="13" grpId="0" animBg="1"/>
      <p:bldP spid="15" grpId="0" animBg="1"/>
      <p:bldP spid="40" grpId="0" animBg="1"/>
      <p:bldP spid="42" grpId="0" animBg="1"/>
      <p:bldP spid="16" grpId="0" animBg="1"/>
      <p:bldP spid="43" grpId="0" animBg="1"/>
      <p:bldP spid="41" grpId="0" animBg="1"/>
      <p:bldP spid="46"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2892043614"/>
              </p:ext>
            </p:extLst>
          </p:nvPr>
        </p:nvGraphicFramePr>
        <p:xfrm>
          <a:off x="1526458" y="2091891"/>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360352">
                  <a:extLst>
                    <a:ext uri="{9D8B030D-6E8A-4147-A177-3AD203B41FA5}">
                      <a16:colId xmlns:a16="http://schemas.microsoft.com/office/drawing/2014/main" val="3164974163"/>
                    </a:ext>
                  </a:extLst>
                </a:gridCol>
                <a:gridCol w="1673275">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4" y="3547610"/>
            <a:ext cx="2066228" cy="11960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4855131" y="3698225"/>
            <a:ext cx="155148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7.899,00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6705437" y="3592400"/>
            <a:ext cx="1239349"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a:solidFill>
                  <a:schemeClr val="tx1"/>
                </a:solidFill>
              </a:rPr>
              <a:t>6</a:t>
            </a:r>
            <a:r>
              <a:rPr lang="de-DE" b="1" dirty="0" smtClean="0">
                <a:solidFill>
                  <a:schemeClr val="tx1"/>
                </a:solidFill>
              </a:rPr>
              <a:t>72,00</a:t>
            </a:r>
            <a:endParaRPr lang="de-DE" b="1" dirty="0">
              <a:solidFill>
                <a:schemeClr val="tx1"/>
              </a:solidFill>
            </a:endParaRPr>
          </a:p>
        </p:txBody>
      </p:sp>
      <p:sp>
        <p:nvSpPr>
          <p:cNvPr id="13" name="Rechteck 12"/>
          <p:cNvSpPr/>
          <p:nvPr/>
        </p:nvSpPr>
        <p:spPr>
          <a:xfrm>
            <a:off x="8616806" y="3617842"/>
            <a:ext cx="238597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8" name="Rechteck 17"/>
          <p:cNvSpPr/>
          <p:nvPr/>
        </p:nvSpPr>
        <p:spPr>
          <a:xfrm>
            <a:off x="6705437" y="5003618"/>
            <a:ext cx="1674065"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a:solidFill>
                  <a:schemeClr val="tx1"/>
                </a:solidFill>
              </a:rPr>
              <a:t>6</a:t>
            </a:r>
            <a:r>
              <a:rPr lang="de-DE" b="1" dirty="0" smtClean="0">
                <a:solidFill>
                  <a:schemeClr val="tx1"/>
                </a:solidFill>
              </a:rPr>
              <a:t>72,00</a:t>
            </a:r>
            <a:endParaRPr lang="de-DE" b="1" dirty="0">
              <a:solidFill>
                <a:schemeClr val="tx1"/>
              </a:solidFill>
            </a:endParaRPr>
          </a:p>
        </p:txBody>
      </p:sp>
    </p:spTree>
    <p:extLst>
      <p:ext uri="{BB962C8B-B14F-4D97-AF65-F5344CB8AC3E}">
        <p14:creationId xmlns:p14="http://schemas.microsoft.com/office/powerpoint/2010/main" val="2206787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a:t>
            </a:r>
            <a:r>
              <a:rPr lang="de-DE" dirty="0">
                <a:solidFill>
                  <a:schemeClr val="tx1"/>
                </a:solidFill>
              </a:rPr>
              <a:t>1</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Gefaltete Ecke 12"/>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3</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2" name="Gruppieren 1"/>
          <p:cNvGrpSpPr/>
          <p:nvPr/>
        </p:nvGrpSpPr>
        <p:grpSpPr>
          <a:xfrm>
            <a:off x="1130635" y="2339420"/>
            <a:ext cx="10486740" cy="690492"/>
            <a:chOff x="1130635" y="2339420"/>
            <a:chExt cx="10486740" cy="690492"/>
          </a:xfrm>
        </p:grpSpPr>
        <p:sp>
          <p:nvSpPr>
            <p:cNvPr id="6" name="Rectangle 1"/>
            <p:cNvSpPr>
              <a:spLocks noChangeArrowheads="1"/>
            </p:cNvSpPr>
            <p:nvPr/>
          </p:nvSpPr>
          <p:spPr bwMode="auto">
            <a:xfrm>
              <a:off x="1466396" y="2383581"/>
              <a:ext cx="10150979" cy="646331"/>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342900" indent="-342900">
                <a:buAutoNum type="alphaLcParenR"/>
              </a:pPr>
              <a:r>
                <a:rPr lang="de-DE" dirty="0" smtClean="0"/>
                <a:t>Alle Kosten sind nun gem. § 9 Abs. </a:t>
              </a:r>
              <a:r>
                <a:rPr lang="de-DE" smtClean="0"/>
                <a:t>3 </a:t>
              </a:r>
              <a:r>
                <a:rPr lang="de-DE" dirty="0" smtClean="0"/>
                <a:t>Nr. 1 GKG fällig. Gem. § 28 Abs. 1 </a:t>
              </a:r>
              <a:r>
                <a:rPr lang="de-DE" dirty="0" err="1" smtClean="0"/>
                <a:t>KostVfg</a:t>
              </a:r>
              <a:r>
                <a:rPr lang="de-DE" dirty="0" smtClean="0"/>
                <a:t>. ist nunmehr eine neue Kostenrechnung die Schlusskostenrechnung, zu erstellen.</a:t>
              </a:r>
              <a:endParaRPr lang="de-DE" dirty="0"/>
            </a:p>
          </p:txBody>
        </p:sp>
        <p:sp>
          <p:nvSpPr>
            <p:cNvPr id="18" name="Flussdiagramm: Verbinder 17"/>
            <p:cNvSpPr/>
            <p:nvPr/>
          </p:nvSpPr>
          <p:spPr>
            <a:xfrm>
              <a:off x="1130635" y="233942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grpSp>
      <p:grpSp>
        <p:nvGrpSpPr>
          <p:cNvPr id="3" name="Gruppieren 2"/>
          <p:cNvGrpSpPr/>
          <p:nvPr/>
        </p:nvGrpSpPr>
        <p:grpSpPr>
          <a:xfrm>
            <a:off x="1130631" y="3220325"/>
            <a:ext cx="10486740" cy="923330"/>
            <a:chOff x="1130631" y="3220325"/>
            <a:chExt cx="10486740" cy="923330"/>
          </a:xfrm>
        </p:grpSpPr>
        <p:sp>
          <p:nvSpPr>
            <p:cNvPr id="15" name="Rectangle 1"/>
            <p:cNvSpPr>
              <a:spLocks noChangeArrowheads="1"/>
            </p:cNvSpPr>
            <p:nvPr/>
          </p:nvSpPr>
          <p:spPr bwMode="auto">
            <a:xfrm>
              <a:off x="1466392" y="3220325"/>
              <a:ext cx="10150979" cy="92333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Kostenschuldnerin sind der </a:t>
              </a:r>
              <a:r>
                <a:rPr lang="de-DE" dirty="0" smtClean="0">
                  <a:solidFill>
                    <a:srgbClr val="FF0000"/>
                  </a:solidFill>
                </a:rPr>
                <a:t>Kläger mit 20% und die Beklagte mit 80% </a:t>
              </a:r>
              <a:r>
                <a:rPr lang="de-DE" dirty="0" smtClean="0"/>
                <a:t> gem. § 29 Nr. 1 GKG, als </a:t>
              </a:r>
            </a:p>
            <a:p>
              <a:r>
                <a:rPr lang="de-DE" dirty="0"/>
                <a:t> </a:t>
              </a:r>
              <a:r>
                <a:rPr lang="de-DE" dirty="0" smtClean="0"/>
                <a:t>     Entscheidungsschuldner.</a:t>
              </a:r>
            </a:p>
            <a:p>
              <a:r>
                <a:rPr lang="de-DE" dirty="0"/>
                <a:t> </a:t>
              </a:r>
              <a:r>
                <a:rPr lang="de-DE" dirty="0" smtClean="0"/>
                <a:t>    </a:t>
              </a:r>
              <a:endParaRPr lang="de-DE" dirty="0"/>
            </a:p>
          </p:txBody>
        </p:sp>
        <p:sp>
          <p:nvSpPr>
            <p:cNvPr id="19" name="Flussdiagramm: Verbinder 18"/>
            <p:cNvSpPr/>
            <p:nvPr/>
          </p:nvSpPr>
          <p:spPr>
            <a:xfrm>
              <a:off x="1130631" y="323326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grpSp>
        <p:nvGrpSpPr>
          <p:cNvPr id="4" name="Gruppieren 3"/>
          <p:cNvGrpSpPr/>
          <p:nvPr/>
        </p:nvGrpSpPr>
        <p:grpSpPr>
          <a:xfrm>
            <a:off x="1130632" y="4273279"/>
            <a:ext cx="10486739" cy="1281500"/>
            <a:chOff x="1130632" y="4273279"/>
            <a:chExt cx="10486739" cy="1281500"/>
          </a:xfrm>
        </p:grpSpPr>
        <p:sp>
          <p:nvSpPr>
            <p:cNvPr id="17" name="Rectangle 1"/>
            <p:cNvSpPr>
              <a:spLocks noChangeArrowheads="1"/>
            </p:cNvSpPr>
            <p:nvPr/>
          </p:nvSpPr>
          <p:spPr bwMode="auto">
            <a:xfrm>
              <a:off x="1466392" y="4354450"/>
              <a:ext cx="10150979" cy="120032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c)  Der von dem Kläger, als Antragsschuldner gem. § 22 I S.1 GKG, geleisteter Vorschuss ist auf die zu Kosten</a:t>
              </a:r>
            </a:p>
            <a:p>
              <a:r>
                <a:rPr lang="de-DE" dirty="0"/>
                <a:t> </a:t>
              </a:r>
              <a:r>
                <a:rPr lang="de-DE" dirty="0" smtClean="0"/>
                <a:t>    der Beklagten, im Rahmen der restlichen </a:t>
              </a:r>
              <a:r>
                <a:rPr lang="de-DE" dirty="0" err="1" smtClean="0"/>
                <a:t>Mithaft</a:t>
              </a:r>
              <a:r>
                <a:rPr lang="de-DE" dirty="0" smtClean="0"/>
                <a:t>, zu verrechnen. </a:t>
              </a:r>
              <a:r>
                <a:rPr lang="de-DE" dirty="0"/>
                <a:t>Für </a:t>
              </a:r>
              <a:r>
                <a:rPr lang="de-DE" dirty="0" smtClean="0"/>
                <a:t>die offene </a:t>
              </a:r>
              <a:r>
                <a:rPr lang="de-DE" dirty="0"/>
                <a:t>Forderung erfolgt </a:t>
              </a:r>
              <a:r>
                <a:rPr lang="de-DE" dirty="0" smtClean="0"/>
                <a:t>eine</a:t>
              </a:r>
            </a:p>
            <a:p>
              <a:r>
                <a:rPr lang="de-DE" dirty="0"/>
                <a:t> </a:t>
              </a:r>
              <a:r>
                <a:rPr lang="de-DE" dirty="0" smtClean="0"/>
                <a:t>    </a:t>
              </a:r>
              <a:r>
                <a:rPr lang="de-DE" u="sng" dirty="0" smtClean="0">
                  <a:solidFill>
                    <a:srgbClr val="FF0000"/>
                  </a:solidFill>
                </a:rPr>
                <a:t>Sollstellung </a:t>
              </a:r>
              <a:r>
                <a:rPr lang="de-DE" dirty="0" smtClean="0">
                  <a:solidFill>
                    <a:srgbClr val="FF0000"/>
                  </a:solidFill>
                </a:rPr>
                <a:t> </a:t>
              </a:r>
              <a:r>
                <a:rPr lang="de-DE" dirty="0" smtClean="0"/>
                <a:t>gem</a:t>
              </a:r>
              <a:r>
                <a:rPr lang="de-DE" dirty="0"/>
                <a:t>. §§ 4 Abs. 2, 15 Abs. 1 und 25 </a:t>
              </a:r>
              <a:r>
                <a:rPr lang="de-DE" dirty="0" err="1" smtClean="0"/>
                <a:t>KostVfg</a:t>
              </a:r>
              <a:r>
                <a:rPr lang="de-DE" dirty="0" smtClean="0"/>
                <a:t> mit </a:t>
              </a:r>
              <a:r>
                <a:rPr lang="de-DE" dirty="0"/>
                <a:t>Kost 23 zu Lasten der Beklagten.</a:t>
              </a:r>
            </a:p>
            <a:p>
              <a:endParaRPr lang="de-DE" dirty="0"/>
            </a:p>
          </p:txBody>
        </p:sp>
        <p:sp>
          <p:nvSpPr>
            <p:cNvPr id="20" name="Flussdiagramm: Verbinder 19"/>
            <p:cNvSpPr/>
            <p:nvPr/>
          </p:nvSpPr>
          <p:spPr>
            <a:xfrm>
              <a:off x="1130632" y="4273279"/>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124576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der </a:t>
            </a:r>
            <a:r>
              <a:rPr lang="de-DE" sz="2000" dirty="0" smtClean="0">
                <a:solidFill>
                  <a:srgbClr val="C00000"/>
                </a:solidFill>
              </a:rPr>
              <a:t>Kläger</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6</a:t>
            </a:r>
            <a:r>
              <a:rPr lang="de-DE" sz="2000" dirty="0" smtClean="0"/>
              <a:t>72,00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des Klägers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395285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nvPr>
        </p:nvGraphicFramePr>
        <p:xfrm>
          <a:off x="1469034" y="2062423"/>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670615">
                  <a:extLst>
                    <a:ext uri="{9D8B030D-6E8A-4147-A177-3AD203B41FA5}">
                      <a16:colId xmlns:a16="http://schemas.microsoft.com/office/drawing/2014/main" val="3164974163"/>
                    </a:ext>
                  </a:extLst>
                </a:gridCol>
                <a:gridCol w="1363012">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Schluss-KR </a:t>
            </a:r>
            <a:endParaRPr lang="de-DE" sz="2000" b="1" dirty="0">
              <a:solidFill>
                <a:schemeClr val="tx1"/>
              </a:solidFill>
            </a:endParaRPr>
          </a:p>
        </p:txBody>
      </p:sp>
      <p:sp>
        <p:nvSpPr>
          <p:cNvPr id="9" name="Gefaltete Ecke 8"/>
          <p:cNvSpPr/>
          <p:nvPr/>
        </p:nvSpPr>
        <p:spPr>
          <a:xfrm rot="21054758">
            <a:off x="290582" y="23150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819886"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7" name="Rechteck 16"/>
          <p:cNvSpPr/>
          <p:nvPr/>
        </p:nvSpPr>
        <p:spPr>
          <a:xfrm>
            <a:off x="6452484" y="5003618"/>
            <a:ext cx="20178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 732,00</a:t>
            </a:r>
            <a:endParaRPr lang="de-DE" b="1" dirty="0">
              <a:solidFill>
                <a:schemeClr val="tx1"/>
              </a:solidFill>
            </a:endParaRPr>
          </a:p>
        </p:txBody>
      </p:sp>
      <p:sp>
        <p:nvSpPr>
          <p:cNvPr id="18" name="Rechteck 17"/>
          <p:cNvSpPr/>
          <p:nvPr/>
        </p:nvSpPr>
        <p:spPr>
          <a:xfrm>
            <a:off x="1469034" y="3551813"/>
            <a:ext cx="912289" cy="30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19" name="Rechteck 18"/>
          <p:cNvSpPr/>
          <p:nvPr/>
        </p:nvSpPr>
        <p:spPr>
          <a:xfrm>
            <a:off x="2630649" y="3511643"/>
            <a:ext cx="2346569" cy="5351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Verfahren im allg.</a:t>
            </a:r>
          </a:p>
        </p:txBody>
      </p:sp>
      <p:sp>
        <p:nvSpPr>
          <p:cNvPr id="20" name="Rechteck 19"/>
          <p:cNvSpPr/>
          <p:nvPr/>
        </p:nvSpPr>
        <p:spPr>
          <a:xfrm>
            <a:off x="6819592" y="3541148"/>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672,00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hteck 20"/>
          <p:cNvSpPr/>
          <p:nvPr/>
        </p:nvSpPr>
        <p:spPr>
          <a:xfrm>
            <a:off x="5298241" y="3574753"/>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7</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.899,00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hteck 21"/>
          <p:cNvSpPr/>
          <p:nvPr/>
        </p:nvSpPr>
        <p:spPr>
          <a:xfrm>
            <a:off x="8859440" y="3463003"/>
            <a:ext cx="183406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voll/keine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3" name="Gefaltete Ecke 22"/>
          <p:cNvSpPr/>
          <p:nvPr/>
        </p:nvSpPr>
        <p:spPr>
          <a:xfrm rot="590273">
            <a:off x="578124" y="4574677"/>
            <a:ext cx="1473356" cy="1449171"/>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latin typeface="MV Boli" panose="02000500030200090000" pitchFamily="2" charset="0"/>
                <a:cs typeface="MV Boli" panose="02000500030200090000" pitchFamily="2" charset="0"/>
              </a:rPr>
              <a:t>15 € pro angefangen 30 Minuten</a:t>
            </a:r>
            <a:endParaRPr lang="de-DE" dirty="0">
              <a:solidFill>
                <a:schemeClr val="tx1"/>
              </a:solidFill>
              <a:latin typeface="MV Boli" panose="02000500030200090000" pitchFamily="2" charset="0"/>
              <a:cs typeface="MV Boli" panose="02000500030200090000" pitchFamily="2" charset="0"/>
            </a:endParaRPr>
          </a:p>
        </p:txBody>
      </p:sp>
      <p:sp>
        <p:nvSpPr>
          <p:cNvPr id="24" name="Rechteck 23"/>
          <p:cNvSpPr/>
          <p:nvPr/>
        </p:nvSpPr>
        <p:spPr>
          <a:xfrm>
            <a:off x="1469033" y="4157396"/>
            <a:ext cx="912289" cy="30206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9019</a:t>
            </a:r>
            <a:endParaRPr lang="de-DE" b="1" dirty="0">
              <a:solidFill>
                <a:schemeClr val="tx1"/>
              </a:solidFill>
            </a:endParaRPr>
          </a:p>
        </p:txBody>
      </p:sp>
      <p:sp>
        <p:nvSpPr>
          <p:cNvPr id="25" name="Rechteck 24"/>
          <p:cNvSpPr/>
          <p:nvPr/>
        </p:nvSpPr>
        <p:spPr>
          <a:xfrm>
            <a:off x="2631913" y="4095790"/>
            <a:ext cx="2345305" cy="7273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latin typeface="Calibri" panose="020F0502020204030204" pitchFamily="34" charset="0"/>
                <a:cs typeface="Times New Roman" panose="02020603050405020304" pitchFamily="18" charset="0"/>
              </a:rPr>
              <a:t>Pauschale für Videokonferenz</a:t>
            </a:r>
          </a:p>
        </p:txBody>
      </p:sp>
      <p:sp>
        <p:nvSpPr>
          <p:cNvPr id="26" name="Rechteck 25"/>
          <p:cNvSpPr/>
          <p:nvPr/>
        </p:nvSpPr>
        <p:spPr>
          <a:xfrm>
            <a:off x="6884291" y="4388126"/>
            <a:ext cx="1154243"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60,00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7" name="Rechteck 26"/>
          <p:cNvSpPr/>
          <p:nvPr/>
        </p:nvSpPr>
        <p:spPr>
          <a:xfrm>
            <a:off x="8859440" y="4335629"/>
            <a:ext cx="183406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 voll/keine</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8" name="Gefaltete Ecke 27"/>
          <p:cNvSpPr/>
          <p:nvPr/>
        </p:nvSpPr>
        <p:spPr>
          <a:xfrm rot="590273">
            <a:off x="1849556" y="5180260"/>
            <a:ext cx="1473356" cy="1449171"/>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smtClean="0">
                <a:solidFill>
                  <a:schemeClr val="tx1"/>
                </a:solidFill>
                <a:latin typeface="MV Boli" panose="02000500030200090000" pitchFamily="2" charset="0"/>
                <a:cs typeface="MV Boli" panose="02000500030200090000" pitchFamily="2" charset="0"/>
              </a:rPr>
              <a:t>10.10 Uhr bis 11.45 Uhr = 4x 30 Minuten</a:t>
            </a:r>
            <a:endParaRPr lang="de-DE" sz="16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53892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ppt_x"/>
                                          </p:val>
                                        </p:tav>
                                        <p:tav tm="100000">
                                          <p:val>
                                            <p:strVal val="#ppt_x"/>
                                          </p:val>
                                        </p:tav>
                                      </p:tavLst>
                                    </p:anim>
                                    <p:anim calcmode="lin" valueType="num">
                                      <p:cBhvr additive="base">
                                        <p:cTn id="2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20">
                                            <p:txEl>
                                              <p:pRg st="0" end="0"/>
                                            </p:txEl>
                                          </p:spTgt>
                                        </p:tgtEl>
                                        <p:attrNameLst>
                                          <p:attrName>style.visibility</p:attrName>
                                        </p:attrNameLst>
                                      </p:cBhvr>
                                      <p:to>
                                        <p:strVal val="visible"/>
                                      </p:to>
                                    </p:set>
                                    <p:anim calcmode="lin" valueType="num">
                                      <p:cBhvr additive="base">
                                        <p:cTn id="29"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additive="base">
                                        <p:cTn id="35" dur="500" fill="hold"/>
                                        <p:tgtEl>
                                          <p:spTgt spid="22"/>
                                        </p:tgtEl>
                                        <p:attrNameLst>
                                          <p:attrName>ppt_x</p:attrName>
                                        </p:attrNameLst>
                                      </p:cBhvr>
                                      <p:tavLst>
                                        <p:tav tm="0">
                                          <p:val>
                                            <p:strVal val="#ppt_x"/>
                                          </p:val>
                                        </p:tav>
                                        <p:tav tm="100000">
                                          <p:val>
                                            <p:strVal val="#ppt_x"/>
                                          </p:val>
                                        </p:tav>
                                      </p:tavLst>
                                    </p:anim>
                                    <p:anim calcmode="lin" valueType="num">
                                      <p:cBhvr additive="base">
                                        <p:cTn id="3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additive="base">
                                        <p:cTn id="41" dur="500" fill="hold"/>
                                        <p:tgtEl>
                                          <p:spTgt spid="24"/>
                                        </p:tgtEl>
                                        <p:attrNameLst>
                                          <p:attrName>ppt_x</p:attrName>
                                        </p:attrNameLst>
                                      </p:cBhvr>
                                      <p:tavLst>
                                        <p:tav tm="0">
                                          <p:val>
                                            <p:strVal val="#ppt_x"/>
                                          </p:val>
                                        </p:tav>
                                        <p:tav tm="100000">
                                          <p:val>
                                            <p:strVal val="#ppt_x"/>
                                          </p:val>
                                        </p:tav>
                                      </p:tavLst>
                                    </p:anim>
                                    <p:anim calcmode="lin" valueType="num">
                                      <p:cBhvr additive="base">
                                        <p:cTn id="4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anim calcmode="lin" valueType="num">
                                      <p:cBhvr additive="base">
                                        <p:cTn id="47" dur="500" fill="hold"/>
                                        <p:tgtEl>
                                          <p:spTgt spid="25"/>
                                        </p:tgtEl>
                                        <p:attrNameLst>
                                          <p:attrName>ppt_x</p:attrName>
                                        </p:attrNameLst>
                                      </p:cBhvr>
                                      <p:tavLst>
                                        <p:tav tm="0">
                                          <p:val>
                                            <p:strVal val="#ppt_x"/>
                                          </p:val>
                                        </p:tav>
                                        <p:tav tm="100000">
                                          <p:val>
                                            <p:strVal val="#ppt_x"/>
                                          </p:val>
                                        </p:tav>
                                      </p:tavLst>
                                    </p:anim>
                                    <p:anim calcmode="lin" valueType="num">
                                      <p:cBhvr additive="base">
                                        <p:cTn id="4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26">
                                            <p:txEl>
                                              <p:pRg st="0" end="0"/>
                                            </p:txEl>
                                          </p:spTgt>
                                        </p:tgtEl>
                                        <p:attrNameLst>
                                          <p:attrName>style.visibility</p:attrName>
                                        </p:attrNameLst>
                                      </p:cBhvr>
                                      <p:to>
                                        <p:strVal val="visible"/>
                                      </p:to>
                                    </p:set>
                                    <p:anim calcmode="lin" valueType="num">
                                      <p:cBhvr additive="base">
                                        <p:cTn id="53" dur="500" fill="hold"/>
                                        <p:tgtEl>
                                          <p:spTgt spid="26">
                                            <p:txEl>
                                              <p:pRg st="0" end="0"/>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2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additive="base">
                                        <p:cTn id="59" dur="500" fill="hold"/>
                                        <p:tgtEl>
                                          <p:spTgt spid="15"/>
                                        </p:tgtEl>
                                        <p:attrNameLst>
                                          <p:attrName>ppt_x</p:attrName>
                                        </p:attrNameLst>
                                      </p:cBhvr>
                                      <p:tavLst>
                                        <p:tav tm="0">
                                          <p:val>
                                            <p:strVal val="#ppt_x"/>
                                          </p:val>
                                        </p:tav>
                                        <p:tav tm="100000">
                                          <p:val>
                                            <p:strVal val="#ppt_x"/>
                                          </p:val>
                                        </p:tav>
                                      </p:tavLst>
                                    </p:anim>
                                    <p:anim calcmode="lin" valueType="num">
                                      <p:cBhvr additive="base">
                                        <p:cTn id="6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7"/>
                                        </p:tgtEl>
                                        <p:attrNameLst>
                                          <p:attrName>style.visibility</p:attrName>
                                        </p:attrNameLst>
                                      </p:cBhvr>
                                      <p:to>
                                        <p:strVal val="visible"/>
                                      </p:to>
                                    </p:set>
                                    <p:anim calcmode="lin" valueType="num">
                                      <p:cBhvr additive="base">
                                        <p:cTn id="65" dur="500" fill="hold"/>
                                        <p:tgtEl>
                                          <p:spTgt spid="17"/>
                                        </p:tgtEl>
                                        <p:attrNameLst>
                                          <p:attrName>ppt_x</p:attrName>
                                        </p:attrNameLst>
                                      </p:cBhvr>
                                      <p:tavLst>
                                        <p:tav tm="0">
                                          <p:val>
                                            <p:strVal val="#ppt_x"/>
                                          </p:val>
                                        </p:tav>
                                        <p:tav tm="100000">
                                          <p:val>
                                            <p:strVal val="#ppt_x"/>
                                          </p:val>
                                        </p:tav>
                                      </p:tavLst>
                                    </p:anim>
                                    <p:anim calcmode="lin" valueType="num">
                                      <p:cBhvr additive="base">
                                        <p:cTn id="6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7"/>
                                        </p:tgtEl>
                                        <p:attrNameLst>
                                          <p:attrName>style.visibility</p:attrName>
                                        </p:attrNameLst>
                                      </p:cBhvr>
                                      <p:to>
                                        <p:strVal val="visible"/>
                                      </p:to>
                                    </p:set>
                                    <p:anim calcmode="lin" valueType="num">
                                      <p:cBhvr additive="base">
                                        <p:cTn id="71" dur="500" fill="hold"/>
                                        <p:tgtEl>
                                          <p:spTgt spid="27"/>
                                        </p:tgtEl>
                                        <p:attrNameLst>
                                          <p:attrName>ppt_x</p:attrName>
                                        </p:attrNameLst>
                                      </p:cBhvr>
                                      <p:tavLst>
                                        <p:tav tm="0">
                                          <p:val>
                                            <p:strVal val="#ppt_x"/>
                                          </p:val>
                                        </p:tav>
                                        <p:tav tm="100000">
                                          <p:val>
                                            <p:strVal val="#ppt_x"/>
                                          </p:val>
                                        </p:tav>
                                      </p:tavLst>
                                    </p:anim>
                                    <p:anim calcmode="lin" valueType="num">
                                      <p:cBhvr additive="base">
                                        <p:cTn id="7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31" presetClass="entr" presetSubtype="0"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 calcmode="lin" valueType="num">
                                      <p:cBhvr>
                                        <p:cTn id="77" dur="1000" fill="hold"/>
                                        <p:tgtEl>
                                          <p:spTgt spid="23"/>
                                        </p:tgtEl>
                                        <p:attrNameLst>
                                          <p:attrName>ppt_w</p:attrName>
                                        </p:attrNameLst>
                                      </p:cBhvr>
                                      <p:tavLst>
                                        <p:tav tm="0">
                                          <p:val>
                                            <p:fltVal val="0"/>
                                          </p:val>
                                        </p:tav>
                                        <p:tav tm="100000">
                                          <p:val>
                                            <p:strVal val="#ppt_w"/>
                                          </p:val>
                                        </p:tav>
                                      </p:tavLst>
                                    </p:anim>
                                    <p:anim calcmode="lin" valueType="num">
                                      <p:cBhvr>
                                        <p:cTn id="78" dur="1000" fill="hold"/>
                                        <p:tgtEl>
                                          <p:spTgt spid="23"/>
                                        </p:tgtEl>
                                        <p:attrNameLst>
                                          <p:attrName>ppt_h</p:attrName>
                                        </p:attrNameLst>
                                      </p:cBhvr>
                                      <p:tavLst>
                                        <p:tav tm="0">
                                          <p:val>
                                            <p:fltVal val="0"/>
                                          </p:val>
                                        </p:tav>
                                        <p:tav tm="100000">
                                          <p:val>
                                            <p:strVal val="#ppt_h"/>
                                          </p:val>
                                        </p:tav>
                                      </p:tavLst>
                                    </p:anim>
                                    <p:anim calcmode="lin" valueType="num">
                                      <p:cBhvr>
                                        <p:cTn id="79" dur="1000" fill="hold"/>
                                        <p:tgtEl>
                                          <p:spTgt spid="23"/>
                                        </p:tgtEl>
                                        <p:attrNameLst>
                                          <p:attrName>style.rotation</p:attrName>
                                        </p:attrNameLst>
                                      </p:cBhvr>
                                      <p:tavLst>
                                        <p:tav tm="0">
                                          <p:val>
                                            <p:fltVal val="90"/>
                                          </p:val>
                                        </p:tav>
                                        <p:tav tm="100000">
                                          <p:val>
                                            <p:fltVal val="0"/>
                                          </p:val>
                                        </p:tav>
                                      </p:tavLst>
                                    </p:anim>
                                    <p:animEffect transition="in" filter="fade">
                                      <p:cBhvr>
                                        <p:cTn id="80" dur="1000"/>
                                        <p:tgtEl>
                                          <p:spTgt spid="23"/>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28"/>
                                        </p:tgtEl>
                                        <p:attrNameLst>
                                          <p:attrName>style.visibility</p:attrName>
                                        </p:attrNameLst>
                                      </p:cBhvr>
                                      <p:to>
                                        <p:strVal val="visible"/>
                                      </p:to>
                                    </p:set>
                                    <p:anim calcmode="lin" valueType="num">
                                      <p:cBhvr>
                                        <p:cTn id="85" dur="500" fill="hold"/>
                                        <p:tgtEl>
                                          <p:spTgt spid="28"/>
                                        </p:tgtEl>
                                        <p:attrNameLst>
                                          <p:attrName>ppt_w</p:attrName>
                                        </p:attrNameLst>
                                      </p:cBhvr>
                                      <p:tavLst>
                                        <p:tav tm="0">
                                          <p:val>
                                            <p:fltVal val="0"/>
                                          </p:val>
                                        </p:tav>
                                        <p:tav tm="100000">
                                          <p:val>
                                            <p:strVal val="#ppt_w"/>
                                          </p:val>
                                        </p:tav>
                                      </p:tavLst>
                                    </p:anim>
                                    <p:anim calcmode="lin" valueType="num">
                                      <p:cBhvr>
                                        <p:cTn id="86" dur="500" fill="hold"/>
                                        <p:tgtEl>
                                          <p:spTgt spid="28"/>
                                        </p:tgtEl>
                                        <p:attrNameLst>
                                          <p:attrName>ppt_h</p:attrName>
                                        </p:attrNameLst>
                                      </p:cBhvr>
                                      <p:tavLst>
                                        <p:tav tm="0">
                                          <p:val>
                                            <p:fltVal val="0"/>
                                          </p:val>
                                        </p:tav>
                                        <p:tav tm="100000">
                                          <p:val>
                                            <p:strVal val="#ppt_h"/>
                                          </p:val>
                                        </p:tav>
                                      </p:tavLst>
                                    </p:anim>
                                    <p:animEffect transition="in" filter="fade">
                                      <p:cBhvr>
                                        <p:cTn id="8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18" grpId="0" animBg="1"/>
      <p:bldP spid="19" grpId="0" animBg="1"/>
      <p:bldP spid="21" grpId="0" animBg="1"/>
      <p:bldP spid="22" grpId="0" animBg="1"/>
      <p:bldP spid="23" grpId="0" animBg="1"/>
      <p:bldP spid="24" grpId="0" animBg="1"/>
      <p:bldP spid="25" grpId="0" animBg="1"/>
      <p:bldP spid="27" grpId="0" animBg="1"/>
      <p:bldP spid="2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81227" y="2508800"/>
            <a:ext cx="4188811" cy="293917"/>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u="sng">
                <a:solidFill>
                  <a:schemeClr val="tx1"/>
                </a:solidFill>
              </a:rPr>
              <a:t>Bereits gezahlt:</a:t>
            </a:r>
            <a:endParaRPr lang="de-DE" u="sng" dirty="0">
              <a:solidFill>
                <a:schemeClr val="tx1"/>
              </a:solidFill>
            </a:endParaRPr>
          </a:p>
        </p:txBody>
      </p:sp>
      <p:sp>
        <p:nvSpPr>
          <p:cNvPr id="8" name="Rechteck 7"/>
          <p:cNvSpPr/>
          <p:nvPr/>
        </p:nvSpPr>
        <p:spPr>
          <a:xfrm>
            <a:off x="1469031" y="718522"/>
            <a:ext cx="10148340" cy="588469"/>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Schlusskostenrechnung</a:t>
            </a:r>
            <a:endParaRPr lang="de-DE" sz="2000" b="1" dirty="0">
              <a:solidFill>
                <a:schemeClr val="tx1"/>
              </a:solidFill>
            </a:endParaRPr>
          </a:p>
        </p:txBody>
      </p:sp>
      <p:sp>
        <p:nvSpPr>
          <p:cNvPr id="6" name="Rectangle 1"/>
          <p:cNvSpPr>
            <a:spLocks noChangeArrowheads="1"/>
          </p:cNvSpPr>
          <p:nvPr/>
        </p:nvSpPr>
        <p:spPr bwMode="auto">
          <a:xfrm>
            <a:off x="606401" y="1329795"/>
            <a:ext cx="1805441" cy="369332"/>
          </a:xfrm>
          <a:prstGeom prst="rect">
            <a:avLst/>
          </a:prstGeom>
          <a:solidFill>
            <a:schemeClr val="accent2">
              <a:lumMod val="60000"/>
              <a:lumOff val="40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Davon tragen:</a:t>
            </a:r>
            <a:endParaRPr lang="de-DE" dirty="0"/>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Rectangle 1"/>
          <p:cNvSpPr>
            <a:spLocks noChangeArrowheads="1"/>
          </p:cNvSpPr>
          <p:nvPr/>
        </p:nvSpPr>
        <p:spPr bwMode="auto">
          <a:xfrm>
            <a:off x="6543201" y="1697661"/>
            <a:ext cx="5074170"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Beklagte mit       	                = 732,00 EUR</a:t>
            </a:r>
            <a:endParaRPr lang="de-DE" dirty="0"/>
          </a:p>
        </p:txBody>
      </p:sp>
      <p:sp>
        <p:nvSpPr>
          <p:cNvPr id="13" name="Rectangle 1"/>
          <p:cNvSpPr>
            <a:spLocks noChangeArrowheads="1"/>
          </p:cNvSpPr>
          <p:nvPr/>
        </p:nvSpPr>
        <p:spPr bwMode="auto">
          <a:xfrm>
            <a:off x="3805072" y="2561308"/>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672 ,00 EUR</a:t>
            </a:r>
            <a:endParaRPr lang="de-DE" dirty="0"/>
          </a:p>
        </p:txBody>
      </p:sp>
      <p:sp>
        <p:nvSpPr>
          <p:cNvPr id="15" name="Rectangle 1"/>
          <p:cNvSpPr>
            <a:spLocks noChangeArrowheads="1"/>
          </p:cNvSpPr>
          <p:nvPr/>
        </p:nvSpPr>
        <p:spPr bwMode="auto">
          <a:xfrm>
            <a:off x="606401" y="1690439"/>
            <a:ext cx="5351487"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der Kläger mit 	                                            = 0,00 EUR</a:t>
            </a:r>
            <a:endParaRPr lang="de-DE" dirty="0"/>
          </a:p>
        </p:txBody>
      </p:sp>
      <p:grpSp>
        <p:nvGrpSpPr>
          <p:cNvPr id="5" name="Gruppieren 4"/>
          <p:cNvGrpSpPr/>
          <p:nvPr/>
        </p:nvGrpSpPr>
        <p:grpSpPr>
          <a:xfrm>
            <a:off x="582577" y="3133049"/>
            <a:ext cx="4751163" cy="423610"/>
            <a:chOff x="1190005" y="5503902"/>
            <a:chExt cx="4751163" cy="423610"/>
          </a:xfrm>
        </p:grpSpPr>
        <p:sp>
          <p:nvSpPr>
            <p:cNvPr id="4" name="Rechteck 3"/>
            <p:cNvSpPr/>
            <p:nvPr/>
          </p:nvSpPr>
          <p:spPr>
            <a:xfrm>
              <a:off x="1190005" y="5505840"/>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zuviel</a:t>
              </a:r>
              <a:endParaRPr lang="de-DE" dirty="0" smtClean="0">
                <a:solidFill>
                  <a:schemeClr val="tx1"/>
                </a:solidFill>
              </a:endParaRPr>
            </a:p>
          </p:txBody>
        </p:sp>
        <p:sp>
          <p:nvSpPr>
            <p:cNvPr id="21" name="Rectangle 1"/>
            <p:cNvSpPr>
              <a:spLocks noChangeArrowheads="1"/>
            </p:cNvSpPr>
            <p:nvPr/>
          </p:nvSpPr>
          <p:spPr bwMode="auto">
            <a:xfrm>
              <a:off x="4419349" y="550390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672,00 EUR</a:t>
              </a:r>
              <a:endParaRPr lang="de-DE" dirty="0"/>
            </a:p>
          </p:txBody>
        </p:sp>
      </p:grpSp>
      <p:grpSp>
        <p:nvGrpSpPr>
          <p:cNvPr id="26" name="Gruppieren 25"/>
          <p:cNvGrpSpPr/>
          <p:nvPr/>
        </p:nvGrpSpPr>
        <p:grpSpPr>
          <a:xfrm>
            <a:off x="581227" y="3502305"/>
            <a:ext cx="4752513" cy="421672"/>
            <a:chOff x="1188655" y="5940140"/>
            <a:chExt cx="4752513" cy="421672"/>
          </a:xfrm>
        </p:grpSpPr>
        <p:sp>
          <p:nvSpPr>
            <p:cNvPr id="24" name="Rechteck 23"/>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auf Bekl. </a:t>
              </a:r>
            </a:p>
          </p:txBody>
        </p:sp>
        <p:sp>
          <p:nvSpPr>
            <p:cNvPr id="22" name="Rectangle 1"/>
            <p:cNvSpPr>
              <a:spLocks noChangeArrowheads="1"/>
            </p:cNvSpPr>
            <p:nvPr/>
          </p:nvSpPr>
          <p:spPr bwMode="auto">
            <a:xfrm>
              <a:off x="4419349" y="597281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672,00 EUR</a:t>
              </a:r>
              <a:endParaRPr lang="de-DE" dirty="0"/>
            </a:p>
          </p:txBody>
        </p:sp>
      </p:grpSp>
      <p:grpSp>
        <p:nvGrpSpPr>
          <p:cNvPr id="27" name="Gruppieren 26"/>
          <p:cNvGrpSpPr/>
          <p:nvPr/>
        </p:nvGrpSpPr>
        <p:grpSpPr>
          <a:xfrm>
            <a:off x="581227" y="3958755"/>
            <a:ext cx="4767883" cy="442809"/>
            <a:chOff x="1190005" y="6361812"/>
            <a:chExt cx="4767883" cy="442809"/>
          </a:xfrm>
        </p:grpSpPr>
        <p:sp>
          <p:nvSpPr>
            <p:cNvPr id="25" name="Rechteck 2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23" name="Rectangle 1"/>
            <p:cNvSpPr>
              <a:spLocks noChangeArrowheads="1"/>
            </p:cNvSpPr>
            <p:nvPr/>
          </p:nvSpPr>
          <p:spPr bwMode="auto">
            <a:xfrm>
              <a:off x="4436069" y="6435289"/>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0,00 EUR</a:t>
              </a:r>
              <a:endParaRPr lang="de-DE" dirty="0"/>
            </a:p>
          </p:txBody>
        </p:sp>
      </p:grpSp>
      <p:grpSp>
        <p:nvGrpSpPr>
          <p:cNvPr id="31" name="Gruppieren 30"/>
          <p:cNvGrpSpPr/>
          <p:nvPr/>
        </p:nvGrpSpPr>
        <p:grpSpPr>
          <a:xfrm>
            <a:off x="6896662" y="2263225"/>
            <a:ext cx="4696360" cy="421672"/>
            <a:chOff x="1188655" y="5940140"/>
            <a:chExt cx="4696360" cy="421672"/>
          </a:xfrm>
        </p:grpSpPr>
        <p:sp>
          <p:nvSpPr>
            <p:cNvPr id="32" name="Rechteck 31"/>
            <p:cNvSpPr/>
            <p:nvPr/>
          </p:nvSpPr>
          <p:spPr>
            <a:xfrm>
              <a:off x="1188655" y="5940140"/>
              <a:ext cx="4672012" cy="4216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Zu verrechnen vom Kl. </a:t>
              </a:r>
            </a:p>
          </p:txBody>
        </p:sp>
        <p:sp>
          <p:nvSpPr>
            <p:cNvPr id="33" name="Rectangle 1"/>
            <p:cNvSpPr>
              <a:spLocks noChangeArrowheads="1"/>
            </p:cNvSpPr>
            <p:nvPr/>
          </p:nvSpPr>
          <p:spPr bwMode="auto">
            <a:xfrm>
              <a:off x="4363196" y="5962833"/>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672,00 EUR</a:t>
              </a:r>
              <a:endParaRPr lang="de-DE" dirty="0"/>
            </a:p>
          </p:txBody>
        </p:sp>
      </p:grpSp>
      <p:grpSp>
        <p:nvGrpSpPr>
          <p:cNvPr id="34" name="Gruppieren 33"/>
          <p:cNvGrpSpPr/>
          <p:nvPr/>
        </p:nvGrpSpPr>
        <p:grpSpPr>
          <a:xfrm>
            <a:off x="6921011" y="2874175"/>
            <a:ext cx="4696360" cy="421672"/>
            <a:chOff x="1190005" y="6361812"/>
            <a:chExt cx="4696360" cy="421672"/>
          </a:xfrm>
        </p:grpSpPr>
        <p:sp>
          <p:nvSpPr>
            <p:cNvPr id="35" name="Rechteck 34"/>
            <p:cNvSpPr/>
            <p:nvPr/>
          </p:nvSpPr>
          <p:spPr>
            <a:xfrm>
              <a:off x="1190005" y="6361812"/>
              <a:ext cx="4672012" cy="42167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Rest</a:t>
              </a:r>
            </a:p>
          </p:txBody>
        </p:sp>
        <p:sp>
          <p:nvSpPr>
            <p:cNvPr id="36" name="Rectangle 1"/>
            <p:cNvSpPr>
              <a:spLocks noChangeArrowheads="1"/>
            </p:cNvSpPr>
            <p:nvPr/>
          </p:nvSpPr>
          <p:spPr bwMode="auto">
            <a:xfrm>
              <a:off x="4364546" y="6387982"/>
              <a:ext cx="1521819" cy="369332"/>
            </a:xfrm>
            <a:prstGeom prst="rect">
              <a:avLst/>
            </a:prstGeom>
            <a:solidFill>
              <a:schemeClr val="bg1">
                <a:lumMod val="7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    60,00 EUR</a:t>
              </a:r>
              <a:endParaRPr lang="de-DE" dirty="0"/>
            </a:p>
          </p:txBody>
        </p:sp>
      </p:grpSp>
      <p:sp>
        <p:nvSpPr>
          <p:cNvPr id="28" name="Abgerundetes Rechteck 27"/>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38" name="Gefaltete Ecke 37"/>
          <p:cNvSpPr/>
          <p:nvPr/>
        </p:nvSpPr>
        <p:spPr>
          <a:xfrm>
            <a:off x="5957888" y="4401564"/>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err="1" smtClean="0">
                <a:solidFill>
                  <a:schemeClr val="tx1"/>
                </a:solidFill>
                <a:latin typeface="MV Boli" panose="02000500030200090000" pitchFamily="2" charset="0"/>
                <a:cs typeface="MV Boli" panose="02000500030200090000" pitchFamily="2" charset="0"/>
              </a:rPr>
              <a:t>Mithaft</a:t>
            </a:r>
            <a:r>
              <a:rPr lang="de-DE" sz="2000" dirty="0" smtClean="0">
                <a:solidFill>
                  <a:schemeClr val="tx1"/>
                </a:solidFill>
                <a:latin typeface="MV Boli" panose="02000500030200090000" pitchFamily="2" charset="0"/>
                <a:cs typeface="MV Boli" panose="02000500030200090000" pitchFamily="2" charset="0"/>
              </a:rPr>
              <a:t>=</a:t>
            </a:r>
          </a:p>
          <a:p>
            <a:pPr algn="ctr"/>
            <a:r>
              <a:rPr lang="de-DE" sz="2000" dirty="0" smtClean="0">
                <a:solidFill>
                  <a:schemeClr val="tx1"/>
                </a:solidFill>
                <a:latin typeface="MV Boli" panose="02000500030200090000" pitchFamily="2" charset="0"/>
                <a:cs typeface="MV Boli" panose="02000500030200090000" pitchFamily="2" charset="0"/>
              </a:rPr>
              <a:t>732,00 €</a:t>
            </a:r>
            <a:endParaRPr lang="de-DE" sz="2000" dirty="0">
              <a:solidFill>
                <a:schemeClr val="tx1"/>
              </a:solidFill>
              <a:latin typeface="MV Boli" panose="02000500030200090000" pitchFamily="2" charset="0"/>
              <a:cs typeface="MV Boli" panose="02000500030200090000" pitchFamily="2" charset="0"/>
            </a:endParaRPr>
          </a:p>
        </p:txBody>
      </p:sp>
      <p:cxnSp>
        <p:nvCxnSpPr>
          <p:cNvPr id="7" name="Gerade Verbindung mit Pfeil 6"/>
          <p:cNvCxnSpPr>
            <a:endCxn id="22" idx="3"/>
          </p:cNvCxnSpPr>
          <p:nvPr/>
        </p:nvCxnSpPr>
        <p:spPr>
          <a:xfrm flipH="1" flipV="1">
            <a:off x="5333740" y="3719643"/>
            <a:ext cx="1038485" cy="681922"/>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Gefaltete Ecke 28"/>
          <p:cNvSpPr/>
          <p:nvPr/>
        </p:nvSpPr>
        <p:spPr>
          <a:xfrm>
            <a:off x="9465671" y="4265431"/>
            <a:ext cx="1658157" cy="1526303"/>
          </a:xfrm>
          <a:prstGeom prst="foldedCorner">
            <a:avLst/>
          </a:prstGeom>
          <a:solidFill>
            <a:srgbClr val="EDABDA"/>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err="1" smtClean="0">
                <a:solidFill>
                  <a:schemeClr val="tx1"/>
                </a:solidFill>
                <a:latin typeface="MV Boli" panose="02000500030200090000" pitchFamily="2" charset="0"/>
                <a:cs typeface="MV Boli" panose="02000500030200090000" pitchFamily="2" charset="0"/>
              </a:rPr>
              <a:t>Mithaft</a:t>
            </a:r>
            <a:r>
              <a:rPr lang="de-DE" sz="2000" dirty="0" smtClean="0">
                <a:solidFill>
                  <a:schemeClr val="tx1"/>
                </a:solidFill>
                <a:latin typeface="MV Boli" panose="02000500030200090000" pitchFamily="2" charset="0"/>
                <a:cs typeface="MV Boli" panose="02000500030200090000" pitchFamily="2" charset="0"/>
              </a:rPr>
              <a:t> vom Kl.=</a:t>
            </a:r>
          </a:p>
          <a:p>
            <a:pPr algn="ctr"/>
            <a:r>
              <a:rPr lang="de-DE" sz="2000" dirty="0" smtClean="0">
                <a:solidFill>
                  <a:schemeClr val="tx1"/>
                </a:solidFill>
                <a:latin typeface="MV Boli" panose="02000500030200090000" pitchFamily="2" charset="0"/>
                <a:cs typeface="MV Boli" panose="02000500030200090000" pitchFamily="2" charset="0"/>
              </a:rPr>
              <a:t>60,00 €</a:t>
            </a:r>
            <a:endParaRPr lang="de-DE" sz="2000"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1246165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500" fill="hold"/>
                                        <p:tgtEl>
                                          <p:spTgt spid="2"/>
                                        </p:tgtEl>
                                        <p:attrNameLst>
                                          <p:attrName>ppt_x</p:attrName>
                                        </p:attrNameLst>
                                      </p:cBhvr>
                                      <p:tavLst>
                                        <p:tav tm="0">
                                          <p:val>
                                            <p:strVal val="#ppt_x"/>
                                          </p:val>
                                        </p:tav>
                                        <p:tav tm="100000">
                                          <p:val>
                                            <p:strVal val="#ppt_x"/>
                                          </p:val>
                                        </p:tav>
                                      </p:tavLst>
                                    </p:anim>
                                    <p:anim calcmode="lin" valueType="num">
                                      <p:cBhvr additive="base">
                                        <p:cTn id="2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6"/>
                                        </p:tgtEl>
                                        <p:attrNameLst>
                                          <p:attrName>style.visibility</p:attrName>
                                        </p:attrNameLst>
                                      </p:cBhvr>
                                      <p:to>
                                        <p:strVal val="visible"/>
                                      </p:to>
                                    </p:set>
                                    <p:anim calcmode="lin" valueType="num">
                                      <p:cBhvr additive="base">
                                        <p:cTn id="43" dur="500" fill="hold"/>
                                        <p:tgtEl>
                                          <p:spTgt spid="26"/>
                                        </p:tgtEl>
                                        <p:attrNameLst>
                                          <p:attrName>ppt_x</p:attrName>
                                        </p:attrNameLst>
                                      </p:cBhvr>
                                      <p:tavLst>
                                        <p:tav tm="0">
                                          <p:val>
                                            <p:strVal val="#ppt_x"/>
                                          </p:val>
                                        </p:tav>
                                        <p:tav tm="100000">
                                          <p:val>
                                            <p:strVal val="#ppt_x"/>
                                          </p:val>
                                        </p:tav>
                                      </p:tavLst>
                                    </p:anim>
                                    <p:anim calcmode="lin" valueType="num">
                                      <p:cBhvr additive="base">
                                        <p:cTn id="44"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 calcmode="lin" valueType="num">
                                      <p:cBhvr additive="base">
                                        <p:cTn id="49" dur="500" fill="hold"/>
                                        <p:tgtEl>
                                          <p:spTgt spid="27"/>
                                        </p:tgtEl>
                                        <p:attrNameLst>
                                          <p:attrName>ppt_x</p:attrName>
                                        </p:attrNameLst>
                                      </p:cBhvr>
                                      <p:tavLst>
                                        <p:tav tm="0">
                                          <p:val>
                                            <p:strVal val="#ppt_x"/>
                                          </p:val>
                                        </p:tav>
                                        <p:tav tm="100000">
                                          <p:val>
                                            <p:strVal val="#ppt_x"/>
                                          </p:val>
                                        </p:tav>
                                      </p:tavLst>
                                    </p:anim>
                                    <p:anim calcmode="lin" valueType="num">
                                      <p:cBhvr additive="base">
                                        <p:cTn id="50"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anim calcmode="lin" valueType="num">
                                      <p:cBhvr>
                                        <p:cTn id="55" dur="500" fill="hold"/>
                                        <p:tgtEl>
                                          <p:spTgt spid="38"/>
                                        </p:tgtEl>
                                        <p:attrNameLst>
                                          <p:attrName>ppt_w</p:attrName>
                                        </p:attrNameLst>
                                      </p:cBhvr>
                                      <p:tavLst>
                                        <p:tav tm="0">
                                          <p:val>
                                            <p:fltVal val="0"/>
                                          </p:val>
                                        </p:tav>
                                        <p:tav tm="100000">
                                          <p:val>
                                            <p:strVal val="#ppt_w"/>
                                          </p:val>
                                        </p:tav>
                                      </p:tavLst>
                                    </p:anim>
                                    <p:anim calcmode="lin" valueType="num">
                                      <p:cBhvr>
                                        <p:cTn id="56" dur="500" fill="hold"/>
                                        <p:tgtEl>
                                          <p:spTgt spid="38"/>
                                        </p:tgtEl>
                                        <p:attrNameLst>
                                          <p:attrName>ppt_h</p:attrName>
                                        </p:attrNameLst>
                                      </p:cBhvr>
                                      <p:tavLst>
                                        <p:tav tm="0">
                                          <p:val>
                                            <p:fltVal val="0"/>
                                          </p:val>
                                        </p:tav>
                                        <p:tav tm="100000">
                                          <p:val>
                                            <p:strVal val="#ppt_h"/>
                                          </p:val>
                                        </p:tav>
                                      </p:tavLst>
                                    </p:anim>
                                    <p:animEffect transition="in" filter="fade">
                                      <p:cBhvr>
                                        <p:cTn id="57" dur="500"/>
                                        <p:tgtEl>
                                          <p:spTgt spid="38"/>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1"/>
                                        </p:tgtEl>
                                        <p:attrNameLst>
                                          <p:attrName>style.visibility</p:attrName>
                                        </p:attrNameLst>
                                      </p:cBhvr>
                                      <p:to>
                                        <p:strVal val="visible"/>
                                      </p:to>
                                    </p:set>
                                    <p:anim calcmode="lin" valueType="num">
                                      <p:cBhvr additive="base">
                                        <p:cTn id="62" dur="500" fill="hold"/>
                                        <p:tgtEl>
                                          <p:spTgt spid="31"/>
                                        </p:tgtEl>
                                        <p:attrNameLst>
                                          <p:attrName>ppt_x</p:attrName>
                                        </p:attrNameLst>
                                      </p:cBhvr>
                                      <p:tavLst>
                                        <p:tav tm="0">
                                          <p:val>
                                            <p:strVal val="#ppt_x"/>
                                          </p:val>
                                        </p:tav>
                                        <p:tav tm="100000">
                                          <p:val>
                                            <p:strVal val="#ppt_x"/>
                                          </p:val>
                                        </p:tav>
                                      </p:tavLst>
                                    </p:anim>
                                    <p:anim calcmode="lin" valueType="num">
                                      <p:cBhvr additive="base">
                                        <p:cTn id="63"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4"/>
                                        </p:tgtEl>
                                        <p:attrNameLst>
                                          <p:attrName>style.visibility</p:attrName>
                                        </p:attrNameLst>
                                      </p:cBhvr>
                                      <p:to>
                                        <p:strVal val="visible"/>
                                      </p:to>
                                    </p:set>
                                    <p:anim calcmode="lin" valueType="num">
                                      <p:cBhvr additive="base">
                                        <p:cTn id="68" dur="500" fill="hold"/>
                                        <p:tgtEl>
                                          <p:spTgt spid="34"/>
                                        </p:tgtEl>
                                        <p:attrNameLst>
                                          <p:attrName>ppt_x</p:attrName>
                                        </p:attrNameLst>
                                      </p:cBhvr>
                                      <p:tavLst>
                                        <p:tav tm="0">
                                          <p:val>
                                            <p:strVal val="#ppt_x"/>
                                          </p:val>
                                        </p:tav>
                                        <p:tav tm="100000">
                                          <p:val>
                                            <p:strVal val="#ppt_x"/>
                                          </p:val>
                                        </p:tav>
                                      </p:tavLst>
                                    </p:anim>
                                    <p:anim calcmode="lin" valueType="num">
                                      <p:cBhvr additive="base">
                                        <p:cTn id="69"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nodeType="clickEffect">
                                  <p:stCondLst>
                                    <p:cond delay="0"/>
                                  </p:stCondLst>
                                  <p:childTnLst>
                                    <p:set>
                                      <p:cBhvr>
                                        <p:cTn id="73" dur="1" fill="hold">
                                          <p:stCondLst>
                                            <p:cond delay="0"/>
                                          </p:stCondLst>
                                        </p:cTn>
                                        <p:tgtEl>
                                          <p:spTgt spid="7"/>
                                        </p:tgtEl>
                                        <p:attrNameLst>
                                          <p:attrName>style.visibility</p:attrName>
                                        </p:attrNameLst>
                                      </p:cBhvr>
                                      <p:to>
                                        <p:strVal val="visible"/>
                                      </p:to>
                                    </p:set>
                                    <p:anim calcmode="lin" valueType="num">
                                      <p:cBhvr>
                                        <p:cTn id="74" dur="500" fill="hold"/>
                                        <p:tgtEl>
                                          <p:spTgt spid="7"/>
                                        </p:tgtEl>
                                        <p:attrNameLst>
                                          <p:attrName>ppt_w</p:attrName>
                                        </p:attrNameLst>
                                      </p:cBhvr>
                                      <p:tavLst>
                                        <p:tav tm="0">
                                          <p:val>
                                            <p:fltVal val="0"/>
                                          </p:val>
                                        </p:tav>
                                        <p:tav tm="100000">
                                          <p:val>
                                            <p:strVal val="#ppt_w"/>
                                          </p:val>
                                        </p:tav>
                                      </p:tavLst>
                                    </p:anim>
                                    <p:anim calcmode="lin" valueType="num">
                                      <p:cBhvr>
                                        <p:cTn id="75" dur="500" fill="hold"/>
                                        <p:tgtEl>
                                          <p:spTgt spid="7"/>
                                        </p:tgtEl>
                                        <p:attrNameLst>
                                          <p:attrName>ppt_h</p:attrName>
                                        </p:attrNameLst>
                                      </p:cBhvr>
                                      <p:tavLst>
                                        <p:tav tm="0">
                                          <p:val>
                                            <p:fltVal val="0"/>
                                          </p:val>
                                        </p:tav>
                                        <p:tav tm="100000">
                                          <p:val>
                                            <p:strVal val="#ppt_h"/>
                                          </p:val>
                                        </p:tav>
                                      </p:tavLst>
                                    </p:anim>
                                    <p:animEffect transition="in" filter="fade">
                                      <p:cBhvr>
                                        <p:cTn id="76" dur="500"/>
                                        <p:tgtEl>
                                          <p:spTgt spid="7"/>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29"/>
                                        </p:tgtEl>
                                        <p:attrNameLst>
                                          <p:attrName>style.visibility</p:attrName>
                                        </p:attrNameLst>
                                      </p:cBhvr>
                                      <p:to>
                                        <p:strVal val="visible"/>
                                      </p:to>
                                    </p:set>
                                    <p:anim calcmode="lin" valueType="num">
                                      <p:cBhvr>
                                        <p:cTn id="81" dur="500" fill="hold"/>
                                        <p:tgtEl>
                                          <p:spTgt spid="29"/>
                                        </p:tgtEl>
                                        <p:attrNameLst>
                                          <p:attrName>ppt_w</p:attrName>
                                        </p:attrNameLst>
                                      </p:cBhvr>
                                      <p:tavLst>
                                        <p:tav tm="0">
                                          <p:val>
                                            <p:fltVal val="0"/>
                                          </p:val>
                                        </p:tav>
                                        <p:tav tm="100000">
                                          <p:val>
                                            <p:strVal val="#ppt_w"/>
                                          </p:val>
                                        </p:tav>
                                      </p:tavLst>
                                    </p:anim>
                                    <p:anim calcmode="lin" valueType="num">
                                      <p:cBhvr>
                                        <p:cTn id="82" dur="500" fill="hold"/>
                                        <p:tgtEl>
                                          <p:spTgt spid="29"/>
                                        </p:tgtEl>
                                        <p:attrNameLst>
                                          <p:attrName>ppt_h</p:attrName>
                                        </p:attrNameLst>
                                      </p:cBhvr>
                                      <p:tavLst>
                                        <p:tav tm="0">
                                          <p:val>
                                            <p:fltVal val="0"/>
                                          </p:val>
                                        </p:tav>
                                        <p:tav tm="100000">
                                          <p:val>
                                            <p:strVal val="#ppt_h"/>
                                          </p:val>
                                        </p:tav>
                                      </p:tavLst>
                                    </p:anim>
                                    <p:animEffect transition="in" filter="fade">
                                      <p:cBhvr>
                                        <p:cTn id="8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12" grpId="0" animBg="1"/>
      <p:bldP spid="13" grpId="0" animBg="1"/>
      <p:bldP spid="15" grpId="0" animBg="1"/>
      <p:bldP spid="38" grpId="0" animBg="1"/>
      <p:bldP spid="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KR Schlusskostenrechnung</a:t>
            </a:r>
            <a:endParaRPr lang="de-DE" sz="2000" b="1" dirty="0">
              <a:solidFill>
                <a:schemeClr val="tx1"/>
              </a:solidFill>
            </a:endParaRPr>
          </a:p>
        </p:txBody>
      </p:sp>
      <p:sp>
        <p:nvSpPr>
          <p:cNvPr id="10" name="Rechteck 9"/>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1</a:t>
            </a:r>
            <a:r>
              <a:rPr lang="de-DE" dirty="0">
                <a:solidFill>
                  <a:schemeClr val="tx1"/>
                </a:solidFill>
              </a:rPr>
              <a:t>1</a:t>
            </a: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3" name="Gefaltete Ecke 12"/>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1</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grpSp>
        <p:nvGrpSpPr>
          <p:cNvPr id="2" name="Gruppieren 1"/>
          <p:cNvGrpSpPr/>
          <p:nvPr/>
        </p:nvGrpSpPr>
        <p:grpSpPr>
          <a:xfrm>
            <a:off x="1130635" y="2339420"/>
            <a:ext cx="10486740" cy="690492"/>
            <a:chOff x="1130635" y="2339420"/>
            <a:chExt cx="10486740" cy="690492"/>
          </a:xfrm>
        </p:grpSpPr>
        <p:sp>
          <p:nvSpPr>
            <p:cNvPr id="6" name="Rectangle 1"/>
            <p:cNvSpPr>
              <a:spLocks noChangeArrowheads="1"/>
            </p:cNvSpPr>
            <p:nvPr/>
          </p:nvSpPr>
          <p:spPr bwMode="auto">
            <a:xfrm>
              <a:off x="1466396" y="2383581"/>
              <a:ext cx="10150979" cy="646331"/>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342900" indent="-342900">
                <a:buAutoNum type="alphaLcParenR"/>
              </a:pPr>
              <a:r>
                <a:rPr lang="de-DE" dirty="0" smtClean="0"/>
                <a:t>Alle Kosten sind nun gem. § 9 Abs. 3 Nr. 1 GKG fällig. Gem. § 28 Abs. 1 </a:t>
              </a:r>
              <a:r>
                <a:rPr lang="de-DE" dirty="0" err="1" smtClean="0"/>
                <a:t>KostVfg</a:t>
              </a:r>
              <a:r>
                <a:rPr lang="de-DE" dirty="0" smtClean="0"/>
                <a:t>. ist nunmehr eine neue Kostenrechnung die Schlusskostenrechnung, zu erstellen.</a:t>
              </a:r>
              <a:endParaRPr lang="de-DE" dirty="0"/>
            </a:p>
          </p:txBody>
        </p:sp>
        <p:sp>
          <p:nvSpPr>
            <p:cNvPr id="18" name="Flussdiagramm: Verbinder 17"/>
            <p:cNvSpPr/>
            <p:nvPr/>
          </p:nvSpPr>
          <p:spPr>
            <a:xfrm>
              <a:off x="1130635" y="2339420"/>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grpSp>
      <p:grpSp>
        <p:nvGrpSpPr>
          <p:cNvPr id="3" name="Gruppieren 2"/>
          <p:cNvGrpSpPr/>
          <p:nvPr/>
        </p:nvGrpSpPr>
        <p:grpSpPr>
          <a:xfrm>
            <a:off x="1130633" y="3155626"/>
            <a:ext cx="10486738" cy="849529"/>
            <a:chOff x="1130633" y="3155626"/>
            <a:chExt cx="10486738" cy="849529"/>
          </a:xfrm>
        </p:grpSpPr>
        <p:sp>
          <p:nvSpPr>
            <p:cNvPr id="15" name="Rectangle 1"/>
            <p:cNvSpPr>
              <a:spLocks noChangeArrowheads="1"/>
            </p:cNvSpPr>
            <p:nvPr/>
          </p:nvSpPr>
          <p:spPr bwMode="auto">
            <a:xfrm>
              <a:off x="1466392" y="3358824"/>
              <a:ext cx="10150979" cy="646331"/>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b)   Kostenschuldnerin ist </a:t>
              </a:r>
              <a:r>
                <a:rPr lang="de-DE" dirty="0" smtClean="0">
                  <a:solidFill>
                    <a:srgbClr val="FF0000"/>
                  </a:solidFill>
                </a:rPr>
                <a:t>die Beklagte</a:t>
              </a:r>
              <a:r>
                <a:rPr lang="de-DE" dirty="0" smtClean="0"/>
                <a:t> gem. § 29 Nr. 1 GKG, als Entscheidungsschuldnerin.</a:t>
              </a:r>
            </a:p>
            <a:p>
              <a:r>
                <a:rPr lang="de-DE" dirty="0"/>
                <a:t> </a:t>
              </a:r>
              <a:r>
                <a:rPr lang="de-DE" dirty="0" smtClean="0"/>
                <a:t>    </a:t>
              </a:r>
              <a:endParaRPr lang="de-DE" dirty="0"/>
            </a:p>
          </p:txBody>
        </p:sp>
        <p:sp>
          <p:nvSpPr>
            <p:cNvPr id="19" name="Flussdiagramm: Verbinder 18"/>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grpSp>
      <p:grpSp>
        <p:nvGrpSpPr>
          <p:cNvPr id="4" name="Gruppieren 3"/>
          <p:cNvGrpSpPr/>
          <p:nvPr/>
        </p:nvGrpSpPr>
        <p:grpSpPr>
          <a:xfrm>
            <a:off x="1130632" y="4273279"/>
            <a:ext cx="10486739" cy="1281500"/>
            <a:chOff x="1130632" y="4273279"/>
            <a:chExt cx="10486739" cy="1281500"/>
          </a:xfrm>
        </p:grpSpPr>
        <p:sp>
          <p:nvSpPr>
            <p:cNvPr id="17" name="Rectangle 1"/>
            <p:cNvSpPr>
              <a:spLocks noChangeArrowheads="1"/>
            </p:cNvSpPr>
            <p:nvPr/>
          </p:nvSpPr>
          <p:spPr bwMode="auto">
            <a:xfrm>
              <a:off x="1466392" y="4354450"/>
              <a:ext cx="10150979" cy="120032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dirty="0" smtClean="0"/>
                <a:t>c)  Der von dem Kläger, als Antragsschuldner gem. § 22 I S.1 GKG, geleisteter Vorschuss ist auf die zu Kosten</a:t>
              </a:r>
            </a:p>
            <a:p>
              <a:r>
                <a:rPr lang="de-DE" dirty="0"/>
                <a:t> </a:t>
              </a:r>
              <a:r>
                <a:rPr lang="de-DE" dirty="0" smtClean="0"/>
                <a:t>    der Beklagten, im Rahmen der </a:t>
              </a:r>
              <a:r>
                <a:rPr lang="de-DE" dirty="0" err="1" smtClean="0"/>
                <a:t>Mithaft</a:t>
              </a:r>
              <a:r>
                <a:rPr lang="de-DE" dirty="0" smtClean="0"/>
                <a:t>, zu verrechnen. </a:t>
              </a:r>
              <a:r>
                <a:rPr lang="de-DE" dirty="0"/>
                <a:t>Für </a:t>
              </a:r>
              <a:r>
                <a:rPr lang="de-DE" dirty="0" smtClean="0"/>
                <a:t>die offene </a:t>
              </a:r>
              <a:r>
                <a:rPr lang="de-DE" dirty="0"/>
                <a:t>Forderung erfolgt eine  </a:t>
              </a:r>
              <a:r>
                <a:rPr lang="de-DE" u="sng" dirty="0" smtClean="0">
                  <a:solidFill>
                    <a:srgbClr val="FF0000"/>
                  </a:solidFill>
                </a:rPr>
                <a:t>Sollstellung</a:t>
              </a:r>
            </a:p>
            <a:p>
              <a:r>
                <a:rPr lang="de-DE" dirty="0">
                  <a:solidFill>
                    <a:srgbClr val="FF0000"/>
                  </a:solidFill>
                </a:rPr>
                <a:t> </a:t>
              </a:r>
              <a:r>
                <a:rPr lang="de-DE" dirty="0" smtClean="0">
                  <a:solidFill>
                    <a:srgbClr val="FF0000"/>
                  </a:solidFill>
                </a:rPr>
                <a:t>  </a:t>
              </a:r>
              <a:r>
                <a:rPr lang="de-DE" dirty="0">
                  <a:solidFill>
                    <a:srgbClr val="FF0000"/>
                  </a:solidFill>
                </a:rPr>
                <a:t> </a:t>
              </a:r>
              <a:r>
                <a:rPr lang="de-DE" dirty="0" smtClean="0">
                  <a:solidFill>
                    <a:srgbClr val="FF0000"/>
                  </a:solidFill>
                </a:rPr>
                <a:t> </a:t>
              </a:r>
              <a:r>
                <a:rPr lang="de-DE" dirty="0" smtClean="0"/>
                <a:t>gem</a:t>
              </a:r>
              <a:r>
                <a:rPr lang="de-DE" dirty="0"/>
                <a:t>. §§ 4 Abs. 2, 15 Abs. 1 und 25 </a:t>
              </a:r>
              <a:r>
                <a:rPr lang="de-DE" dirty="0" err="1" smtClean="0"/>
                <a:t>KostVfg</a:t>
              </a:r>
              <a:r>
                <a:rPr lang="de-DE" dirty="0" smtClean="0"/>
                <a:t> mit </a:t>
              </a:r>
              <a:r>
                <a:rPr lang="de-DE" dirty="0"/>
                <a:t>Kost 23 zu Lasten der Beklagten.</a:t>
              </a:r>
            </a:p>
            <a:p>
              <a:endParaRPr lang="de-DE" dirty="0"/>
            </a:p>
          </p:txBody>
        </p:sp>
        <p:sp>
          <p:nvSpPr>
            <p:cNvPr id="20" name="Flussdiagramm: Verbinder 19"/>
            <p:cNvSpPr/>
            <p:nvPr/>
          </p:nvSpPr>
          <p:spPr>
            <a:xfrm>
              <a:off x="1130632" y="4273279"/>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grpSp>
    </p:spTree>
    <p:extLst>
      <p:ext uri="{BB962C8B-B14F-4D97-AF65-F5344CB8AC3E}">
        <p14:creationId xmlns:p14="http://schemas.microsoft.com/office/powerpoint/2010/main" val="3355243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Abgerundetes Rechteck 16"/>
          <p:cNvSpPr/>
          <p:nvPr/>
        </p:nvSpPr>
        <p:spPr>
          <a:xfrm>
            <a:off x="1154788" y="983646"/>
            <a:ext cx="10148340" cy="3895134"/>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dirty="0"/>
              <a:t>Frau Obst, vertreten durch Rechtsanwalt Apfel, reicht Klage gegen Frau Gurke, wegen einer Forderung in Höhe von 9.773,00 EUR nebst Zinsen in der Höhe von 5 Prozentpunkten über dem jeweiligen Basiszinssatz seit dem 15.05.2022. </a:t>
            </a:r>
          </a:p>
          <a:p>
            <a:r>
              <a:rPr lang="de-DE" sz="2000" dirty="0"/>
              <a:t>Zum Verhandlungstermin findet eine Videokonferenz statt. Die Videokonferenz beginnt, laut Protokoll, um 9.30 Uhr und wird um 11.50 beendet. Nach Erörterung der Sach- und Rechtslage ergeht folgendes Urteil:</a:t>
            </a:r>
          </a:p>
          <a:p>
            <a:r>
              <a:rPr lang="de-DE" sz="2000" dirty="0"/>
              <a:t>„1. Die Klage wird abgewiesen…</a:t>
            </a:r>
          </a:p>
          <a:p>
            <a:r>
              <a:rPr lang="de-DE" sz="2000" dirty="0"/>
              <a:t>        …2. Die Kosten des Rechtsstreits trägt die Klägerin…“  </a:t>
            </a:r>
          </a:p>
        </p:txBody>
      </p:sp>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10148340"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010z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8" name="Gefaltete Ecke 17"/>
          <p:cNvSpPr/>
          <p:nvPr/>
        </p:nvSpPr>
        <p:spPr>
          <a:xfrm>
            <a:off x="4605024" y="4929921"/>
            <a:ext cx="1526944" cy="1526303"/>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Wie viele</a:t>
            </a:r>
          </a:p>
          <a:p>
            <a:pPr algn="ctr"/>
            <a:r>
              <a:rPr lang="de-DE" sz="2000" dirty="0" smtClean="0">
                <a:solidFill>
                  <a:schemeClr val="tx1"/>
                </a:solidFill>
                <a:latin typeface="MV Boli" panose="02000500030200090000" pitchFamily="2" charset="0"/>
                <a:cs typeface="MV Boli" panose="02000500030200090000" pitchFamily="2" charset="0"/>
              </a:rPr>
              <a:t>KRs</a:t>
            </a:r>
          </a:p>
          <a:p>
            <a:pPr algn="ctr"/>
            <a:r>
              <a:rPr lang="de-DE" sz="2000" dirty="0" smtClean="0">
                <a:solidFill>
                  <a:schemeClr val="tx1"/>
                </a:solidFill>
                <a:latin typeface="MV Boli" panose="02000500030200090000" pitchFamily="2" charset="0"/>
                <a:cs typeface="MV Boli" panose="02000500030200090000" pitchFamily="2" charset="0"/>
              </a:rPr>
              <a:t>sind zu fertigen?</a:t>
            </a:r>
            <a:endParaRPr lang="de-DE" sz="2000" dirty="0">
              <a:solidFill>
                <a:schemeClr val="tx1"/>
              </a:solidFill>
              <a:latin typeface="MV Boli" panose="02000500030200090000" pitchFamily="2" charset="0"/>
              <a:cs typeface="MV Boli" panose="02000500030200090000" pitchFamily="2" charset="0"/>
            </a:endParaRPr>
          </a:p>
        </p:txBody>
      </p:sp>
      <p:sp>
        <p:nvSpPr>
          <p:cNvPr id="10" name="Gefaltete Ecke 9"/>
          <p:cNvSpPr/>
          <p:nvPr/>
        </p:nvSpPr>
        <p:spPr>
          <a:xfrm rot="20944963">
            <a:off x="6673923" y="4968332"/>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1.Vorschuss-KR</a:t>
            </a:r>
          </a:p>
        </p:txBody>
      </p:sp>
      <p:sp>
        <p:nvSpPr>
          <p:cNvPr id="12" name="Gefaltete Ecke 11"/>
          <p:cNvSpPr/>
          <p:nvPr/>
        </p:nvSpPr>
        <p:spPr>
          <a:xfrm>
            <a:off x="8525647" y="4877205"/>
            <a:ext cx="1526944" cy="1526303"/>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smtClean="0">
                <a:solidFill>
                  <a:schemeClr val="tx1"/>
                </a:solidFill>
                <a:latin typeface="MV Boli" panose="02000500030200090000" pitchFamily="2" charset="0"/>
                <a:cs typeface="MV Boli" panose="02000500030200090000" pitchFamily="2" charset="0"/>
              </a:rPr>
              <a:t>Schluss-KR= </a:t>
            </a:r>
            <a:r>
              <a:rPr lang="de-DE" sz="2800" b="1" dirty="0" smtClean="0">
                <a:solidFill>
                  <a:schemeClr val="tx1"/>
                </a:solidFill>
                <a:latin typeface="MV Boli" panose="02000500030200090000" pitchFamily="2" charset="0"/>
                <a:cs typeface="MV Boli" panose="02000500030200090000" pitchFamily="2" charset="0"/>
              </a:rPr>
              <a:t>2</a:t>
            </a:r>
            <a:endParaRPr lang="de-DE" sz="28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340638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p:cTn id="15" dur="1000" fill="hold"/>
                                        <p:tgtEl>
                                          <p:spTgt spid="16"/>
                                        </p:tgtEl>
                                        <p:attrNameLst>
                                          <p:attrName>ppt_w</p:attrName>
                                        </p:attrNameLst>
                                      </p:cBhvr>
                                      <p:tavLst>
                                        <p:tav tm="0">
                                          <p:val>
                                            <p:fltVal val="0"/>
                                          </p:val>
                                        </p:tav>
                                        <p:tav tm="100000">
                                          <p:val>
                                            <p:strVal val="#ppt_w"/>
                                          </p:val>
                                        </p:tav>
                                      </p:tavLst>
                                    </p:anim>
                                    <p:anim calcmode="lin" valueType="num">
                                      <p:cBhvr>
                                        <p:cTn id="16" dur="1000" fill="hold"/>
                                        <p:tgtEl>
                                          <p:spTgt spid="16"/>
                                        </p:tgtEl>
                                        <p:attrNameLst>
                                          <p:attrName>ppt_h</p:attrName>
                                        </p:attrNameLst>
                                      </p:cBhvr>
                                      <p:tavLst>
                                        <p:tav tm="0">
                                          <p:val>
                                            <p:fltVal val="0"/>
                                          </p:val>
                                        </p:tav>
                                        <p:tav tm="100000">
                                          <p:val>
                                            <p:strVal val="#ppt_h"/>
                                          </p:val>
                                        </p:tav>
                                      </p:tavLst>
                                    </p:anim>
                                    <p:anim calcmode="lin" valueType="num">
                                      <p:cBhvr>
                                        <p:cTn id="17" dur="1000" fill="hold"/>
                                        <p:tgtEl>
                                          <p:spTgt spid="16"/>
                                        </p:tgtEl>
                                        <p:attrNameLst>
                                          <p:attrName>style.rotation</p:attrName>
                                        </p:attrNameLst>
                                      </p:cBhvr>
                                      <p:tavLst>
                                        <p:tav tm="0">
                                          <p:val>
                                            <p:fltVal val="90"/>
                                          </p:val>
                                        </p:tav>
                                        <p:tav tm="100000">
                                          <p:val>
                                            <p:fltVal val="0"/>
                                          </p:val>
                                        </p:tav>
                                      </p:tavLst>
                                    </p:anim>
                                    <p:animEffect transition="in" filter="fade">
                                      <p:cBhvr>
                                        <p:cTn id="18" dur="10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 calcmode="lin" valueType="num">
                                      <p:cBhvr>
                                        <p:cTn id="29" dur="500" fill="hold"/>
                                        <p:tgtEl>
                                          <p:spTgt spid="18"/>
                                        </p:tgtEl>
                                        <p:attrNameLst>
                                          <p:attrName>ppt_w</p:attrName>
                                        </p:attrNameLst>
                                      </p:cBhvr>
                                      <p:tavLst>
                                        <p:tav tm="0">
                                          <p:val>
                                            <p:fltVal val="0"/>
                                          </p:val>
                                        </p:tav>
                                        <p:tav tm="100000">
                                          <p:val>
                                            <p:strVal val="#ppt_w"/>
                                          </p:val>
                                        </p:tav>
                                      </p:tavLst>
                                    </p:anim>
                                    <p:anim calcmode="lin" valueType="num">
                                      <p:cBhvr>
                                        <p:cTn id="30" dur="500" fill="hold"/>
                                        <p:tgtEl>
                                          <p:spTgt spid="18"/>
                                        </p:tgtEl>
                                        <p:attrNameLst>
                                          <p:attrName>ppt_h</p:attrName>
                                        </p:attrNameLst>
                                      </p:cBhvr>
                                      <p:tavLst>
                                        <p:tav tm="0">
                                          <p:val>
                                            <p:fltVal val="0"/>
                                          </p:val>
                                        </p:tav>
                                        <p:tav tm="100000">
                                          <p:val>
                                            <p:strVal val="#ppt_h"/>
                                          </p:val>
                                        </p:tav>
                                      </p:tavLst>
                                    </p:anim>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500" fill="hold"/>
                                        <p:tgtEl>
                                          <p:spTgt spid="12"/>
                                        </p:tgtEl>
                                        <p:attrNameLst>
                                          <p:attrName>ppt_w</p:attrName>
                                        </p:attrNameLst>
                                      </p:cBhvr>
                                      <p:tavLst>
                                        <p:tav tm="0">
                                          <p:val>
                                            <p:fltVal val="0"/>
                                          </p:val>
                                        </p:tav>
                                        <p:tav tm="100000">
                                          <p:val>
                                            <p:strVal val="#ppt_w"/>
                                          </p:val>
                                        </p:tav>
                                      </p:tavLst>
                                    </p:anim>
                                    <p:anim calcmode="lin" valueType="num">
                                      <p:cBhvr>
                                        <p:cTn id="44" dur="500" fill="hold"/>
                                        <p:tgtEl>
                                          <p:spTgt spid="12"/>
                                        </p:tgtEl>
                                        <p:attrNameLst>
                                          <p:attrName>ppt_h</p:attrName>
                                        </p:attrNameLst>
                                      </p:cBhvr>
                                      <p:tavLst>
                                        <p:tav tm="0">
                                          <p:val>
                                            <p:fltVal val="0"/>
                                          </p:val>
                                        </p:tav>
                                        <p:tav tm="100000">
                                          <p:val>
                                            <p:strVal val="#ppt_h"/>
                                          </p:val>
                                        </p:tav>
                                      </p:tavLst>
                                    </p:anim>
                                    <p:animEffect transition="in" filter="fade">
                                      <p:cBhvr>
                                        <p:cTn id="4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9" grpId="0" animBg="1"/>
      <p:bldP spid="16" grpId="0" animBg="1"/>
      <p:bldP spid="18" grpId="0" animBg="1"/>
      <p:bldP spid="10"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le 4"/>
          <p:cNvGraphicFramePr>
            <a:graphicFrameLocks noGrp="1"/>
          </p:cNvGraphicFramePr>
          <p:nvPr>
            <p:extLst>
              <p:ext uri="{D42A27DB-BD31-4B8C-83A1-F6EECF244321}">
                <p14:modId xmlns:p14="http://schemas.microsoft.com/office/powerpoint/2010/main" val="2892043614"/>
              </p:ext>
            </p:extLst>
          </p:nvPr>
        </p:nvGraphicFramePr>
        <p:xfrm>
          <a:off x="1526458" y="2091891"/>
          <a:ext cx="10148341" cy="2911727"/>
        </p:xfrm>
        <a:graphic>
          <a:graphicData uri="http://schemas.openxmlformats.org/drawingml/2006/table">
            <a:tbl>
              <a:tblPr firstRow="1" firstCol="1" bandRow="1">
                <a:tableStyleId>{5C22544A-7EE6-4342-B048-85BDC9FD1C3A}</a:tableStyleId>
              </a:tblPr>
              <a:tblGrid>
                <a:gridCol w="937486">
                  <a:extLst>
                    <a:ext uri="{9D8B030D-6E8A-4147-A177-3AD203B41FA5}">
                      <a16:colId xmlns:a16="http://schemas.microsoft.com/office/drawing/2014/main" val="3186664314"/>
                    </a:ext>
                  </a:extLst>
                </a:gridCol>
                <a:gridCol w="2360352">
                  <a:extLst>
                    <a:ext uri="{9D8B030D-6E8A-4147-A177-3AD203B41FA5}">
                      <a16:colId xmlns:a16="http://schemas.microsoft.com/office/drawing/2014/main" val="3164974163"/>
                    </a:ext>
                  </a:extLst>
                </a:gridCol>
                <a:gridCol w="1673275">
                  <a:extLst>
                    <a:ext uri="{9D8B030D-6E8A-4147-A177-3AD203B41FA5}">
                      <a16:colId xmlns:a16="http://schemas.microsoft.com/office/drawing/2014/main" val="540794854"/>
                    </a:ext>
                  </a:extLst>
                </a:gridCol>
                <a:gridCol w="2018576">
                  <a:extLst>
                    <a:ext uri="{9D8B030D-6E8A-4147-A177-3AD203B41FA5}">
                      <a16:colId xmlns:a16="http://schemas.microsoft.com/office/drawing/2014/main" val="386674676"/>
                    </a:ext>
                  </a:extLst>
                </a:gridCol>
                <a:gridCol w="3158652">
                  <a:extLst>
                    <a:ext uri="{9D8B030D-6E8A-4147-A177-3AD203B41FA5}">
                      <a16:colId xmlns:a16="http://schemas.microsoft.com/office/drawing/2014/main" val="4117031524"/>
                    </a:ext>
                  </a:extLst>
                </a:gridCol>
              </a:tblGrid>
              <a:tr h="1306732">
                <a:tc>
                  <a:txBody>
                    <a:bodyPr/>
                    <a:lstStyle/>
                    <a:p>
                      <a:pPr>
                        <a:lnSpc>
                          <a:spcPct val="107000"/>
                        </a:lnSpc>
                        <a:spcAft>
                          <a:spcPts val="0"/>
                        </a:spcAft>
                      </a:pPr>
                      <a:r>
                        <a:rPr lang="de-DE" sz="2000" dirty="0">
                          <a:solidFill>
                            <a:schemeClr val="tx1"/>
                          </a:solidFill>
                          <a:effectLst/>
                        </a:rPr>
                        <a:t>KV-Nr.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Gebührentatbestand</a:t>
                      </a:r>
                    </a:p>
                    <a:p>
                      <a:pPr>
                        <a:lnSpc>
                          <a:spcPct val="107000"/>
                        </a:lnSpc>
                        <a:spcAft>
                          <a:spcPts val="0"/>
                        </a:spcAft>
                      </a:pPr>
                      <a:r>
                        <a:rPr lang="de-DE" sz="2000" dirty="0">
                          <a:solidFill>
                            <a:schemeClr val="tx1"/>
                          </a:solidFill>
                          <a:effectLst/>
                        </a:rPr>
                        <a:t>(Gegenstand des Kostenansatzes)</a:t>
                      </a:r>
                    </a:p>
                    <a:p>
                      <a:pPr>
                        <a:lnSpc>
                          <a:spcPct val="107000"/>
                        </a:lnSpc>
                        <a:spcAft>
                          <a:spcPts val="0"/>
                        </a:spcAft>
                      </a:pPr>
                      <a:r>
                        <a:rPr lang="de-DE" sz="2000" dirty="0">
                          <a:solidFill>
                            <a:schemeClr val="tx1"/>
                          </a:solidFill>
                          <a:effectLst/>
                        </a:rPr>
                        <a:t> </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Streitwert</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a:solidFill>
                            <a:schemeClr val="tx1"/>
                          </a:solidFill>
                          <a:effectLst/>
                        </a:rPr>
                        <a:t>Betrag/Gebühr</a:t>
                      </a:r>
                    </a:p>
                    <a:p>
                      <a:pPr>
                        <a:lnSpc>
                          <a:spcPct val="107000"/>
                        </a:lnSpc>
                        <a:spcAft>
                          <a:spcPts val="0"/>
                        </a:spcAft>
                      </a:pPr>
                      <a:r>
                        <a:rPr lang="de-DE" sz="2000" dirty="0">
                          <a:solidFill>
                            <a:schemeClr val="tx1"/>
                          </a:solidFill>
                          <a:effectLst/>
                        </a:rPr>
                        <a:t>In EUR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nSpc>
                          <a:spcPct val="107000"/>
                        </a:lnSpc>
                        <a:spcAft>
                          <a:spcPts val="0"/>
                        </a:spcAft>
                      </a:pPr>
                      <a:r>
                        <a:rPr lang="de-DE" sz="2000" dirty="0" err="1">
                          <a:solidFill>
                            <a:schemeClr val="tx1"/>
                          </a:solidFill>
                          <a:effectLst/>
                        </a:rPr>
                        <a:t>Mithaft</a:t>
                      </a:r>
                      <a:endParaRPr lang="de-DE" sz="2000" dirty="0">
                        <a:solidFill>
                          <a:schemeClr val="tx1"/>
                        </a:solidFill>
                        <a:effectLst/>
                      </a:endParaRPr>
                    </a:p>
                    <a:p>
                      <a:pPr>
                        <a:lnSpc>
                          <a:spcPct val="107000"/>
                        </a:lnSpc>
                        <a:spcAft>
                          <a:spcPts val="0"/>
                        </a:spcAft>
                      </a:pPr>
                      <a:r>
                        <a:rPr lang="de-DE" sz="2000" dirty="0" smtClean="0">
                          <a:solidFill>
                            <a:schemeClr val="tx1"/>
                          </a:solidFill>
                          <a:effectLst/>
                          <a:latin typeface="+mn-lt"/>
                          <a:ea typeface="+mn-ea"/>
                          <a:cs typeface="+mn-cs"/>
                        </a:rPr>
                        <a:t>Kläger / Beklagter</a:t>
                      </a:r>
                      <a:endParaRPr lang="de-DE" sz="2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extLst>
                  <a:ext uri="{0D108BD9-81ED-4DB2-BD59-A6C34878D82A}">
                    <a16:rowId xmlns:a16="http://schemas.microsoft.com/office/drawing/2014/main" val="776858955"/>
                  </a:ext>
                </a:extLst>
              </a:tr>
              <a:tr h="1604995">
                <a:tc>
                  <a:txBody>
                    <a:bodyPr/>
                    <a:lstStyle/>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endParaRPr lang="de-DE" sz="1600" dirty="0" smtClean="0">
                        <a:effectLst/>
                      </a:endParaRPr>
                    </a:p>
                    <a:p>
                      <a:pPr marL="0" marR="0" lvl="0" indent="0" algn="l" defTabSz="914400" rtl="0" eaLnBrk="1" fontAlgn="auto" latinLnBrk="0" hangingPunct="1">
                        <a:lnSpc>
                          <a:spcPct val="107000"/>
                        </a:lnSpc>
                        <a:spcBef>
                          <a:spcPts val="0"/>
                        </a:spcBef>
                        <a:spcAft>
                          <a:spcPts val="0"/>
                        </a:spcAft>
                        <a:buClrTx/>
                        <a:buSzTx/>
                        <a:buFontTx/>
                        <a:buNone/>
                        <a:tabLst/>
                        <a:defRPr/>
                      </a:pPr>
                      <a:r>
                        <a:rPr lang="de-DE" sz="1600" dirty="0">
                          <a:effectLst/>
                        </a:rPr>
                        <a:t> </a:t>
                      </a:r>
                      <a:endParaRPr lang="de-DE" sz="1600" b="1" dirty="0" smtClean="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de-DE" sz="1200" dirty="0" smtClean="0">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b="1" dirty="0">
                          <a:solidFill>
                            <a:schemeClr val="accent6">
                              <a:lumMod val="75000"/>
                            </a:schemeClr>
                          </a:solidFill>
                          <a:effectLst/>
                        </a:rPr>
                        <a:t> </a:t>
                      </a:r>
                      <a:endParaRPr lang="de-DE" sz="1600" b="1" dirty="0" smtClean="0">
                        <a:solidFill>
                          <a:schemeClr val="accent6">
                            <a:lumMod val="75000"/>
                          </a:schemeClr>
                        </a:solidFill>
                        <a:effectLst/>
                      </a:endParaRPr>
                    </a:p>
                  </a:txBody>
                  <a:tcPr marL="68580" marR="68580" marT="0" marB="0">
                    <a:solidFill>
                      <a:schemeClr val="bg1">
                        <a:lumMod val="95000"/>
                      </a:schemeClr>
                    </a:solidFill>
                  </a:tcPr>
                </a:tc>
                <a:tc>
                  <a:txBody>
                    <a:bodyPr/>
                    <a:lstStyle/>
                    <a:p>
                      <a:pPr>
                        <a:lnSpc>
                          <a:spcPct val="107000"/>
                        </a:lnSpc>
                        <a:spcAft>
                          <a:spcPts val="0"/>
                        </a:spcAft>
                      </a:pPr>
                      <a:r>
                        <a:rPr lang="de-DE" sz="1600" dirty="0">
                          <a:solidFill>
                            <a:schemeClr val="accent6">
                              <a:lumMod val="75000"/>
                            </a:schemeClr>
                          </a:solidFill>
                          <a:effectLst/>
                        </a:rPr>
                        <a:t> </a:t>
                      </a:r>
                      <a:endParaRPr lang="de-DE" sz="1600" dirty="0" smtClean="0">
                        <a:solidFill>
                          <a:schemeClr val="accent6">
                            <a:lumMod val="75000"/>
                          </a:schemeClr>
                        </a:solidFill>
                        <a:effectLst/>
                      </a:endParaRPr>
                    </a:p>
                    <a:p>
                      <a:pPr>
                        <a:lnSpc>
                          <a:spcPct val="107000"/>
                        </a:lnSpc>
                        <a:spcAft>
                          <a:spcPts val="0"/>
                        </a:spcAft>
                      </a:pPr>
                      <a:endParaRPr lang="de-DE" sz="1600" dirty="0" smtClean="0">
                        <a:solidFill>
                          <a:schemeClr val="accent6">
                            <a:lumMod val="75000"/>
                          </a:schemeClr>
                        </a:solidFill>
                        <a:effectLst/>
                      </a:endParaRPr>
                    </a:p>
                  </a:txBody>
                  <a:tcPr marL="68580" marR="68580" marT="0" marB="0">
                    <a:solidFill>
                      <a:schemeClr val="bg1">
                        <a:lumMod val="95000"/>
                      </a:schemeClr>
                    </a:solidFill>
                  </a:tcPr>
                </a:tc>
                <a:extLst>
                  <a:ext uri="{0D108BD9-81ED-4DB2-BD59-A6C34878D82A}">
                    <a16:rowId xmlns:a16="http://schemas.microsoft.com/office/drawing/2014/main" val="3089362680"/>
                  </a:ext>
                </a:extLst>
              </a:tr>
            </a:tbl>
          </a:graphicData>
        </a:graphic>
      </p:graphicFrame>
      <p:sp>
        <p:nvSpPr>
          <p:cNvPr id="6" name="Rectangle 1"/>
          <p:cNvSpPr>
            <a:spLocks noChangeArrowheads="1"/>
          </p:cNvSpPr>
          <p:nvPr/>
        </p:nvSpPr>
        <p:spPr bwMode="auto">
          <a:xfrm>
            <a:off x="337397" y="2668006"/>
            <a:ext cx="16719316" cy="64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de-DE"/>
          </a:p>
        </p:txBody>
      </p:sp>
      <p:sp>
        <p:nvSpPr>
          <p:cNvPr id="7" name="Abgerundetes Rechteck 6"/>
          <p:cNvSpPr/>
          <p:nvPr/>
        </p:nvSpPr>
        <p:spPr>
          <a:xfrm>
            <a:off x="1469036" y="108812"/>
            <a:ext cx="9533743"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009z</a:t>
            </a:r>
            <a:endParaRPr lang="de-DE" sz="2800" dirty="0">
              <a:effectLst>
                <a:outerShdw blurRad="38100" dist="38100" dir="2700000" algn="tl">
                  <a:srgbClr val="000000">
                    <a:alpha val="43137"/>
                  </a:srgbClr>
                </a:outerShdw>
              </a:effectLst>
            </a:endParaRPr>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9" name="Gefaltete Ecke 8"/>
          <p:cNvSpPr/>
          <p:nvPr/>
        </p:nvSpPr>
        <p:spPr>
          <a:xfrm rot="21054758">
            <a:off x="284367" y="20181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2" name="Rechteck 1"/>
          <p:cNvSpPr/>
          <p:nvPr/>
        </p:nvSpPr>
        <p:spPr>
          <a:xfrm>
            <a:off x="1526458" y="3626128"/>
            <a:ext cx="809468" cy="32182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chemeClr val="tx1"/>
                </a:solidFill>
              </a:rPr>
              <a:t>1210</a:t>
            </a:r>
            <a:endParaRPr lang="de-DE" b="1" dirty="0">
              <a:solidFill>
                <a:schemeClr val="tx1"/>
              </a:solidFill>
            </a:endParaRPr>
          </a:p>
        </p:txBody>
      </p:sp>
      <p:sp>
        <p:nvSpPr>
          <p:cNvPr id="3" name="Rechteck 2"/>
          <p:cNvSpPr/>
          <p:nvPr/>
        </p:nvSpPr>
        <p:spPr>
          <a:xfrm>
            <a:off x="2583263" y="3547610"/>
            <a:ext cx="2003259" cy="94154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latin typeface="Calibri" panose="020F0502020204030204" pitchFamily="34" charset="0"/>
                <a:cs typeface="Times New Roman" panose="02020603050405020304" pitchFamily="18" charset="0"/>
              </a:rPr>
              <a:t>Verfahren im Allgemeinen</a:t>
            </a:r>
          </a:p>
          <a:p>
            <a:pPr algn="ctr"/>
            <a:endParaRPr lang="de-DE" dirty="0">
              <a:solidFill>
                <a:schemeClr val="tx1"/>
              </a:solidFill>
            </a:endParaRPr>
          </a:p>
        </p:txBody>
      </p:sp>
      <p:sp>
        <p:nvSpPr>
          <p:cNvPr id="4" name="Rechteck 3"/>
          <p:cNvSpPr/>
          <p:nvPr/>
        </p:nvSpPr>
        <p:spPr>
          <a:xfrm>
            <a:off x="5061715" y="3676372"/>
            <a:ext cx="1189060" cy="37469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9.773,00</a:t>
            </a:r>
            <a:endPar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2" name="Rechteck 11"/>
          <p:cNvSpPr/>
          <p:nvPr/>
        </p:nvSpPr>
        <p:spPr>
          <a:xfrm>
            <a:off x="6922794" y="3567813"/>
            <a:ext cx="1239349"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       798,00</a:t>
            </a:r>
            <a:endParaRPr lang="de-DE" b="1" dirty="0">
              <a:solidFill>
                <a:schemeClr val="tx1"/>
              </a:solidFill>
            </a:endParaRPr>
          </a:p>
        </p:txBody>
      </p:sp>
      <p:sp>
        <p:nvSpPr>
          <p:cNvPr id="13" name="Rechteck 12"/>
          <p:cNvSpPr/>
          <p:nvPr/>
        </p:nvSpPr>
        <p:spPr>
          <a:xfrm>
            <a:off x="8681683" y="3593255"/>
            <a:ext cx="2385974" cy="4796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defRPr/>
            </a:pP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voll </a:t>
            </a:r>
            <a:r>
              <a:rPr lang="de-DE" b="1" dirty="0" smtClean="0">
                <a:solidFill>
                  <a:schemeClr val="tx1"/>
                </a:solidFill>
                <a:latin typeface="Calibri" panose="020F0502020204030204" pitchFamily="34" charset="0"/>
                <a:ea typeface="Calibri" panose="020F0502020204030204" pitchFamily="34" charset="0"/>
                <a:cs typeface="Times New Roman" panose="02020603050405020304" pitchFamily="18" charset="0"/>
              </a:rPr>
              <a:t>/</a:t>
            </a:r>
            <a:r>
              <a:rPr lang="de-DE" b="1" dirty="0">
                <a:solidFill>
                  <a:schemeClr val="tx1"/>
                </a:solidFill>
                <a:latin typeface="Calibri" panose="020F0502020204030204" pitchFamily="34" charset="0"/>
                <a:ea typeface="Calibri" panose="020F0502020204030204" pitchFamily="34" charset="0"/>
                <a:cs typeface="Times New Roman" panose="02020603050405020304" pitchFamily="18" charset="0"/>
              </a:rPr>
              <a:t>keine </a:t>
            </a:r>
          </a:p>
        </p:txBody>
      </p:sp>
      <p:sp>
        <p:nvSpPr>
          <p:cNvPr id="16" name="Gefaltete Ecke 15"/>
          <p:cNvSpPr/>
          <p:nvPr/>
        </p:nvSpPr>
        <p:spPr>
          <a:xfrm rot="21054758">
            <a:off x="360552" y="1433321"/>
            <a:ext cx="945182" cy="932682"/>
          </a:xfrm>
          <a:prstGeom prst="foldedCorner">
            <a:avLst/>
          </a:prstGeom>
          <a:solidFill>
            <a:schemeClr val="accent4">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2</a:t>
            </a: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15" name="Rechteck 14"/>
          <p:cNvSpPr/>
          <p:nvPr/>
        </p:nvSpPr>
        <p:spPr>
          <a:xfrm>
            <a:off x="2583264" y="5003618"/>
            <a:ext cx="2003258" cy="51663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smtClean="0">
                <a:solidFill>
                  <a:schemeClr val="tx1"/>
                </a:solidFill>
              </a:rPr>
              <a:t>Summe</a:t>
            </a:r>
            <a:endParaRPr lang="de-DE" sz="1400" dirty="0">
              <a:solidFill>
                <a:schemeClr val="tx1"/>
              </a:solidFill>
            </a:endParaRPr>
          </a:p>
        </p:txBody>
      </p:sp>
      <p:sp>
        <p:nvSpPr>
          <p:cNvPr id="18" name="Rechteck 17"/>
          <p:cNvSpPr/>
          <p:nvPr/>
        </p:nvSpPr>
        <p:spPr>
          <a:xfrm>
            <a:off x="6705437" y="5003618"/>
            <a:ext cx="1674065" cy="53057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pPr>
            <a:r>
              <a:rPr lang="de-DE" b="1" dirty="0" smtClean="0">
                <a:solidFill>
                  <a:schemeClr val="tx1"/>
                </a:solidFill>
              </a:rPr>
              <a:t>           798,00</a:t>
            </a:r>
            <a:endParaRPr lang="de-DE" b="1" dirty="0">
              <a:solidFill>
                <a:schemeClr val="tx1"/>
              </a:solidFill>
            </a:endParaRPr>
          </a:p>
        </p:txBody>
      </p:sp>
    </p:spTree>
    <p:extLst>
      <p:ext uri="{BB962C8B-B14F-4D97-AF65-F5344CB8AC3E}">
        <p14:creationId xmlns:p14="http://schemas.microsoft.com/office/powerpoint/2010/main" val="4079024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additive="base">
                                        <p:cTn id="3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 calcmode="lin" valueType="num">
                                      <p:cBhvr additive="base">
                                        <p:cTn id="3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additive="base">
                                        <p:cTn id="49" dur="500" fill="hold"/>
                                        <p:tgtEl>
                                          <p:spTgt spid="15"/>
                                        </p:tgtEl>
                                        <p:attrNameLst>
                                          <p:attrName>ppt_x</p:attrName>
                                        </p:attrNameLst>
                                      </p:cBhvr>
                                      <p:tavLst>
                                        <p:tav tm="0">
                                          <p:val>
                                            <p:strVal val="#ppt_x"/>
                                          </p:val>
                                        </p:tav>
                                        <p:tav tm="100000">
                                          <p:val>
                                            <p:strVal val="#ppt_x"/>
                                          </p:val>
                                        </p:tav>
                                      </p:tavLst>
                                    </p:anim>
                                    <p:anim calcmode="lin" valueType="num">
                                      <p:cBhvr additive="base">
                                        <p:cTn id="5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1000"/>
                                        <p:tgtEl>
                                          <p:spTgt spid="18"/>
                                        </p:tgtEl>
                                      </p:cBhvr>
                                    </p:animEffect>
                                    <p:anim calcmode="lin" valueType="num">
                                      <p:cBhvr>
                                        <p:cTn id="56" dur="1000" fill="hold"/>
                                        <p:tgtEl>
                                          <p:spTgt spid="18"/>
                                        </p:tgtEl>
                                        <p:attrNameLst>
                                          <p:attrName>ppt_x</p:attrName>
                                        </p:attrNameLst>
                                      </p:cBhvr>
                                      <p:tavLst>
                                        <p:tav tm="0">
                                          <p:val>
                                            <p:strVal val="#ppt_x"/>
                                          </p:val>
                                        </p:tav>
                                        <p:tav tm="100000">
                                          <p:val>
                                            <p:strVal val="#ppt_x"/>
                                          </p:val>
                                        </p:tav>
                                      </p:tavLst>
                                    </p:anim>
                                    <p:anim calcmode="lin" valueType="num">
                                      <p:cBhvr>
                                        <p:cTn id="5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12" grpId="0" animBg="1"/>
      <p:bldP spid="13" grpId="0" animBg="1"/>
      <p:bldP spid="15"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1466396" y="2506691"/>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Fälligkeit tritt gem. § 6 Abs. 1 S. 1 Nr. 1 GKG </a:t>
            </a:r>
            <a:r>
              <a:rPr lang="de-DE" sz="2000" u="sng" dirty="0" smtClean="0"/>
              <a:t>mit Eingang der Klage </a:t>
            </a:r>
            <a:r>
              <a:rPr lang="de-DE" sz="2000" dirty="0" smtClean="0"/>
              <a:t>ein.</a:t>
            </a:r>
            <a:endParaRPr lang="de-DE" sz="2000" dirty="0"/>
          </a:p>
        </p:txBody>
      </p:sp>
      <p:sp>
        <p:nvSpPr>
          <p:cNvPr id="8" name="Rechteck 7"/>
          <p:cNvSpPr/>
          <p:nvPr/>
        </p:nvSpPr>
        <p:spPr>
          <a:xfrm>
            <a:off x="1469036" y="1118555"/>
            <a:ext cx="10148340" cy="9144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solidFill>
                  <a:schemeClr val="tx1"/>
                </a:solidFill>
              </a:rPr>
              <a:t>Vorschuss-KR </a:t>
            </a:r>
            <a:endParaRPr lang="de-DE" sz="2000" b="1" dirty="0">
              <a:solidFill>
                <a:schemeClr val="tx1"/>
              </a:solidFill>
            </a:endParaRPr>
          </a:p>
        </p:txBody>
      </p:sp>
      <p:sp>
        <p:nvSpPr>
          <p:cNvPr id="11" name="Rechteck 10"/>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smtClean="0">
                <a:solidFill>
                  <a:schemeClr val="tx1"/>
                </a:solidFill>
              </a:rPr>
              <a:t>KG-Ref.AF Carus</a:t>
            </a:r>
            <a:endParaRPr lang="de-DE" dirty="0">
              <a:solidFill>
                <a:schemeClr val="tx1"/>
              </a:solidFill>
            </a:endParaRPr>
          </a:p>
        </p:txBody>
      </p:sp>
      <p:sp>
        <p:nvSpPr>
          <p:cNvPr id="15" name="Rectangle 1"/>
          <p:cNvSpPr>
            <a:spLocks noChangeArrowheads="1"/>
          </p:cNvSpPr>
          <p:nvPr/>
        </p:nvSpPr>
        <p:spPr bwMode="auto">
          <a:xfrm>
            <a:off x="1466395" y="3308375"/>
            <a:ext cx="10150979" cy="400110"/>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r>
              <a:rPr lang="de-DE" sz="2000" dirty="0" smtClean="0"/>
              <a:t> 	Kostenschuldner ist die </a:t>
            </a:r>
            <a:r>
              <a:rPr lang="de-DE" sz="2000" dirty="0" smtClean="0">
                <a:solidFill>
                  <a:srgbClr val="C00000"/>
                </a:solidFill>
              </a:rPr>
              <a:t>Klägerin</a:t>
            </a:r>
            <a:r>
              <a:rPr lang="de-DE" sz="2000" dirty="0" smtClean="0"/>
              <a:t> gem. § 22 Abs. 1 Satz 1 GKG</a:t>
            </a:r>
            <a:endParaRPr lang="de-DE" sz="2000" dirty="0"/>
          </a:p>
        </p:txBody>
      </p:sp>
      <p:sp>
        <p:nvSpPr>
          <p:cNvPr id="16" name="Rectangle 1"/>
          <p:cNvSpPr>
            <a:spLocks noChangeArrowheads="1"/>
          </p:cNvSpPr>
          <p:nvPr/>
        </p:nvSpPr>
        <p:spPr bwMode="auto">
          <a:xfrm>
            <a:off x="1466389" y="4110059"/>
            <a:ext cx="10150979" cy="1323439"/>
          </a:xfrm>
          <a:prstGeom prst="rect">
            <a:avLst/>
          </a:prstGeom>
          <a:solidFill>
            <a:schemeClr val="bg1">
              <a:lumMod val="85000"/>
            </a:schemeClr>
          </a:solidFill>
          <a:ln>
            <a:noFill/>
          </a:ln>
          <a:effectLst/>
          <a:extLst/>
        </p:spPr>
        <p:txBody>
          <a:bodyPr vert="horz" wrap="square" lIns="91440" tIns="45720" rIns="91440" bIns="45720" numCol="1" anchor="ctr" anchorCtr="0" compatLnSpc="1">
            <a:prstTxWarp prst="textNoShape">
              <a:avLst/>
            </a:prstTxWarp>
            <a:spAutoFit/>
          </a:bodyPr>
          <a:lstStyle/>
          <a:p>
            <a:pPr marL="1036638" indent="0">
              <a:buNone/>
            </a:pPr>
            <a:r>
              <a:rPr lang="de-DE" sz="2000" dirty="0" smtClean="0"/>
              <a:t>Gem</a:t>
            </a:r>
            <a:r>
              <a:rPr lang="de-DE" sz="2000" dirty="0"/>
              <a:t>. § 12 Abs. 1 S. 1 GKG ist mit Kostennachricht Muster Kost40 gem.</a:t>
            </a:r>
          </a:p>
          <a:p>
            <a:pPr marL="1036638" indent="0">
              <a:buNone/>
            </a:pPr>
            <a:r>
              <a:rPr lang="de-DE" sz="2000" dirty="0"/>
              <a:t>§ 26 </a:t>
            </a:r>
            <a:r>
              <a:rPr lang="de-DE" sz="2000" dirty="0" err="1"/>
              <a:t>KostVfg</a:t>
            </a:r>
            <a:r>
              <a:rPr lang="de-DE" sz="2000" dirty="0"/>
              <a:t> eine </a:t>
            </a:r>
            <a:r>
              <a:rPr lang="de-DE" sz="2000" dirty="0" err="1"/>
              <a:t>Vorrauszahlung</a:t>
            </a:r>
            <a:r>
              <a:rPr lang="de-DE" sz="2000" dirty="0"/>
              <a:t> </a:t>
            </a:r>
            <a:r>
              <a:rPr lang="de-DE" sz="2000" dirty="0" err="1"/>
              <a:t>i.H.v</a:t>
            </a:r>
            <a:r>
              <a:rPr lang="de-DE" sz="2000" dirty="0"/>
              <a:t>. </a:t>
            </a:r>
            <a:r>
              <a:rPr lang="de-DE" sz="2000" dirty="0" smtClean="0"/>
              <a:t>780,00 </a:t>
            </a:r>
            <a:r>
              <a:rPr lang="de-DE" sz="2000" dirty="0"/>
              <a:t>EUR zu fordern. Sie wird gem. §§ 4 Abs. 2, 15 Abs. 1 und 26 Abs. 1 + 6 </a:t>
            </a:r>
            <a:r>
              <a:rPr lang="de-DE" sz="2000" dirty="0" err="1"/>
              <a:t>KostVfg</a:t>
            </a:r>
            <a:r>
              <a:rPr lang="de-DE" sz="2000" dirty="0"/>
              <a:t> über den Prozessbevollmächtigten </a:t>
            </a:r>
            <a:r>
              <a:rPr lang="de-DE" sz="2000" dirty="0" smtClean="0"/>
              <a:t>der Klägerin </a:t>
            </a:r>
            <a:r>
              <a:rPr lang="de-DE" sz="2000" dirty="0"/>
              <a:t>erfordert.</a:t>
            </a:r>
          </a:p>
        </p:txBody>
      </p:sp>
      <p:sp>
        <p:nvSpPr>
          <p:cNvPr id="12" name="Abgerundetes Rechteck 11"/>
          <p:cNvSpPr/>
          <p:nvPr/>
        </p:nvSpPr>
        <p:spPr>
          <a:xfrm>
            <a:off x="1469036" y="108812"/>
            <a:ext cx="10148335" cy="749384"/>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effectLst>
                  <a:outerShdw blurRad="38100" dist="38100" dir="2700000" algn="tl">
                    <a:srgbClr val="000000">
                      <a:alpha val="43137"/>
                    </a:srgbClr>
                  </a:outerShdw>
                </a:effectLst>
              </a:rPr>
              <a:t>Übungsaufgaben 009z</a:t>
            </a:r>
            <a:endParaRPr lang="de-DE" sz="2800" dirty="0">
              <a:effectLst>
                <a:outerShdw blurRad="38100" dist="38100" dir="2700000" algn="tl">
                  <a:srgbClr val="000000">
                    <a:alpha val="43137"/>
                  </a:srgbClr>
                </a:outerShdw>
              </a:effectLst>
            </a:endParaRPr>
          </a:p>
        </p:txBody>
      </p:sp>
      <p:sp>
        <p:nvSpPr>
          <p:cNvPr id="9" name="Gefaltete Ecke 8"/>
          <p:cNvSpPr/>
          <p:nvPr/>
        </p:nvSpPr>
        <p:spPr>
          <a:xfrm rot="645321">
            <a:off x="9871819" y="425074"/>
            <a:ext cx="1236183" cy="1201351"/>
          </a:xfrm>
          <a:prstGeom prst="foldedCorner">
            <a:avLst/>
          </a:prstGeom>
          <a:solidFill>
            <a:schemeClr val="accent6">
              <a:lumMod val="40000"/>
              <a:lumOff val="6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rPr>
              <a:t>Lösung</a:t>
            </a:r>
            <a:endParaRPr lang="de-DE" sz="2400" b="1" dirty="0">
              <a:solidFill>
                <a:schemeClr val="tx1"/>
              </a:solidFill>
              <a:effectLst>
                <a:outerShdw blurRad="38100" dist="38100" dir="2700000" algn="tl">
                  <a:srgbClr val="000000">
                    <a:alpha val="43137"/>
                  </a:srgbClr>
                </a:outerShdw>
              </a:effectLst>
              <a:latin typeface="MV Boli" panose="02000500030200090000" pitchFamily="2" charset="0"/>
              <a:cs typeface="MV Boli" panose="02000500030200090000" pitchFamily="2" charset="0"/>
            </a:endParaRPr>
          </a:p>
        </p:txBody>
      </p:sp>
      <p:sp>
        <p:nvSpPr>
          <p:cNvPr id="2" name="Flussdiagramm: Verbinder 1"/>
          <p:cNvSpPr/>
          <p:nvPr/>
        </p:nvSpPr>
        <p:spPr>
          <a:xfrm>
            <a:off x="1130635" y="2417897"/>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a)</a:t>
            </a:r>
            <a:endParaRPr lang="de-DE" sz="2400" b="1" dirty="0"/>
          </a:p>
        </p:txBody>
      </p:sp>
      <p:sp>
        <p:nvSpPr>
          <p:cNvPr id="13" name="Flussdiagramm: Verbinder 12"/>
          <p:cNvSpPr/>
          <p:nvPr/>
        </p:nvSpPr>
        <p:spPr>
          <a:xfrm>
            <a:off x="1130633" y="3155626"/>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b)</a:t>
            </a:r>
            <a:endParaRPr lang="de-DE" sz="2400" b="1" dirty="0"/>
          </a:p>
        </p:txBody>
      </p:sp>
      <p:sp>
        <p:nvSpPr>
          <p:cNvPr id="14" name="Flussdiagramm: Verbinder 13"/>
          <p:cNvSpPr/>
          <p:nvPr/>
        </p:nvSpPr>
        <p:spPr>
          <a:xfrm>
            <a:off x="1130633" y="3893355"/>
            <a:ext cx="671513" cy="666289"/>
          </a:xfrm>
          <a:prstGeom prst="flowChartConnector">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c</a:t>
            </a:r>
            <a:r>
              <a:rPr lang="de-DE" sz="2400" b="1" dirty="0" smtClean="0"/>
              <a:t>)</a:t>
            </a:r>
            <a:endParaRPr lang="de-DE" sz="2400" b="1" dirty="0"/>
          </a:p>
        </p:txBody>
      </p:sp>
    </p:spTree>
    <p:extLst>
      <p:ext uri="{BB962C8B-B14F-4D97-AF65-F5344CB8AC3E}">
        <p14:creationId xmlns:p14="http://schemas.microsoft.com/office/powerpoint/2010/main" val="291024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 calcmode="lin" valueType="num">
                                      <p:cBhvr additive="base">
                                        <p:cTn id="21" dur="500" fill="hold"/>
                                        <p:tgtEl>
                                          <p:spTgt spid="15"/>
                                        </p:tgtEl>
                                        <p:attrNameLst>
                                          <p:attrName>ppt_x</p:attrName>
                                        </p:attrNameLst>
                                      </p:cBhvr>
                                      <p:tavLst>
                                        <p:tav tm="0">
                                          <p:val>
                                            <p:strVal val="#ppt_x"/>
                                          </p:val>
                                        </p:tav>
                                        <p:tav tm="100000">
                                          <p:val>
                                            <p:strVal val="#ppt_x"/>
                                          </p:val>
                                        </p:tav>
                                      </p:tavLst>
                                    </p:anim>
                                    <p:anim calcmode="lin" valueType="num">
                                      <p:cBhvr additive="base">
                                        <p:cTn id="2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additive="base">
                                        <p:cTn id="27" dur="500" fill="hold"/>
                                        <p:tgtEl>
                                          <p:spTgt spid="16"/>
                                        </p:tgtEl>
                                        <p:attrNameLst>
                                          <p:attrName>ppt_x</p:attrName>
                                        </p:attrNameLst>
                                      </p:cBhvr>
                                      <p:tavLst>
                                        <p:tav tm="0">
                                          <p:val>
                                            <p:strVal val="#ppt_x"/>
                                          </p:val>
                                        </p:tav>
                                        <p:tav tm="100000">
                                          <p:val>
                                            <p:strVal val="#ppt_x"/>
                                          </p:val>
                                        </p:tav>
                                      </p:tavLst>
                                    </p:anim>
                                    <p:anim calcmode="lin" valueType="num">
                                      <p:cBhvr additive="base">
                                        <p:cTn id="2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P spid="16" grpId="0" animBg="1"/>
      <p:bldP spid="9" grpId="0" animBg="1"/>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1846</Words>
  <Application>Microsoft Office PowerPoint</Application>
  <PresentationFormat>Breitbild</PresentationFormat>
  <Paragraphs>420</Paragraphs>
  <Slides>20</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20</vt:i4>
      </vt:variant>
    </vt:vector>
  </HeadingPairs>
  <TitlesOfParts>
    <vt:vector size="26" baseType="lpstr">
      <vt:lpstr>Arial</vt:lpstr>
      <vt:lpstr>Calibri</vt:lpstr>
      <vt:lpstr>Calibri Light</vt:lpstr>
      <vt:lpstr>MV Boli</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106</cp:revision>
  <cp:lastPrinted>2023-10-26T09:55:40Z</cp:lastPrinted>
  <dcterms:created xsi:type="dcterms:W3CDTF">2023-10-24T11:11:57Z</dcterms:created>
  <dcterms:modified xsi:type="dcterms:W3CDTF">2024-03-15T09:17:50Z</dcterms:modified>
</cp:coreProperties>
</file>