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05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42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22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91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6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607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44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87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50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46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70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2CDF-2DC7-49AC-9ECF-63027A015A06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47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09294"/>
              </p:ext>
            </p:extLst>
          </p:nvPr>
        </p:nvGraphicFramePr>
        <p:xfrm>
          <a:off x="1467765" y="1380484"/>
          <a:ext cx="10150879" cy="4733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002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3.200,00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067148" y="3163943"/>
            <a:ext cx="914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420,00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420,00 €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7059341" y="3841405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125,00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199352" y="3785623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125,00 €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470569" y="4661513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9002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96899" y="3855794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2568612" y="4566872"/>
            <a:ext cx="1781284" cy="5712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Zustellungsauslagen über 10 sind 2 x 3,50 EUR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7263148" y="4551885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7</a:t>
            </a:r>
            <a:r>
              <a:rPr lang="de-DE" b="1" dirty="0" smtClean="0">
                <a:solidFill>
                  <a:schemeClr val="tx1"/>
                </a:solidFill>
              </a:rPr>
              <a:t>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0" name="Rechteck 29"/>
          <p:cNvSpPr/>
          <p:nvPr/>
        </p:nvSpPr>
        <p:spPr>
          <a:xfrm>
            <a:off x="9061957" y="4577924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7</a:t>
            </a:r>
            <a:r>
              <a:rPr lang="de-DE" b="1" dirty="0" smtClean="0">
                <a:solidFill>
                  <a:schemeClr val="tx1"/>
                </a:solidFill>
              </a:rPr>
              <a:t>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Zeugenauslagen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552,00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8849554" y="3824096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Rechteck 38"/>
          <p:cNvSpPr/>
          <p:nvPr/>
        </p:nvSpPr>
        <p:spPr>
          <a:xfrm>
            <a:off x="10370644" y="463161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29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0" grpId="0" animBg="1"/>
      <p:bldP spid="32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630625"/>
              </p:ext>
            </p:extLst>
          </p:nvPr>
        </p:nvGraphicFramePr>
        <p:xfrm>
          <a:off x="1467765" y="1380484"/>
          <a:ext cx="10150879" cy="4733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tx1"/>
                          </a:solidFill>
                          <a:effectLst/>
                        </a:rPr>
                        <a:t>vom</a:t>
                      </a:r>
                      <a:r>
                        <a:rPr lang="de-DE" sz="1600" baseline="0" dirty="0" smtClean="0">
                          <a:solidFill>
                            <a:schemeClr val="tx1"/>
                          </a:solidFill>
                          <a:effectLst/>
                        </a:rPr>
                        <a:t> Kl.</a:t>
                      </a:r>
                      <a:endParaRPr lang="de-D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tx1"/>
                          </a:solidFill>
                          <a:effectLst/>
                        </a:rPr>
                        <a:t>vom Bekl.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002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067148" y="3163943"/>
            <a:ext cx="914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u="sng" dirty="0" smtClean="0">
                <a:solidFill>
                  <a:schemeClr val="tx1"/>
                </a:solidFill>
              </a:rPr>
              <a:t>552,00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7059341" y="3841405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420,00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2568612" y="4566872"/>
            <a:ext cx="1781284" cy="5712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ZA I  zur EGSTA-Nr. </a:t>
            </a:r>
            <a:r>
              <a:rPr lang="de-DE" sz="1400" dirty="0">
                <a:solidFill>
                  <a:schemeClr val="tx1"/>
                </a:solidFill>
              </a:rPr>
              <a:t>107555998</a:t>
            </a:r>
          </a:p>
        </p:txBody>
      </p:sp>
      <p:sp>
        <p:nvSpPr>
          <p:cNvPr id="29" name="Rechteck 28"/>
          <p:cNvSpPr/>
          <p:nvPr/>
        </p:nvSpPr>
        <p:spPr>
          <a:xfrm>
            <a:off x="7096102" y="4557731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100,00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u="sng" dirty="0">
                <a:solidFill>
                  <a:schemeClr val="tx1"/>
                </a:solidFill>
              </a:rPr>
              <a:t>g</a:t>
            </a:r>
            <a:r>
              <a:rPr lang="de-DE" sz="1400" b="1" u="sng" dirty="0" smtClean="0">
                <a:solidFill>
                  <a:schemeClr val="tx1"/>
                </a:solidFill>
              </a:rPr>
              <a:t>ezahlt sind </a:t>
            </a:r>
            <a:r>
              <a:rPr lang="de-DE" sz="1400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GK-</a:t>
            </a:r>
            <a:r>
              <a:rPr lang="de-DE" sz="1400" dirty="0" err="1" smtClean="0">
                <a:solidFill>
                  <a:schemeClr val="tx1"/>
                </a:solidFill>
              </a:rPr>
              <a:t>stempler</a:t>
            </a:r>
            <a:r>
              <a:rPr lang="de-DE" sz="1400" dirty="0" smtClean="0">
                <a:solidFill>
                  <a:schemeClr val="tx1"/>
                </a:solidFill>
              </a:rPr>
              <a:t> </a:t>
            </a:r>
            <a:r>
              <a:rPr lang="de-DE" sz="1400" dirty="0" err="1" smtClean="0">
                <a:solidFill>
                  <a:schemeClr val="tx1"/>
                </a:solidFill>
              </a:rPr>
              <a:t>Bl</a:t>
            </a:r>
            <a:r>
              <a:rPr lang="de-DE" sz="1400" dirty="0" smtClean="0">
                <a:solidFill>
                  <a:schemeClr val="tx1"/>
                </a:solidFill>
              </a:rPr>
              <a:t>. 1 der Akte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</a:rPr>
              <a:t>Rest:</a:t>
            </a:r>
            <a:endParaRPr lang="de-DE" sz="1400" b="1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936646" y="5400740"/>
            <a:ext cx="117540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32,00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2514503" y="309597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0" name="Gefaltete Ecke 19"/>
          <p:cNvSpPr/>
          <p:nvPr/>
        </p:nvSpPr>
        <p:spPr>
          <a:xfrm>
            <a:off x="8812495" y="4295850"/>
            <a:ext cx="1491341" cy="1358141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estliche </a:t>
            </a:r>
            <a:r>
              <a:rPr lang="de-DE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=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4886364" y="6085121"/>
            <a:ext cx="3498470" cy="6629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Die vom Kläger zu erfordern sind.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58015" y="3110398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125,00 €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Gefaltete Ecke 32"/>
          <p:cNvSpPr/>
          <p:nvPr/>
        </p:nvSpPr>
        <p:spPr>
          <a:xfrm>
            <a:off x="10088436" y="3648926"/>
            <a:ext cx="1491341" cy="1358141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125 </a:t>
            </a:r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€ 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abzüglich gezahlten 100 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4" name="Gefaltete Ecke 33"/>
          <p:cNvSpPr/>
          <p:nvPr/>
        </p:nvSpPr>
        <p:spPr>
          <a:xfrm rot="21418836">
            <a:off x="10437611" y="5122742"/>
            <a:ext cx="1348849" cy="1259213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=25€  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968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7" grpId="0" animBg="1"/>
      <p:bldP spid="27" grpId="0" animBg="1"/>
      <p:bldP spid="29" grpId="0" animBg="1"/>
      <p:bldP spid="32" grpId="0" animBg="1"/>
      <p:bldP spid="36" grpId="0" animBg="1"/>
      <p:bldP spid="37" grpId="0" animBg="1"/>
      <p:bldP spid="28" grpId="0" animBg="1"/>
      <p:bldP spid="20" grpId="0" animBg="1"/>
      <p:bldP spid="22" grpId="0" animBg="1"/>
      <p:bldP spid="33" grpId="0" animBg="1"/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1968084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/>
              <a:t>Für die Streitwertberechnung ist gem. §§ 40, 48 Abs. 1 S. 1 GKG, 4 Abs. 1 ZPO der Streitwert zum Zeitpunkt des Antragseingangs zugrunde zu legen.</a:t>
            </a:r>
          </a:p>
          <a:p>
            <a:r>
              <a:rPr lang="de-DE" dirty="0"/>
              <a:t> </a:t>
            </a:r>
            <a:r>
              <a:rPr lang="de-DE" dirty="0" smtClean="0"/>
              <a:t>      Der Streitwert bestimmt sich gem. §§ 48 Abs. 1 S. 1 GKG und 6 S. 1 ZPO nach dem Betrag der </a:t>
            </a:r>
          </a:p>
          <a:p>
            <a:r>
              <a:rPr lang="de-DE" dirty="0"/>
              <a:t> </a:t>
            </a:r>
            <a:r>
              <a:rPr lang="de-DE" dirty="0" smtClean="0"/>
              <a:t>      Zahlungsforderung. Gem. §§ 43 Abs. 1, 48 Abs. 1 S. 1 GKG und 4 Abs. 1/2. HS ZPO bleiben die</a:t>
            </a:r>
          </a:p>
          <a:p>
            <a:r>
              <a:rPr lang="de-DE" dirty="0"/>
              <a:t> </a:t>
            </a:r>
            <a:r>
              <a:rPr lang="de-DE" dirty="0" smtClean="0"/>
              <a:t>      vorgerichtlichen Anwaltskosten als Nebenforderungen bei der Streitwertberechnung unberücksichtigt.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002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6" y="3537742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ist die Klägerin gem. § 29 Nr. 1  GKG. Sie ist Erstschuldnerin gem. § 31 Abs. 2 S. 1 GKG</a:t>
            </a:r>
          </a:p>
          <a:p>
            <a:r>
              <a:rPr lang="de-DE"/>
              <a:t> </a:t>
            </a:r>
            <a:r>
              <a:rPr lang="de-DE" smtClean="0"/>
              <a:t>   für </a:t>
            </a:r>
            <a:r>
              <a:rPr lang="de-DE" dirty="0" smtClean="0"/>
              <a:t>den offenen Betrag. Die Inanspruchnahme der Beklagten</a:t>
            </a:r>
          </a:p>
          <a:p>
            <a:r>
              <a:rPr lang="de-DE" dirty="0"/>
              <a:t> </a:t>
            </a:r>
            <a:r>
              <a:rPr lang="de-DE" dirty="0" smtClean="0"/>
              <a:t>   als Zweitschuldnerin gem. §§ 22 Abs. 1 S. 1, 31 Abs. 2 S. 1 GKG sowie 8 Abs. 1 S. 1 </a:t>
            </a:r>
            <a:r>
              <a:rPr lang="de-DE" dirty="0" err="1" smtClean="0"/>
              <a:t>KostVfg</a:t>
            </a:r>
            <a:r>
              <a:rPr lang="de-DE" dirty="0" smtClean="0"/>
              <a:t> erfolgt erst </a:t>
            </a:r>
          </a:p>
          <a:p>
            <a:r>
              <a:rPr lang="de-DE" dirty="0"/>
              <a:t> </a:t>
            </a:r>
            <a:r>
              <a:rPr lang="de-DE" dirty="0" smtClean="0"/>
              <a:t>   nach erfolgloser bzw. aussichtsloser Zwangsvollstreckung auf eine Mithaftanfrage der KEJ und auch nur</a:t>
            </a:r>
          </a:p>
          <a:p>
            <a:r>
              <a:rPr lang="de-DE" dirty="0"/>
              <a:t> </a:t>
            </a:r>
            <a:r>
              <a:rPr lang="de-DE" dirty="0" smtClean="0"/>
              <a:t>   im Rahmen der restlichen </a:t>
            </a:r>
            <a:r>
              <a:rPr lang="de-DE" dirty="0" err="1" smtClean="0"/>
              <a:t>Mithaft</a:t>
            </a:r>
            <a:r>
              <a:rPr lang="de-DE" dirty="0" smtClean="0"/>
              <a:t>, hier in Höhe von 25,00 EUR. 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6" y="5149345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Die restlichen Kosten werden im Wege der Sollstellung gem. §§ 4 Abs.2, 15 und 25 </a:t>
            </a:r>
            <a:r>
              <a:rPr lang="de-DE" dirty="0" err="1" smtClean="0"/>
              <a:t>KostVfg</a:t>
            </a:r>
            <a:r>
              <a:rPr lang="de-DE" dirty="0" smtClean="0"/>
              <a:t>. </a:t>
            </a:r>
            <a:r>
              <a:rPr lang="de-DE" smtClean="0"/>
              <a:t>mit </a:t>
            </a:r>
            <a:r>
              <a:rPr lang="de-DE" dirty="0" smtClean="0"/>
              <a:t>Kost23</a:t>
            </a:r>
          </a:p>
          <a:p>
            <a:r>
              <a:rPr lang="de-DE" dirty="0" smtClean="0"/>
              <a:t>     zu Lasten der Klägerin eingefordert.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999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396</Words>
  <Application>Microsoft Office PowerPoint</Application>
  <PresentationFormat>Breitbild</PresentationFormat>
  <Paragraphs>101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10</cp:revision>
  <dcterms:created xsi:type="dcterms:W3CDTF">2023-07-24T07:26:55Z</dcterms:created>
  <dcterms:modified xsi:type="dcterms:W3CDTF">2024-01-20T09:06:42Z</dcterms:modified>
</cp:coreProperties>
</file>