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1612-122E-4E4C-8E8E-919FAD8C72B1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57A2-D3D0-4C75-814A-8B9C08EEB7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1223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1612-122E-4E4C-8E8E-919FAD8C72B1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57A2-D3D0-4C75-814A-8B9C08EEB7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9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1612-122E-4E4C-8E8E-919FAD8C72B1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57A2-D3D0-4C75-814A-8B9C08EEB7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4475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1612-122E-4E4C-8E8E-919FAD8C72B1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57A2-D3D0-4C75-814A-8B9C08EEB7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4471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1612-122E-4E4C-8E8E-919FAD8C72B1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57A2-D3D0-4C75-814A-8B9C08EEB7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3262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1612-122E-4E4C-8E8E-919FAD8C72B1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57A2-D3D0-4C75-814A-8B9C08EEB7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17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1612-122E-4E4C-8E8E-919FAD8C72B1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57A2-D3D0-4C75-814A-8B9C08EEB7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9187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1612-122E-4E4C-8E8E-919FAD8C72B1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57A2-D3D0-4C75-814A-8B9C08EEB7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315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1612-122E-4E4C-8E8E-919FAD8C72B1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57A2-D3D0-4C75-814A-8B9C08EEB7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414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1612-122E-4E4C-8E8E-919FAD8C72B1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57A2-D3D0-4C75-814A-8B9C08EEB7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852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1612-122E-4E4C-8E8E-919FAD8C72B1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B57A2-D3D0-4C75-814A-8B9C08EEB7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7412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E1612-122E-4E4C-8E8E-919FAD8C72B1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B57A2-D3D0-4C75-814A-8B9C08EEB7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032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rgbClr val="0070C0"/>
                </a:solidFill>
              </a:rPr>
              <a:t>Sonderformen von Klagen</a:t>
            </a:r>
            <a:br>
              <a:rPr lang="de-DE" b="1" dirty="0" smtClean="0">
                <a:solidFill>
                  <a:srgbClr val="0070C0"/>
                </a:solidFill>
              </a:rPr>
            </a:br>
            <a:r>
              <a:rPr lang="de-DE" b="1" u="sng" dirty="0" smtClean="0">
                <a:solidFill>
                  <a:srgbClr val="0070C0"/>
                </a:solidFill>
              </a:rPr>
              <a:t>Stufenklage und Widerklage</a:t>
            </a:r>
            <a:endParaRPr lang="de-DE" b="1" u="sng" dirty="0">
              <a:solidFill>
                <a:srgbClr val="0070C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u="sng" dirty="0" smtClean="0">
                <a:solidFill>
                  <a:srgbClr val="0070C0"/>
                </a:solidFill>
              </a:rPr>
              <a:t>Die Stufenklage (§ 254 ZPO) </a:t>
            </a:r>
            <a:r>
              <a:rPr lang="de-DE" dirty="0" smtClean="0"/>
              <a:t>ist eine Sonderform bei objektiver Klagehäufung </a:t>
            </a:r>
            <a:r>
              <a:rPr lang="de-DE" sz="1900" i="1" dirty="0" smtClean="0"/>
              <a:t>(Zusammentreffen von verschiedenen Klagearten </a:t>
            </a:r>
            <a:r>
              <a:rPr lang="de-DE" sz="1900" i="1" dirty="0" err="1" smtClean="0"/>
              <a:t>mgl</a:t>
            </a:r>
            <a:r>
              <a:rPr lang="de-DE" sz="1900" i="1" dirty="0" smtClean="0"/>
              <a:t>.)</a:t>
            </a:r>
            <a:r>
              <a:rPr lang="de-DE" sz="2600" dirty="0" smtClean="0"/>
              <a:t> .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In einem Verfahren ergibt sich z.B. auf das Einklagen einer Auskunft basierend ein konkretes Leistungsverlangen.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Die „zusätzliche“ Klage ist eine „ unbezifferte“ Klage, sprich der Streitwert kann zu Beginn der Klage noch nicht bestimmt werden.</a:t>
            </a:r>
            <a:br>
              <a:rPr lang="de-DE" dirty="0" smtClean="0"/>
            </a:br>
            <a:r>
              <a:rPr lang="de-DE" sz="1900" i="1" dirty="0" smtClean="0"/>
              <a:t>- ist evtl. prozesswirtschaftlich bedeutend</a:t>
            </a:r>
            <a:r>
              <a:rPr lang="de-DE" i="1" dirty="0" smtClean="0"/>
              <a:t/>
            </a:r>
            <a:br>
              <a:rPr lang="de-DE" i="1" dirty="0" smtClean="0"/>
            </a:br>
            <a:r>
              <a:rPr lang="de-DE" i="1" dirty="0" smtClean="0"/>
              <a:t/>
            </a:r>
            <a:br>
              <a:rPr lang="de-DE" i="1" dirty="0" smtClean="0"/>
            </a:br>
            <a:r>
              <a:rPr lang="de-DE" dirty="0" smtClean="0"/>
              <a:t>Die Festsetzung der Höhe des Streitwerts liegt im Ermessen des Gerichts und es kann ggf. ein deutlich höheres „Schmerzensgeld“ aussprechen im Urteil.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2924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b="1" u="sng" dirty="0" smtClean="0">
                <a:solidFill>
                  <a:srgbClr val="0070C0"/>
                </a:solidFill>
              </a:rPr>
              <a:t>Widerklage</a:t>
            </a:r>
          </a:p>
          <a:p>
            <a:pPr marL="0" indent="0">
              <a:buNone/>
            </a:pPr>
            <a:r>
              <a:rPr lang="de-DE" dirty="0" smtClean="0"/>
              <a:t>Ist eine selbständige Klage </a:t>
            </a:r>
            <a:r>
              <a:rPr lang="de-DE" b="1" dirty="0" smtClean="0"/>
              <a:t>des Beklagten gegen den Kläger</a:t>
            </a:r>
            <a:r>
              <a:rPr lang="de-DE" dirty="0" smtClean="0"/>
              <a:t>, die dieser erst im Laufe des Prozesses erhebt.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Eine Klage des Beklagten gegen den Kläger im rechtshängigen Verfahren.</a:t>
            </a:r>
            <a:br>
              <a:rPr lang="de-DE" dirty="0" smtClean="0"/>
            </a:br>
            <a:r>
              <a:rPr lang="de-DE" dirty="0" smtClean="0"/>
              <a:t>Sie ist </a:t>
            </a:r>
            <a:r>
              <a:rPr lang="de-DE" i="1" dirty="0" smtClean="0"/>
              <a:t>keine</a:t>
            </a:r>
            <a:r>
              <a:rPr lang="de-DE" dirty="0" smtClean="0"/>
              <a:t> eigenständige Klageart wie die Leistungs-, Feststellung- oder Gestaltungsklage.</a:t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 	</a:t>
            </a:r>
            <a:r>
              <a:rPr lang="de-DE" b="1" dirty="0" smtClean="0"/>
              <a:t>Voraussetzung: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-	für Klage und Widerklage muss dieselbe Prozessart zulässig sein,</a:t>
            </a:r>
            <a:br>
              <a:rPr lang="de-DE" dirty="0" smtClean="0"/>
            </a:br>
            <a:r>
              <a:rPr lang="de-DE" dirty="0" smtClean="0"/>
              <a:t>-	örtliche und sachliche Zuständigkeit muss jeweils gegeben sein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Gibt es Vorteile bei eine Widerklage? – siehe Handout Seite 12 ;-)</a:t>
            </a:r>
            <a:endParaRPr lang="de-DE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990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Breitbild</PresentationFormat>
  <Paragraphs>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Bradley Hand ITC</vt:lpstr>
      <vt:lpstr>Calibri</vt:lpstr>
      <vt:lpstr>Calibri Light</vt:lpstr>
      <vt:lpstr>Office</vt:lpstr>
      <vt:lpstr>Sonderformen von Klagen Stufenklage und Widerklage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Sonderformen von Klagen Stufenklage und Widerklage</dc:title>
  <dc:creator>Simmerl-Hübner, Susanne</dc:creator>
  <cp:lastModifiedBy>Simmerl-Hübner, Susanne</cp:lastModifiedBy>
  <cp:revision>6</cp:revision>
  <dcterms:created xsi:type="dcterms:W3CDTF">2024-10-01T09:50:54Z</dcterms:created>
  <dcterms:modified xsi:type="dcterms:W3CDTF">2024-10-01T10:32:04Z</dcterms:modified>
</cp:coreProperties>
</file>