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61" r:id="rId4"/>
    <p:sldId id="263" r:id="rId5"/>
    <p:sldId id="264" r:id="rId6"/>
    <p:sldId id="265" r:id="rId7"/>
    <p:sldId id="266" r:id="rId8"/>
    <p:sldId id="267" r:id="rId9"/>
    <p:sldId id="268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5D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64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0054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9428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4225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6915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86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6070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1444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6871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950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3462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4705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2478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5" y="700423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8372643"/>
              </p:ext>
            </p:extLst>
          </p:nvPr>
        </p:nvGraphicFramePr>
        <p:xfrm>
          <a:off x="1467765" y="1380484"/>
          <a:ext cx="10150879" cy="46875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6881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199369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53652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1753849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  <a:gridCol w="1514005">
                  <a:extLst>
                    <a:ext uri="{9D8B030D-6E8A-4147-A177-3AD203B41FA5}">
                      <a16:colId xmlns:a16="http://schemas.microsoft.com/office/drawing/2014/main" val="3313305969"/>
                    </a:ext>
                  </a:extLst>
                </a:gridCol>
              </a:tblGrid>
              <a:tr h="1202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Kläger/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</a:rPr>
                        <a:t>Widerbekl</a:t>
                      </a: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Mithaft</a:t>
                      </a:r>
                      <a:endParaRPr lang="de-DE" sz="20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Beklagter/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Widerkl</a:t>
                      </a: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014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57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465287"/>
                  </a:ext>
                </a:extLst>
              </a:tr>
              <a:tr h="593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90574"/>
                  </a:ext>
                </a:extLst>
              </a:tr>
              <a:tr h="820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133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Ü020z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569584" y="3105924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4777497" y="3095978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19.900,00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6863341" y="3166207"/>
            <a:ext cx="1110400" cy="2730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1.146,00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814034" y="3124879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972,00 €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493791" y="3065121"/>
            <a:ext cx="1781284" cy="403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7059341" y="3841405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75,00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10308189" y="3143221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546,00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Rechteck 23"/>
          <p:cNvSpPr/>
          <p:nvPr/>
        </p:nvSpPr>
        <p:spPr>
          <a:xfrm>
            <a:off x="8925150" y="3907141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75,00 €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Rechteck 25"/>
          <p:cNvSpPr/>
          <p:nvPr/>
        </p:nvSpPr>
        <p:spPr>
          <a:xfrm>
            <a:off x="1496899" y="3855794"/>
            <a:ext cx="882153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9005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2" name="Rechteck 31"/>
          <p:cNvSpPr/>
          <p:nvPr/>
        </p:nvSpPr>
        <p:spPr>
          <a:xfrm>
            <a:off x="2568612" y="3812716"/>
            <a:ext cx="1713691" cy="577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Zeugenauslagen nach JVEG in voller Höhe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6" name="Rechteck 35"/>
          <p:cNvSpPr/>
          <p:nvPr/>
        </p:nvSpPr>
        <p:spPr>
          <a:xfrm>
            <a:off x="2504397" y="5480039"/>
            <a:ext cx="1845499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Gesamtkosten des Verfahrens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7" name="Rechteck 36"/>
          <p:cNvSpPr/>
          <p:nvPr/>
        </p:nvSpPr>
        <p:spPr>
          <a:xfrm>
            <a:off x="6872756" y="5368076"/>
            <a:ext cx="1190393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u="sng" dirty="0" smtClean="0">
                <a:solidFill>
                  <a:schemeClr val="tx1"/>
                </a:solidFill>
              </a:rPr>
              <a:t> 1.221,00</a:t>
            </a:r>
            <a:endParaRPr lang="de-DE" b="1" u="sng" dirty="0">
              <a:solidFill>
                <a:schemeClr val="tx1"/>
              </a:solidFill>
            </a:endParaRPr>
          </a:p>
        </p:txBody>
      </p:sp>
      <p:sp>
        <p:nvSpPr>
          <p:cNvPr id="38" name="Rechteck 37"/>
          <p:cNvSpPr/>
          <p:nvPr/>
        </p:nvSpPr>
        <p:spPr>
          <a:xfrm>
            <a:off x="10439377" y="3907141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Gefaltete Ecke 27"/>
          <p:cNvSpPr/>
          <p:nvPr/>
        </p:nvSpPr>
        <p:spPr>
          <a:xfrm>
            <a:off x="8560612" y="5208875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1047,00</a:t>
            </a: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9" name="Gefaltete Ecke 28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1.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1" name="Gefaltete Ecke 30"/>
          <p:cNvSpPr/>
          <p:nvPr/>
        </p:nvSpPr>
        <p:spPr>
          <a:xfrm>
            <a:off x="10089260" y="647123"/>
            <a:ext cx="1490808" cy="1494292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für 5500€=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546€</a:t>
            </a:r>
          </a:p>
          <a:p>
            <a:pPr algn="ctr"/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9" name="Gefaltete Ecke 38"/>
          <p:cNvSpPr/>
          <p:nvPr/>
        </p:nvSpPr>
        <p:spPr>
          <a:xfrm rot="21054758">
            <a:off x="8452497" y="746102"/>
            <a:ext cx="1490808" cy="1494292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für 14400€=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972€</a:t>
            </a:r>
          </a:p>
          <a:p>
            <a:pPr algn="ctr"/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295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12" grpId="0" animBg="1"/>
      <p:bldP spid="13" grpId="0" animBg="1"/>
      <p:bldP spid="15" grpId="0" animBg="1"/>
      <p:bldP spid="17" grpId="0" animBg="1"/>
      <p:bldP spid="22" grpId="0" animBg="1"/>
      <p:bldP spid="24" grpId="0" animBg="1"/>
      <p:bldP spid="26" grpId="0" animBg="1"/>
      <p:bldP spid="32" grpId="0" animBg="1"/>
      <p:bldP spid="36" grpId="0" animBg="1"/>
      <p:bldP spid="37" grpId="0" animBg="1"/>
      <p:bldP spid="38" grpId="0" animBg="1"/>
      <p:bldP spid="28" grpId="0" animBg="1"/>
      <p:bldP spid="31" grpId="0" animBg="1"/>
      <p:bldP spid="3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eck 31"/>
          <p:cNvSpPr/>
          <p:nvPr/>
        </p:nvSpPr>
        <p:spPr>
          <a:xfrm>
            <a:off x="6334361" y="3120074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 smtClean="0">
                <a:solidFill>
                  <a:schemeClr val="tx1"/>
                </a:solidFill>
              </a:rPr>
              <a:t>Zu verrechnen vom Kläger:</a:t>
            </a:r>
            <a:endParaRPr lang="de-DE" u="sng" dirty="0">
              <a:solidFill>
                <a:schemeClr val="tx1"/>
              </a:solidFill>
            </a:endParaRPr>
          </a:p>
        </p:txBody>
      </p:sp>
      <p:grpSp>
        <p:nvGrpSpPr>
          <p:cNvPr id="33" name="Gruppieren 32"/>
          <p:cNvGrpSpPr/>
          <p:nvPr/>
        </p:nvGrpSpPr>
        <p:grpSpPr>
          <a:xfrm>
            <a:off x="6334361" y="3864429"/>
            <a:ext cx="5222899" cy="421672"/>
            <a:chOff x="1190005" y="6361812"/>
            <a:chExt cx="5222899" cy="421672"/>
          </a:xfrm>
        </p:grpSpPr>
        <p:sp>
          <p:nvSpPr>
            <p:cNvPr id="34" name="Rechteck 33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35" name="Rectangle 1"/>
            <p:cNvSpPr>
              <a:spLocks noChangeArrowheads="1"/>
            </p:cNvSpPr>
            <p:nvPr/>
          </p:nvSpPr>
          <p:spPr bwMode="auto">
            <a:xfrm>
              <a:off x="4586874" y="6387982"/>
              <a:ext cx="1826030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 25,00 EUR</a:t>
              </a:r>
              <a:endParaRPr lang="de-DE" dirty="0"/>
            </a:p>
          </p:txBody>
        </p:sp>
      </p:grpSp>
      <p:cxnSp>
        <p:nvCxnSpPr>
          <p:cNvPr id="9" name="Gerade Verbindung mit Pfeil 8"/>
          <p:cNvCxnSpPr/>
          <p:nvPr/>
        </p:nvCxnSpPr>
        <p:spPr>
          <a:xfrm flipV="1">
            <a:off x="4303716" y="3413991"/>
            <a:ext cx="2019180" cy="216702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hteck 1"/>
          <p:cNvSpPr/>
          <p:nvPr/>
        </p:nvSpPr>
        <p:spPr>
          <a:xfrm>
            <a:off x="581227" y="2508800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>
                <a:solidFill>
                  <a:schemeClr val="tx1"/>
                </a:solidFill>
              </a:rPr>
              <a:t>Bereits </a:t>
            </a:r>
            <a:r>
              <a:rPr lang="de-DE" u="sng" dirty="0" smtClean="0">
                <a:solidFill>
                  <a:schemeClr val="tx1"/>
                </a:solidFill>
              </a:rPr>
              <a:t>gezahlt von Klägerin: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1" y="718522"/>
            <a:ext cx="10148340" cy="5884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06401" y="1329795"/>
            <a:ext cx="1805441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Davon tragen:</a:t>
            </a:r>
            <a:endParaRPr lang="de-DE" dirty="0"/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805072" y="2561308"/>
            <a:ext cx="1848330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    1.022,00 EUR</a:t>
            </a:r>
            <a:endParaRPr lang="de-DE" dirty="0"/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06401" y="1690439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Kläger 	mit 1/5		=244,20 EUR</a:t>
            </a:r>
            <a:endParaRPr lang="de-DE" dirty="0"/>
          </a:p>
        </p:txBody>
      </p:sp>
      <p:grpSp>
        <p:nvGrpSpPr>
          <p:cNvPr id="27" name="Gruppieren 26"/>
          <p:cNvGrpSpPr/>
          <p:nvPr/>
        </p:nvGrpSpPr>
        <p:grpSpPr>
          <a:xfrm>
            <a:off x="503420" y="4370777"/>
            <a:ext cx="5050437" cy="421672"/>
            <a:chOff x="1190005" y="6361812"/>
            <a:chExt cx="5050437" cy="421672"/>
          </a:xfrm>
        </p:grpSpPr>
        <p:sp>
          <p:nvSpPr>
            <p:cNvPr id="25" name="Rechteck 2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23" name="Rectangle 1"/>
            <p:cNvSpPr>
              <a:spLocks noChangeArrowheads="1"/>
            </p:cNvSpPr>
            <p:nvPr/>
          </p:nvSpPr>
          <p:spPr bwMode="auto">
            <a:xfrm>
              <a:off x="4466124" y="6387982"/>
              <a:ext cx="1774318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=0,00 EUR</a:t>
              </a:r>
              <a:endParaRPr lang="de-DE" dirty="0"/>
            </a:p>
          </p:txBody>
        </p:sp>
      </p:grpSp>
      <p:sp>
        <p:nvSpPr>
          <p:cNvPr id="28" name="Abgerundetes Rechteck 27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020z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Rechteck 37"/>
          <p:cNvSpPr/>
          <p:nvPr/>
        </p:nvSpPr>
        <p:spPr>
          <a:xfrm>
            <a:off x="503420" y="3789092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 smtClean="0">
                <a:solidFill>
                  <a:schemeClr val="tx1"/>
                </a:solidFill>
              </a:rPr>
              <a:t>Zu verrechnen auf den Beklagten: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39" name="Rectangle 1"/>
          <p:cNvSpPr>
            <a:spLocks noChangeArrowheads="1"/>
          </p:cNvSpPr>
          <p:nvPr/>
        </p:nvSpPr>
        <p:spPr bwMode="auto">
          <a:xfrm>
            <a:off x="3779538" y="3864429"/>
            <a:ext cx="1774318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777,80 EUR</a:t>
            </a:r>
            <a:endParaRPr lang="de-DE" dirty="0"/>
          </a:p>
        </p:txBody>
      </p:sp>
      <p:grpSp>
        <p:nvGrpSpPr>
          <p:cNvPr id="3" name="Gruppieren 2"/>
          <p:cNvGrpSpPr/>
          <p:nvPr/>
        </p:nvGrpSpPr>
        <p:grpSpPr>
          <a:xfrm>
            <a:off x="342423" y="2944538"/>
            <a:ext cx="5322445" cy="429560"/>
            <a:chOff x="649264" y="4830623"/>
            <a:chExt cx="5322445" cy="429560"/>
          </a:xfrm>
        </p:grpSpPr>
        <p:sp>
          <p:nvSpPr>
            <p:cNvPr id="42" name="Rechteck 41"/>
            <p:cNvSpPr/>
            <p:nvPr/>
          </p:nvSpPr>
          <p:spPr>
            <a:xfrm>
              <a:off x="649264" y="4830623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Summe:</a:t>
              </a:r>
            </a:p>
          </p:txBody>
        </p:sp>
        <p:sp>
          <p:nvSpPr>
            <p:cNvPr id="43" name="Rectangle 1"/>
            <p:cNvSpPr>
              <a:spLocks noChangeArrowheads="1"/>
            </p:cNvSpPr>
            <p:nvPr/>
          </p:nvSpPr>
          <p:spPr bwMode="auto">
            <a:xfrm>
              <a:off x="4123378" y="4890851"/>
              <a:ext cx="1848331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  777,80 EUR</a:t>
              </a:r>
              <a:endParaRPr lang="de-DE" dirty="0"/>
            </a:p>
          </p:txBody>
        </p:sp>
      </p:grpSp>
      <p:sp>
        <p:nvSpPr>
          <p:cNvPr id="44" name="Gefaltete Ecke 43"/>
          <p:cNvSpPr/>
          <p:nvPr/>
        </p:nvSpPr>
        <p:spPr>
          <a:xfrm rot="398425">
            <a:off x="10577022" y="217339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6260045" y="1698435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Beklagte 	4/5		= 976,80 EUR</a:t>
            </a:r>
            <a:endParaRPr lang="de-DE" dirty="0"/>
          </a:p>
        </p:txBody>
      </p:sp>
      <p:sp>
        <p:nvSpPr>
          <p:cNvPr id="24" name="Rechteck 23"/>
          <p:cNvSpPr/>
          <p:nvPr/>
        </p:nvSpPr>
        <p:spPr>
          <a:xfrm>
            <a:off x="6322896" y="2549009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>
                <a:solidFill>
                  <a:srgbClr val="FF0000"/>
                </a:solidFill>
              </a:rPr>
              <a:t>Bereits </a:t>
            </a:r>
            <a:r>
              <a:rPr lang="de-DE" u="sng" dirty="0" smtClean="0">
                <a:solidFill>
                  <a:srgbClr val="FF0000"/>
                </a:solidFill>
              </a:rPr>
              <a:t>gezahlt von Beklagten:</a:t>
            </a:r>
            <a:endParaRPr lang="de-DE" u="sng" dirty="0">
              <a:solidFill>
                <a:srgbClr val="FF0000"/>
              </a:solidFill>
            </a:endParaRPr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9583357" y="2618051"/>
            <a:ext cx="1694786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</a:rPr>
              <a:t>= 174,00 EUR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9497879" y="3150001"/>
            <a:ext cx="1694786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777,80 EUR</a:t>
            </a:r>
            <a:endParaRPr lang="de-DE" dirty="0"/>
          </a:p>
        </p:txBody>
      </p:sp>
      <p:sp>
        <p:nvSpPr>
          <p:cNvPr id="36" name="Gefaltete Ecke 35"/>
          <p:cNvSpPr/>
          <p:nvPr/>
        </p:nvSpPr>
        <p:spPr>
          <a:xfrm>
            <a:off x="3174849" y="166635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1047€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1" name="Gefaltete Ecke 40"/>
          <p:cNvSpPr/>
          <p:nvPr/>
        </p:nvSpPr>
        <p:spPr>
          <a:xfrm>
            <a:off x="2839426" y="5080217"/>
            <a:ext cx="1491341" cy="1358141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restliche 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des </a:t>
            </a: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802,80€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6" name="Gefaltete Ecke 45"/>
          <p:cNvSpPr/>
          <p:nvPr/>
        </p:nvSpPr>
        <p:spPr>
          <a:xfrm>
            <a:off x="4815985" y="5184327"/>
            <a:ext cx="1677149" cy="1483566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1047€</a:t>
            </a:r>
          </a:p>
          <a:p>
            <a:pPr marL="285750" indent="-285750" algn="ctr">
              <a:buFontTx/>
              <a:buChar char="-"/>
            </a:pP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244,20€=</a:t>
            </a:r>
          </a:p>
          <a:p>
            <a:pPr marL="285750" indent="-285750" algn="ctr">
              <a:buFontTx/>
              <a:buChar char="-"/>
            </a:pP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802,80€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0" name="Gefaltete Ecke 39"/>
          <p:cNvSpPr/>
          <p:nvPr/>
        </p:nvSpPr>
        <p:spPr>
          <a:xfrm>
            <a:off x="10220695" y="5309752"/>
            <a:ext cx="1491341" cy="1358141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restliche 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des </a:t>
            </a: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25€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cxnSp>
        <p:nvCxnSpPr>
          <p:cNvPr id="45" name="Gerade Verbindung mit Pfeil 44"/>
          <p:cNvCxnSpPr/>
          <p:nvPr/>
        </p:nvCxnSpPr>
        <p:spPr>
          <a:xfrm flipV="1">
            <a:off x="8553596" y="2842926"/>
            <a:ext cx="1638656" cy="229154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Gefaltete Ecke 36"/>
          <p:cNvSpPr/>
          <p:nvPr/>
        </p:nvSpPr>
        <p:spPr>
          <a:xfrm>
            <a:off x="6881399" y="4468169"/>
            <a:ext cx="2087314" cy="2180959"/>
          </a:xfrm>
          <a:prstGeom prst="foldedCorne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174€ der Kostenvorschuss nach der Widerklage.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1146 €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-972 € = 174 €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7" name="Rechteckige Legende 46"/>
          <p:cNvSpPr/>
          <p:nvPr/>
        </p:nvSpPr>
        <p:spPr>
          <a:xfrm>
            <a:off x="9211624" y="4468169"/>
            <a:ext cx="2727701" cy="612648"/>
          </a:xfrm>
          <a:prstGeom prst="wedgeRectCallout">
            <a:avLst>
              <a:gd name="adj1" fmla="val 4394"/>
              <a:gd name="adj2" fmla="val -96872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u="sng" dirty="0" smtClean="0">
                <a:solidFill>
                  <a:schemeClr val="tx1"/>
                </a:solidFill>
              </a:rPr>
              <a:t>Zweitschuldnerrechnung</a:t>
            </a:r>
            <a:r>
              <a:rPr lang="de-DE" sz="1600" dirty="0" smtClean="0">
                <a:solidFill>
                  <a:schemeClr val="tx1"/>
                </a:solidFill>
              </a:rPr>
              <a:t> über diesen Betrag möglich !!</a:t>
            </a:r>
            <a:endParaRPr lang="de-DE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640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9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" grpId="0" animBg="1"/>
      <p:bldP spid="6" grpId="0" animBg="1"/>
      <p:bldP spid="13" grpId="0" animBg="1"/>
      <p:bldP spid="15" grpId="0" animBg="1"/>
      <p:bldP spid="38" grpId="0" animBg="1"/>
      <p:bldP spid="39" grpId="0" animBg="1"/>
      <p:bldP spid="22" grpId="0" animBg="1"/>
      <p:bldP spid="24" grpId="0" animBg="1"/>
      <p:bldP spid="26" grpId="0" animBg="1"/>
      <p:bldP spid="31" grpId="0" animBg="1"/>
      <p:bldP spid="36" grpId="0" animBg="1"/>
      <p:bldP spid="41" grpId="0" animBg="1"/>
      <p:bldP spid="46" grpId="0" animBg="1"/>
      <p:bldP spid="40" grpId="0" animBg="1"/>
      <p:bldP spid="37" grpId="0" animBg="1"/>
      <p:bldP spid="4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383582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a) Alle </a:t>
            </a:r>
            <a:r>
              <a:rPr lang="de-DE" dirty="0"/>
              <a:t>Kosten sind nun gem. § 9 Abs. </a:t>
            </a:r>
            <a:r>
              <a:rPr lang="de-DE" dirty="0" smtClean="0"/>
              <a:t>3 </a:t>
            </a:r>
            <a:r>
              <a:rPr lang="de-DE" dirty="0"/>
              <a:t>Nr. 1 GKG fällig. Gem. § 28 Abs. 1 </a:t>
            </a:r>
            <a:r>
              <a:rPr lang="de-DE" dirty="0" err="1"/>
              <a:t>KostVfg</a:t>
            </a:r>
            <a:r>
              <a:rPr lang="de-DE" dirty="0"/>
              <a:t>. Ist</a:t>
            </a:r>
          </a:p>
          <a:p>
            <a:r>
              <a:rPr lang="de-DE" dirty="0"/>
              <a:t>	nunmehr eine neue Kostenrechnung die Schlusskostenrechnung, zu erstellen.</a:t>
            </a: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4" y="3279448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b) Kostenschuldner </a:t>
            </a:r>
            <a:r>
              <a:rPr lang="de-DE" dirty="0"/>
              <a:t>ist gem. § 29 Nr. 1 GKG </a:t>
            </a:r>
            <a:r>
              <a:rPr lang="de-DE" dirty="0" smtClean="0"/>
              <a:t>der Beklagte mit 4/5 und der Kläger mit 1/5 als 	Entscheidungsschuldner.</a:t>
            </a:r>
            <a:endParaRPr lang="de-DE" dirty="0"/>
          </a:p>
        </p:txBody>
      </p:sp>
      <p:sp>
        <p:nvSpPr>
          <p:cNvPr id="13" name="Abgerundetes Rechteck 12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Ü020z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466394" y="4289576"/>
            <a:ext cx="10150979" cy="17543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c</a:t>
            </a:r>
            <a:r>
              <a:rPr lang="de-DE" dirty="0" smtClean="0"/>
              <a:t>) Der </a:t>
            </a:r>
            <a:r>
              <a:rPr lang="de-DE" dirty="0"/>
              <a:t>von dem Kläger, als Antragsschuldner gem. § 22 I S.1 GKG, </a:t>
            </a:r>
            <a:r>
              <a:rPr lang="de-DE" dirty="0" smtClean="0"/>
              <a:t>geleisteter Vorschuss </a:t>
            </a:r>
            <a:r>
              <a:rPr lang="de-DE" dirty="0"/>
              <a:t>ist auf die zu </a:t>
            </a:r>
            <a:r>
              <a:rPr lang="de-DE" dirty="0" smtClean="0"/>
              <a:t>	Kosten </a:t>
            </a:r>
            <a:r>
              <a:rPr lang="de-DE" dirty="0"/>
              <a:t>der Beklagten, im Rahmen der </a:t>
            </a:r>
            <a:r>
              <a:rPr lang="de-DE" dirty="0" err="1"/>
              <a:t>Mithaft</a:t>
            </a:r>
            <a:r>
              <a:rPr lang="de-DE" dirty="0"/>
              <a:t>, zu </a:t>
            </a:r>
            <a:r>
              <a:rPr lang="de-DE" dirty="0" smtClean="0"/>
              <a:t>verrechnen</a:t>
            </a:r>
            <a:r>
              <a:rPr lang="de-DE" dirty="0"/>
              <a:t>. </a:t>
            </a:r>
          </a:p>
          <a:p>
            <a:r>
              <a:rPr lang="de-DE" dirty="0"/>
              <a:t>	Der offene Restbetrag wird im Wege </a:t>
            </a:r>
            <a:r>
              <a:rPr lang="de-DE" u="sng" dirty="0">
                <a:solidFill>
                  <a:srgbClr val="FF0000"/>
                </a:solidFill>
              </a:rPr>
              <a:t>der Sollstellung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/>
              <a:t>gem. §§ 4 Abs. 2, 15 Abs. 1 </a:t>
            </a:r>
          </a:p>
          <a:p>
            <a:r>
              <a:rPr lang="de-DE" dirty="0"/>
              <a:t>	und 25 </a:t>
            </a:r>
            <a:r>
              <a:rPr lang="de-DE" dirty="0" err="1"/>
              <a:t>KostVfg</a:t>
            </a:r>
            <a:r>
              <a:rPr lang="de-DE" dirty="0"/>
              <a:t> mit Kost23 von </a:t>
            </a:r>
            <a:r>
              <a:rPr lang="de-DE" dirty="0" smtClean="0"/>
              <a:t>dem </a:t>
            </a:r>
            <a:r>
              <a:rPr lang="de-DE" dirty="0"/>
              <a:t>Beklagten erfordert</a:t>
            </a:r>
            <a:r>
              <a:rPr lang="de-DE" dirty="0" smtClean="0"/>
              <a:t>. Für den Restbetrag von 25 EUR trägt der 	Kläger die </a:t>
            </a:r>
            <a:r>
              <a:rPr lang="de-DE" dirty="0" err="1" smtClean="0"/>
              <a:t>Mithaft</a:t>
            </a:r>
            <a:r>
              <a:rPr lang="de-DE" dirty="0" smtClean="0"/>
              <a:t> voll.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0999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9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5" y="700423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0709294"/>
              </p:ext>
            </p:extLst>
          </p:nvPr>
        </p:nvGraphicFramePr>
        <p:xfrm>
          <a:off x="1467765" y="1380484"/>
          <a:ext cx="10150879" cy="46875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6881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199369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53652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1753849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  <a:gridCol w="1514005">
                  <a:extLst>
                    <a:ext uri="{9D8B030D-6E8A-4147-A177-3AD203B41FA5}">
                      <a16:colId xmlns:a16="http://schemas.microsoft.com/office/drawing/2014/main" val="3313305969"/>
                    </a:ext>
                  </a:extLst>
                </a:gridCol>
              </a:tblGrid>
              <a:tr h="1202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Kläger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Mithaft</a:t>
                      </a:r>
                      <a:endParaRPr lang="de-DE" sz="20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014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57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465287"/>
                  </a:ext>
                </a:extLst>
              </a:tr>
              <a:tr h="593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90574"/>
                  </a:ext>
                </a:extLst>
              </a:tr>
              <a:tr h="820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133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Ü020z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569584" y="3105924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4777497" y="3095978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7.890,00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6863341" y="3166207"/>
            <a:ext cx="1110400" cy="2730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672,00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821783" y="3124879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672,00 €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493791" y="3065121"/>
            <a:ext cx="1781284" cy="403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6872756" y="3876716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125,00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10308189" y="3143221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Rechteck 23"/>
          <p:cNvSpPr/>
          <p:nvPr/>
        </p:nvSpPr>
        <p:spPr>
          <a:xfrm>
            <a:off x="10308189" y="3789610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125,00 €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Rechteck 25"/>
          <p:cNvSpPr/>
          <p:nvPr/>
        </p:nvSpPr>
        <p:spPr>
          <a:xfrm>
            <a:off x="1496899" y="3855794"/>
            <a:ext cx="882153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9005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2" name="Rechteck 31"/>
          <p:cNvSpPr/>
          <p:nvPr/>
        </p:nvSpPr>
        <p:spPr>
          <a:xfrm>
            <a:off x="2568612" y="3812716"/>
            <a:ext cx="1713691" cy="577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Zeugenauslagen nach JVEG in voller Höhe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6" name="Rechteck 35"/>
          <p:cNvSpPr/>
          <p:nvPr/>
        </p:nvSpPr>
        <p:spPr>
          <a:xfrm>
            <a:off x="2504397" y="5480039"/>
            <a:ext cx="1845499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Gesamtkosten des Verfahrens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7" name="Rechteck 36"/>
          <p:cNvSpPr/>
          <p:nvPr/>
        </p:nvSpPr>
        <p:spPr>
          <a:xfrm>
            <a:off x="6872756" y="5368076"/>
            <a:ext cx="1190393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u="sng" dirty="0" smtClean="0">
                <a:solidFill>
                  <a:schemeClr val="tx1"/>
                </a:solidFill>
              </a:rPr>
              <a:t> 797,00</a:t>
            </a:r>
            <a:endParaRPr lang="de-DE" b="1" u="sng" dirty="0">
              <a:solidFill>
                <a:schemeClr val="tx1"/>
              </a:solidFill>
            </a:endParaRPr>
          </a:p>
        </p:txBody>
      </p:sp>
      <p:sp>
        <p:nvSpPr>
          <p:cNvPr id="28" name="Gefaltete Ecke 27"/>
          <p:cNvSpPr/>
          <p:nvPr/>
        </p:nvSpPr>
        <p:spPr>
          <a:xfrm>
            <a:off x="8560612" y="5208875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797</a:t>
            </a: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3" name="Gefaltete Ecke 32"/>
          <p:cNvSpPr/>
          <p:nvPr/>
        </p:nvSpPr>
        <p:spPr>
          <a:xfrm>
            <a:off x="10139878" y="5189352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Beklagter=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125,00€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9" name="Gefaltete Ecke 28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2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5" name="Rechteck 24"/>
          <p:cNvSpPr/>
          <p:nvPr/>
        </p:nvSpPr>
        <p:spPr>
          <a:xfrm>
            <a:off x="8815986" y="3790097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125,00 €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351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4" grpId="0" animBg="1"/>
      <p:bldP spid="12" grpId="0" animBg="1"/>
      <p:bldP spid="13" grpId="0" animBg="1"/>
      <p:bldP spid="15" grpId="0" animBg="1"/>
      <p:bldP spid="17" grpId="0" animBg="1"/>
      <p:bldP spid="22" grpId="0" animBg="1"/>
      <p:bldP spid="24" grpId="0" animBg="1"/>
      <p:bldP spid="26" grpId="0" animBg="1"/>
      <p:bldP spid="32" grpId="0" animBg="1"/>
      <p:bldP spid="36" grpId="0" animBg="1"/>
      <p:bldP spid="37" grpId="0" animBg="1"/>
      <p:bldP spid="28" grpId="0" animBg="1"/>
      <p:bldP spid="33" grpId="0" animBg="1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eck 31"/>
          <p:cNvSpPr/>
          <p:nvPr/>
        </p:nvSpPr>
        <p:spPr>
          <a:xfrm>
            <a:off x="6334361" y="3120074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 smtClean="0">
                <a:solidFill>
                  <a:schemeClr val="tx1"/>
                </a:solidFill>
              </a:rPr>
              <a:t>Zu verrechnen vom Kläger:</a:t>
            </a:r>
            <a:endParaRPr lang="de-DE" u="sng" dirty="0">
              <a:solidFill>
                <a:schemeClr val="tx1"/>
              </a:solidFill>
            </a:endParaRPr>
          </a:p>
        </p:txBody>
      </p:sp>
      <p:grpSp>
        <p:nvGrpSpPr>
          <p:cNvPr id="33" name="Gruppieren 32"/>
          <p:cNvGrpSpPr/>
          <p:nvPr/>
        </p:nvGrpSpPr>
        <p:grpSpPr>
          <a:xfrm>
            <a:off x="6334361" y="3864429"/>
            <a:ext cx="5222899" cy="421672"/>
            <a:chOff x="1190005" y="6361812"/>
            <a:chExt cx="5222899" cy="421672"/>
          </a:xfrm>
        </p:grpSpPr>
        <p:sp>
          <p:nvSpPr>
            <p:cNvPr id="34" name="Rechteck 33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35" name="Rectangle 1"/>
            <p:cNvSpPr>
              <a:spLocks noChangeArrowheads="1"/>
            </p:cNvSpPr>
            <p:nvPr/>
          </p:nvSpPr>
          <p:spPr bwMode="auto">
            <a:xfrm>
              <a:off x="4586874" y="6387982"/>
              <a:ext cx="1826030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   25,00 EUR</a:t>
              </a:r>
              <a:endParaRPr lang="de-DE" dirty="0"/>
            </a:p>
          </p:txBody>
        </p:sp>
      </p:grpSp>
      <p:cxnSp>
        <p:nvCxnSpPr>
          <p:cNvPr id="9" name="Gerade Verbindung mit Pfeil 8"/>
          <p:cNvCxnSpPr/>
          <p:nvPr/>
        </p:nvCxnSpPr>
        <p:spPr>
          <a:xfrm flipV="1">
            <a:off x="5203846" y="3489328"/>
            <a:ext cx="1638656" cy="229154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hteck 1"/>
          <p:cNvSpPr/>
          <p:nvPr/>
        </p:nvSpPr>
        <p:spPr>
          <a:xfrm>
            <a:off x="581227" y="2508800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>
                <a:solidFill>
                  <a:schemeClr val="tx1"/>
                </a:solidFill>
              </a:rPr>
              <a:t>Bereits </a:t>
            </a:r>
            <a:r>
              <a:rPr lang="de-DE" u="sng" dirty="0" smtClean="0">
                <a:solidFill>
                  <a:schemeClr val="tx1"/>
                </a:solidFill>
              </a:rPr>
              <a:t>gezahlt von Klägerin: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1" y="718522"/>
            <a:ext cx="10148340" cy="5884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06401" y="1329795"/>
            <a:ext cx="1805441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Davon tragen:</a:t>
            </a:r>
            <a:endParaRPr lang="de-DE" dirty="0"/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805072" y="2561308"/>
            <a:ext cx="1848330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    672,00 EUR</a:t>
            </a:r>
            <a:endParaRPr lang="de-DE" dirty="0"/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06401" y="1690439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Kläger 	mit 20%                        =  159,40 EUR</a:t>
            </a:r>
            <a:endParaRPr lang="de-DE" dirty="0"/>
          </a:p>
        </p:txBody>
      </p:sp>
      <p:grpSp>
        <p:nvGrpSpPr>
          <p:cNvPr id="27" name="Gruppieren 26"/>
          <p:cNvGrpSpPr/>
          <p:nvPr/>
        </p:nvGrpSpPr>
        <p:grpSpPr>
          <a:xfrm>
            <a:off x="503420" y="4370777"/>
            <a:ext cx="5050437" cy="421672"/>
            <a:chOff x="1190005" y="6361812"/>
            <a:chExt cx="5050437" cy="421672"/>
          </a:xfrm>
        </p:grpSpPr>
        <p:sp>
          <p:nvSpPr>
            <p:cNvPr id="25" name="Rechteck 2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23" name="Rectangle 1"/>
            <p:cNvSpPr>
              <a:spLocks noChangeArrowheads="1"/>
            </p:cNvSpPr>
            <p:nvPr/>
          </p:nvSpPr>
          <p:spPr bwMode="auto">
            <a:xfrm>
              <a:off x="4466124" y="6387982"/>
              <a:ext cx="1774318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=0,00 EUR</a:t>
              </a:r>
              <a:endParaRPr lang="de-DE" dirty="0"/>
            </a:p>
          </p:txBody>
        </p:sp>
      </p:grpSp>
      <p:sp>
        <p:nvSpPr>
          <p:cNvPr id="28" name="Abgerundetes Rechteck 27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020z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Rechteck 37"/>
          <p:cNvSpPr/>
          <p:nvPr/>
        </p:nvSpPr>
        <p:spPr>
          <a:xfrm>
            <a:off x="503420" y="3789092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 smtClean="0">
                <a:solidFill>
                  <a:schemeClr val="tx1"/>
                </a:solidFill>
              </a:rPr>
              <a:t>Zu verrechnen auf den Beklagten: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39" name="Rectangle 1"/>
          <p:cNvSpPr>
            <a:spLocks noChangeArrowheads="1"/>
          </p:cNvSpPr>
          <p:nvPr/>
        </p:nvSpPr>
        <p:spPr bwMode="auto">
          <a:xfrm>
            <a:off x="3779538" y="3864429"/>
            <a:ext cx="1774318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512,60 EUR</a:t>
            </a:r>
            <a:endParaRPr lang="de-DE" dirty="0"/>
          </a:p>
        </p:txBody>
      </p:sp>
      <p:grpSp>
        <p:nvGrpSpPr>
          <p:cNvPr id="3" name="Gruppieren 2"/>
          <p:cNvGrpSpPr/>
          <p:nvPr/>
        </p:nvGrpSpPr>
        <p:grpSpPr>
          <a:xfrm>
            <a:off x="330957" y="2905294"/>
            <a:ext cx="5322445" cy="429560"/>
            <a:chOff x="649264" y="4830623"/>
            <a:chExt cx="5322445" cy="429560"/>
          </a:xfrm>
        </p:grpSpPr>
        <p:sp>
          <p:nvSpPr>
            <p:cNvPr id="42" name="Rechteck 41"/>
            <p:cNvSpPr/>
            <p:nvPr/>
          </p:nvSpPr>
          <p:spPr>
            <a:xfrm>
              <a:off x="649264" y="4830623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Summe:</a:t>
              </a:r>
            </a:p>
          </p:txBody>
        </p:sp>
        <p:sp>
          <p:nvSpPr>
            <p:cNvPr id="43" name="Rectangle 1"/>
            <p:cNvSpPr>
              <a:spLocks noChangeArrowheads="1"/>
            </p:cNvSpPr>
            <p:nvPr/>
          </p:nvSpPr>
          <p:spPr bwMode="auto">
            <a:xfrm>
              <a:off x="4123378" y="4890851"/>
              <a:ext cx="1848331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  512,60 EUR</a:t>
              </a:r>
              <a:endParaRPr lang="de-DE" dirty="0"/>
            </a:p>
          </p:txBody>
        </p:sp>
      </p:grpSp>
      <p:sp>
        <p:nvSpPr>
          <p:cNvPr id="44" name="Gefaltete Ecke 43"/>
          <p:cNvSpPr/>
          <p:nvPr/>
        </p:nvSpPr>
        <p:spPr>
          <a:xfrm rot="398425">
            <a:off x="10577022" y="217339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6260045" y="1698435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Beklagte 	mit 80%                       = 637,60 EUR</a:t>
            </a:r>
            <a:endParaRPr lang="de-DE" dirty="0"/>
          </a:p>
        </p:txBody>
      </p:sp>
      <p:sp>
        <p:nvSpPr>
          <p:cNvPr id="24" name="Rechteck 23"/>
          <p:cNvSpPr/>
          <p:nvPr/>
        </p:nvSpPr>
        <p:spPr>
          <a:xfrm>
            <a:off x="6322896" y="2549009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>
                <a:solidFill>
                  <a:schemeClr val="tx1"/>
                </a:solidFill>
              </a:rPr>
              <a:t>Bereits </a:t>
            </a:r>
            <a:r>
              <a:rPr lang="de-DE" u="sng" dirty="0" smtClean="0">
                <a:solidFill>
                  <a:schemeClr val="tx1"/>
                </a:solidFill>
              </a:rPr>
              <a:t>gezahlt von Beklagten: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9583357" y="2618051"/>
            <a:ext cx="1694786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100,00 EUR</a:t>
            </a:r>
            <a:endParaRPr lang="de-DE" dirty="0"/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9497879" y="3150001"/>
            <a:ext cx="1694786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512,60 EUR</a:t>
            </a:r>
            <a:endParaRPr lang="de-DE" dirty="0"/>
          </a:p>
        </p:txBody>
      </p:sp>
      <p:sp>
        <p:nvSpPr>
          <p:cNvPr id="36" name="Gefaltete Ecke 35"/>
          <p:cNvSpPr/>
          <p:nvPr/>
        </p:nvSpPr>
        <p:spPr>
          <a:xfrm>
            <a:off x="3174849" y="166635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797</a:t>
            </a: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,00</a:t>
            </a: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1" name="Gefaltete Ecke 40"/>
          <p:cNvSpPr/>
          <p:nvPr/>
        </p:nvSpPr>
        <p:spPr>
          <a:xfrm>
            <a:off x="3712505" y="5286361"/>
            <a:ext cx="1491341" cy="1358141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restliche 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des </a:t>
            </a: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512,60€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6" name="Gefaltete Ecke 45"/>
          <p:cNvSpPr/>
          <p:nvPr/>
        </p:nvSpPr>
        <p:spPr>
          <a:xfrm>
            <a:off x="5862776" y="5286361"/>
            <a:ext cx="1491341" cy="1358141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797</a:t>
            </a:r>
            <a:endParaRPr lang="de-DE" b="1" u="sng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marL="285750" indent="-285750" algn="ctr">
              <a:buFontTx/>
              <a:buChar char="-"/>
            </a:pP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159,40=</a:t>
            </a:r>
          </a:p>
          <a:p>
            <a:pPr marL="285750" indent="-285750" algn="ctr">
              <a:buFontTx/>
              <a:buChar char="-"/>
            </a:pP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637</a:t>
            </a: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,60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0" name="Rechteckige Legende 39"/>
          <p:cNvSpPr/>
          <p:nvPr/>
        </p:nvSpPr>
        <p:spPr>
          <a:xfrm>
            <a:off x="9066899" y="4550499"/>
            <a:ext cx="2727701" cy="612648"/>
          </a:xfrm>
          <a:prstGeom prst="wedgeRectCallout">
            <a:avLst>
              <a:gd name="adj1" fmla="val 4394"/>
              <a:gd name="adj2" fmla="val -96872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u="sng" dirty="0" smtClean="0">
                <a:solidFill>
                  <a:schemeClr val="tx1"/>
                </a:solidFill>
              </a:rPr>
              <a:t>Zweitschuldnerrechnung</a:t>
            </a:r>
            <a:r>
              <a:rPr lang="de-DE" sz="1600" dirty="0" smtClean="0">
                <a:solidFill>
                  <a:schemeClr val="tx1"/>
                </a:solidFill>
              </a:rPr>
              <a:t> über diesen Betrag möglich !!</a:t>
            </a:r>
            <a:endParaRPr lang="de-DE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05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" grpId="0" animBg="1"/>
      <p:bldP spid="6" grpId="0" animBg="1"/>
      <p:bldP spid="13" grpId="0" animBg="1"/>
      <p:bldP spid="15" grpId="0" animBg="1"/>
      <p:bldP spid="38" grpId="0" animBg="1"/>
      <p:bldP spid="39" grpId="0" animBg="1"/>
      <p:bldP spid="22" grpId="0" animBg="1"/>
      <p:bldP spid="24" grpId="0" animBg="1"/>
      <p:bldP spid="26" grpId="0" animBg="1"/>
      <p:bldP spid="31" grpId="0" animBg="1"/>
      <p:bldP spid="36" grpId="0" animBg="1"/>
      <p:bldP spid="41" grpId="0" animBg="1"/>
      <p:bldP spid="46" grpId="0" animBg="1"/>
      <p:bldP spid="4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383582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a) Alle </a:t>
            </a:r>
            <a:r>
              <a:rPr lang="de-DE" dirty="0"/>
              <a:t>Kosten sind nun gem. § 9 Abs. </a:t>
            </a:r>
            <a:r>
              <a:rPr lang="de-DE" dirty="0" smtClean="0"/>
              <a:t>3 </a:t>
            </a:r>
            <a:r>
              <a:rPr lang="de-DE" dirty="0"/>
              <a:t>Nr. 1 GKG fällig. Gem. § 28 Abs. 1 </a:t>
            </a:r>
            <a:r>
              <a:rPr lang="de-DE" dirty="0" err="1"/>
              <a:t>KostVfg</a:t>
            </a:r>
            <a:r>
              <a:rPr lang="de-DE" dirty="0"/>
              <a:t>. Ist</a:t>
            </a:r>
          </a:p>
          <a:p>
            <a:r>
              <a:rPr lang="de-DE" dirty="0"/>
              <a:t>	nunmehr eine neue Kostenrechnung die Schlusskostenrechnung, zu erstellen.</a:t>
            </a: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5" y="3376160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b) Kostenschuldner </a:t>
            </a:r>
            <a:r>
              <a:rPr lang="de-DE" dirty="0"/>
              <a:t>ist gem. § 29 Nr. 1 GKG </a:t>
            </a:r>
            <a:r>
              <a:rPr lang="de-DE" dirty="0" smtClean="0"/>
              <a:t>der Beklagte mit 80% und der Kläger mit 20% </a:t>
            </a:r>
            <a:r>
              <a:rPr lang="de-DE" dirty="0"/>
              <a:t>als </a:t>
            </a:r>
            <a:r>
              <a:rPr lang="de-DE" dirty="0" smtClean="0"/>
              <a:t>	Entscheidungsschuldner.</a:t>
            </a:r>
            <a:endParaRPr lang="de-DE" dirty="0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94" y="4428075"/>
            <a:ext cx="10150979" cy="14773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c</a:t>
            </a:r>
            <a:r>
              <a:rPr lang="de-DE" dirty="0" smtClean="0"/>
              <a:t>) Der </a:t>
            </a:r>
            <a:r>
              <a:rPr lang="de-DE" dirty="0"/>
              <a:t>von dem Kläger, als Antragsschuldner gem. § 22 I S.1 GKG, geleisteter </a:t>
            </a:r>
            <a:r>
              <a:rPr lang="de-DE" dirty="0" smtClean="0"/>
              <a:t>Vorschuss </a:t>
            </a:r>
            <a:r>
              <a:rPr lang="de-DE" dirty="0"/>
              <a:t>ist auf die zu </a:t>
            </a:r>
            <a:r>
              <a:rPr lang="de-DE" dirty="0" smtClean="0"/>
              <a:t>	Kosten </a:t>
            </a:r>
            <a:r>
              <a:rPr lang="de-DE" dirty="0"/>
              <a:t>der Beklagten, im Rahmen der </a:t>
            </a:r>
            <a:r>
              <a:rPr lang="de-DE" dirty="0" err="1"/>
              <a:t>Mithaft</a:t>
            </a:r>
            <a:r>
              <a:rPr lang="de-DE" dirty="0"/>
              <a:t>, zu </a:t>
            </a:r>
            <a:r>
              <a:rPr lang="de-DE" dirty="0" smtClean="0"/>
              <a:t>verrechnen</a:t>
            </a:r>
            <a:r>
              <a:rPr lang="de-DE" dirty="0"/>
              <a:t>. </a:t>
            </a:r>
          </a:p>
          <a:p>
            <a:r>
              <a:rPr lang="de-DE" dirty="0"/>
              <a:t>	Der offene Restbetrag wird im Wege </a:t>
            </a:r>
            <a:r>
              <a:rPr lang="de-DE" u="sng" dirty="0">
                <a:solidFill>
                  <a:srgbClr val="FF0000"/>
                </a:solidFill>
              </a:rPr>
              <a:t>der Sollstellung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/>
              <a:t>gem. §§ 4 Abs. 2, 15 Abs. 1 </a:t>
            </a:r>
          </a:p>
          <a:p>
            <a:r>
              <a:rPr lang="de-DE" dirty="0"/>
              <a:t>	und 25 </a:t>
            </a:r>
            <a:r>
              <a:rPr lang="de-DE" dirty="0" err="1"/>
              <a:t>KostVfg</a:t>
            </a:r>
            <a:r>
              <a:rPr lang="de-DE" dirty="0"/>
              <a:t> mit Kost23 von </a:t>
            </a:r>
            <a:r>
              <a:rPr lang="de-DE" dirty="0" smtClean="0"/>
              <a:t>dem </a:t>
            </a:r>
            <a:r>
              <a:rPr lang="de-DE" dirty="0"/>
              <a:t>Beklagten erfordert.</a:t>
            </a:r>
          </a:p>
          <a:p>
            <a:endParaRPr lang="de-DE" dirty="0"/>
          </a:p>
        </p:txBody>
      </p:sp>
      <p:sp>
        <p:nvSpPr>
          <p:cNvPr id="13" name="Abgerundetes Rechteck 12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Ü020z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294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16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5" y="700423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0709294"/>
              </p:ext>
            </p:extLst>
          </p:nvPr>
        </p:nvGraphicFramePr>
        <p:xfrm>
          <a:off x="1467765" y="1380484"/>
          <a:ext cx="10150879" cy="46875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6881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199369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53652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1753849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  <a:gridCol w="1514005">
                  <a:extLst>
                    <a:ext uri="{9D8B030D-6E8A-4147-A177-3AD203B41FA5}">
                      <a16:colId xmlns:a16="http://schemas.microsoft.com/office/drawing/2014/main" val="3313305969"/>
                    </a:ext>
                  </a:extLst>
                </a:gridCol>
              </a:tblGrid>
              <a:tr h="1202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Kläger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Mithaft</a:t>
                      </a:r>
                      <a:endParaRPr lang="de-DE" sz="20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014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57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465287"/>
                  </a:ext>
                </a:extLst>
              </a:tr>
              <a:tr h="593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90574"/>
                  </a:ext>
                </a:extLst>
              </a:tr>
              <a:tr h="820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133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Ü020z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569584" y="3105924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4777497" y="3095978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15.890,00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6863341" y="3166207"/>
            <a:ext cx="1110400" cy="2730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972,00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821783" y="3124879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972,00 €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493791" y="3065121"/>
            <a:ext cx="1781284" cy="403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7059341" y="3841405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45,00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10308189" y="3143221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Rechteck 23"/>
          <p:cNvSpPr/>
          <p:nvPr/>
        </p:nvSpPr>
        <p:spPr>
          <a:xfrm>
            <a:off x="10308189" y="3789610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Rechteck 25"/>
          <p:cNvSpPr/>
          <p:nvPr/>
        </p:nvSpPr>
        <p:spPr>
          <a:xfrm>
            <a:off x="1496899" y="3855794"/>
            <a:ext cx="882153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9019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2" name="Rechteck 31"/>
          <p:cNvSpPr/>
          <p:nvPr/>
        </p:nvSpPr>
        <p:spPr>
          <a:xfrm>
            <a:off x="2568612" y="3812716"/>
            <a:ext cx="1713691" cy="577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Pauschale für Videokonferenz</a:t>
            </a:r>
          </a:p>
        </p:txBody>
      </p:sp>
      <p:sp>
        <p:nvSpPr>
          <p:cNvPr id="36" name="Rechteck 35"/>
          <p:cNvSpPr/>
          <p:nvPr/>
        </p:nvSpPr>
        <p:spPr>
          <a:xfrm>
            <a:off x="2504397" y="5480039"/>
            <a:ext cx="1845499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Gesamtkosten des Verfahrens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7" name="Rechteck 36"/>
          <p:cNvSpPr/>
          <p:nvPr/>
        </p:nvSpPr>
        <p:spPr>
          <a:xfrm>
            <a:off x="6872756" y="5368076"/>
            <a:ext cx="1190393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u="sng" dirty="0" smtClean="0">
                <a:solidFill>
                  <a:schemeClr val="tx1"/>
                </a:solidFill>
              </a:rPr>
              <a:t> 1.024,00</a:t>
            </a:r>
            <a:endParaRPr lang="de-DE" b="1" u="sng" dirty="0">
              <a:solidFill>
                <a:schemeClr val="tx1"/>
              </a:solidFill>
            </a:endParaRPr>
          </a:p>
        </p:txBody>
      </p:sp>
      <p:sp>
        <p:nvSpPr>
          <p:cNvPr id="38" name="Rechteck 37"/>
          <p:cNvSpPr/>
          <p:nvPr/>
        </p:nvSpPr>
        <p:spPr>
          <a:xfrm>
            <a:off x="8849554" y="3824096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45,00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Gefaltete Ecke 27"/>
          <p:cNvSpPr/>
          <p:nvPr/>
        </p:nvSpPr>
        <p:spPr>
          <a:xfrm>
            <a:off x="8560612" y="5208875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1.024,00€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4" name="Rechteck 33"/>
          <p:cNvSpPr/>
          <p:nvPr/>
        </p:nvSpPr>
        <p:spPr>
          <a:xfrm>
            <a:off x="1569584" y="4661513"/>
            <a:ext cx="755162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9002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5" name="Rechteck 34"/>
          <p:cNvSpPr/>
          <p:nvPr/>
        </p:nvSpPr>
        <p:spPr>
          <a:xfrm>
            <a:off x="2568612" y="4566872"/>
            <a:ext cx="1781284" cy="5712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Zustellungsauslagen über 10 sind 2 x 3,50 EUR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40" name="Rechteck 39"/>
          <p:cNvSpPr/>
          <p:nvPr/>
        </p:nvSpPr>
        <p:spPr>
          <a:xfrm>
            <a:off x="7059341" y="4753849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>
                <a:solidFill>
                  <a:schemeClr val="tx1"/>
                </a:solidFill>
              </a:rPr>
              <a:t>7</a:t>
            </a:r>
            <a:r>
              <a:rPr lang="de-DE" b="1" dirty="0" smtClean="0">
                <a:solidFill>
                  <a:schemeClr val="tx1"/>
                </a:solidFill>
              </a:rPr>
              <a:t>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41" name="Rechteck 40"/>
          <p:cNvSpPr/>
          <p:nvPr/>
        </p:nvSpPr>
        <p:spPr>
          <a:xfrm>
            <a:off x="9088451" y="4752002"/>
            <a:ext cx="887906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Rechteck 41"/>
          <p:cNvSpPr/>
          <p:nvPr/>
        </p:nvSpPr>
        <p:spPr>
          <a:xfrm>
            <a:off x="10329438" y="4769689"/>
            <a:ext cx="887906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0,00€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Gefaltete Ecke 28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3.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524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4" grpId="0" animBg="1"/>
      <p:bldP spid="12" grpId="0" animBg="1"/>
      <p:bldP spid="13" grpId="0" animBg="1"/>
      <p:bldP spid="15" grpId="0" animBg="1"/>
      <p:bldP spid="17" grpId="0" animBg="1"/>
      <p:bldP spid="22" grpId="0" animBg="1"/>
      <p:bldP spid="24" grpId="0" animBg="1"/>
      <p:bldP spid="26" grpId="0" animBg="1"/>
      <p:bldP spid="32" grpId="0" animBg="1"/>
      <p:bldP spid="36" grpId="0" animBg="1"/>
      <p:bldP spid="37" grpId="0" animBg="1"/>
      <p:bldP spid="38" grpId="0" animBg="1"/>
      <p:bldP spid="28" grpId="0" animBg="1"/>
      <p:bldP spid="34" grpId="0" animBg="1"/>
      <p:bldP spid="35" grpId="0" animBg="1"/>
      <p:bldP spid="40" grpId="0" animBg="1"/>
      <p:bldP spid="41" grpId="0" animBg="1"/>
      <p:bldP spid="42" grpId="0" animBg="1"/>
      <p:bldP spid="2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eck 31"/>
          <p:cNvSpPr/>
          <p:nvPr/>
        </p:nvSpPr>
        <p:spPr>
          <a:xfrm>
            <a:off x="6334361" y="3120074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 smtClean="0">
                <a:solidFill>
                  <a:schemeClr val="tx1"/>
                </a:solidFill>
              </a:rPr>
              <a:t>Zu verrechnen vom Kläger:</a:t>
            </a:r>
            <a:endParaRPr lang="de-DE" u="sng" dirty="0">
              <a:solidFill>
                <a:schemeClr val="tx1"/>
              </a:solidFill>
            </a:endParaRPr>
          </a:p>
        </p:txBody>
      </p:sp>
      <p:grpSp>
        <p:nvGrpSpPr>
          <p:cNvPr id="33" name="Gruppieren 32"/>
          <p:cNvGrpSpPr/>
          <p:nvPr/>
        </p:nvGrpSpPr>
        <p:grpSpPr>
          <a:xfrm>
            <a:off x="6334361" y="3864429"/>
            <a:ext cx="5222899" cy="421672"/>
            <a:chOff x="1190005" y="6361812"/>
            <a:chExt cx="5222899" cy="421672"/>
          </a:xfrm>
        </p:grpSpPr>
        <p:sp>
          <p:nvSpPr>
            <p:cNvPr id="34" name="Rechteck 33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35" name="Rectangle 1"/>
            <p:cNvSpPr>
              <a:spLocks noChangeArrowheads="1"/>
            </p:cNvSpPr>
            <p:nvPr/>
          </p:nvSpPr>
          <p:spPr bwMode="auto">
            <a:xfrm>
              <a:off x="4586874" y="6387982"/>
              <a:ext cx="1826030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   52,00 EUR</a:t>
              </a:r>
              <a:endParaRPr lang="de-DE" dirty="0"/>
            </a:p>
          </p:txBody>
        </p:sp>
      </p:grpSp>
      <p:cxnSp>
        <p:nvCxnSpPr>
          <p:cNvPr id="9" name="Gerade Verbindung mit Pfeil 8"/>
          <p:cNvCxnSpPr/>
          <p:nvPr/>
        </p:nvCxnSpPr>
        <p:spPr>
          <a:xfrm flipV="1">
            <a:off x="5203846" y="3489328"/>
            <a:ext cx="1638656" cy="229154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hteck 1"/>
          <p:cNvSpPr/>
          <p:nvPr/>
        </p:nvSpPr>
        <p:spPr>
          <a:xfrm>
            <a:off x="581227" y="2508800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>
                <a:solidFill>
                  <a:schemeClr val="tx1"/>
                </a:solidFill>
              </a:rPr>
              <a:t>Bereits </a:t>
            </a:r>
            <a:r>
              <a:rPr lang="de-DE" u="sng" dirty="0" smtClean="0">
                <a:solidFill>
                  <a:schemeClr val="tx1"/>
                </a:solidFill>
              </a:rPr>
              <a:t>gezahlt von Klägerin: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1" y="718522"/>
            <a:ext cx="10148340" cy="5884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06401" y="1329795"/>
            <a:ext cx="1805441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Davon tragen:</a:t>
            </a:r>
            <a:endParaRPr lang="de-DE" dirty="0"/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805072" y="2561308"/>
            <a:ext cx="1848330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    972,00 EUR</a:t>
            </a:r>
            <a:endParaRPr lang="de-DE" dirty="0"/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06401" y="1690439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Kläger 	                                     =  0,00 EUR</a:t>
            </a:r>
            <a:endParaRPr lang="de-DE" dirty="0"/>
          </a:p>
        </p:txBody>
      </p:sp>
      <p:grpSp>
        <p:nvGrpSpPr>
          <p:cNvPr id="27" name="Gruppieren 26"/>
          <p:cNvGrpSpPr/>
          <p:nvPr/>
        </p:nvGrpSpPr>
        <p:grpSpPr>
          <a:xfrm>
            <a:off x="503420" y="4370777"/>
            <a:ext cx="5050437" cy="421672"/>
            <a:chOff x="1190005" y="6361812"/>
            <a:chExt cx="5050437" cy="421672"/>
          </a:xfrm>
        </p:grpSpPr>
        <p:sp>
          <p:nvSpPr>
            <p:cNvPr id="25" name="Rechteck 2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23" name="Rectangle 1"/>
            <p:cNvSpPr>
              <a:spLocks noChangeArrowheads="1"/>
            </p:cNvSpPr>
            <p:nvPr/>
          </p:nvSpPr>
          <p:spPr bwMode="auto">
            <a:xfrm>
              <a:off x="4466124" y="6387982"/>
              <a:ext cx="1774318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=0,00 EUR</a:t>
              </a:r>
              <a:endParaRPr lang="de-DE" dirty="0"/>
            </a:p>
          </p:txBody>
        </p:sp>
      </p:grpSp>
      <p:sp>
        <p:nvSpPr>
          <p:cNvPr id="28" name="Abgerundetes Rechteck 27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020z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Rechteck 37"/>
          <p:cNvSpPr/>
          <p:nvPr/>
        </p:nvSpPr>
        <p:spPr>
          <a:xfrm>
            <a:off x="503420" y="3789092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 smtClean="0">
                <a:solidFill>
                  <a:schemeClr val="tx1"/>
                </a:solidFill>
              </a:rPr>
              <a:t>Zu verrechnen auf den Beklagten: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39" name="Rectangle 1"/>
          <p:cNvSpPr>
            <a:spLocks noChangeArrowheads="1"/>
          </p:cNvSpPr>
          <p:nvPr/>
        </p:nvSpPr>
        <p:spPr bwMode="auto">
          <a:xfrm>
            <a:off x="3779538" y="3864429"/>
            <a:ext cx="1774318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972,00 EUR</a:t>
            </a:r>
            <a:endParaRPr lang="de-DE" dirty="0"/>
          </a:p>
        </p:txBody>
      </p:sp>
      <p:sp>
        <p:nvSpPr>
          <p:cNvPr id="44" name="Gefaltete Ecke 43"/>
          <p:cNvSpPr/>
          <p:nvPr/>
        </p:nvSpPr>
        <p:spPr>
          <a:xfrm rot="398425">
            <a:off x="10577022" y="217339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6260045" y="1698435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Beklagte 	mit 100%                    = 1.024,00 EUR</a:t>
            </a:r>
            <a:endParaRPr lang="de-DE" dirty="0"/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9497879" y="3150001"/>
            <a:ext cx="1694786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972,00 EUR</a:t>
            </a:r>
            <a:endParaRPr lang="de-DE" dirty="0"/>
          </a:p>
        </p:txBody>
      </p:sp>
      <p:sp>
        <p:nvSpPr>
          <p:cNvPr id="36" name="Gefaltete Ecke 35"/>
          <p:cNvSpPr/>
          <p:nvPr/>
        </p:nvSpPr>
        <p:spPr>
          <a:xfrm>
            <a:off x="3174849" y="166635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1024,00€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1" name="Gefaltete Ecke 40"/>
          <p:cNvSpPr/>
          <p:nvPr/>
        </p:nvSpPr>
        <p:spPr>
          <a:xfrm>
            <a:off x="3712505" y="5286361"/>
            <a:ext cx="1491341" cy="1358141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restliche 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des </a:t>
            </a: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1024€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5" name="Gefaltete Ecke 44"/>
          <p:cNvSpPr/>
          <p:nvPr/>
        </p:nvSpPr>
        <p:spPr>
          <a:xfrm>
            <a:off x="9452558" y="5262885"/>
            <a:ext cx="1491341" cy="1358141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restliche 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des </a:t>
            </a: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52€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6" name="Rechteckige Legende 25"/>
          <p:cNvSpPr/>
          <p:nvPr/>
        </p:nvSpPr>
        <p:spPr>
          <a:xfrm>
            <a:off x="9211624" y="4468169"/>
            <a:ext cx="2727701" cy="612648"/>
          </a:xfrm>
          <a:prstGeom prst="wedgeRectCallout">
            <a:avLst>
              <a:gd name="adj1" fmla="val 4394"/>
              <a:gd name="adj2" fmla="val -96872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u="sng" dirty="0" smtClean="0">
                <a:solidFill>
                  <a:schemeClr val="tx1"/>
                </a:solidFill>
              </a:rPr>
              <a:t>Zweitschuldnerrechnung</a:t>
            </a:r>
            <a:r>
              <a:rPr lang="de-DE" sz="1600" dirty="0" smtClean="0">
                <a:solidFill>
                  <a:schemeClr val="tx1"/>
                </a:solidFill>
              </a:rPr>
              <a:t> über diesen Betrag möglich !!</a:t>
            </a:r>
            <a:endParaRPr lang="de-DE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95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" grpId="0" animBg="1"/>
      <p:bldP spid="6" grpId="0" animBg="1"/>
      <p:bldP spid="13" grpId="0" animBg="1"/>
      <p:bldP spid="15" grpId="0" animBg="1"/>
      <p:bldP spid="38" grpId="0" animBg="1"/>
      <p:bldP spid="39" grpId="0" animBg="1"/>
      <p:bldP spid="22" grpId="0" animBg="1"/>
      <p:bldP spid="31" grpId="0" animBg="1"/>
      <p:bldP spid="36" grpId="0" animBg="1"/>
      <p:bldP spid="41" grpId="0" animBg="1"/>
      <p:bldP spid="45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383582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a) Alle </a:t>
            </a:r>
            <a:r>
              <a:rPr lang="de-DE" dirty="0"/>
              <a:t>Kosten sind nun gem. § 9 Abs. </a:t>
            </a:r>
            <a:r>
              <a:rPr lang="de-DE" dirty="0" smtClean="0"/>
              <a:t>3 </a:t>
            </a:r>
            <a:r>
              <a:rPr lang="de-DE" dirty="0"/>
              <a:t>Nr. 1 GKG fällig. Gem. § 28 Abs. 1 </a:t>
            </a:r>
            <a:r>
              <a:rPr lang="de-DE" dirty="0" err="1"/>
              <a:t>KostVfg</a:t>
            </a:r>
            <a:r>
              <a:rPr lang="de-DE" dirty="0"/>
              <a:t>. Ist</a:t>
            </a:r>
          </a:p>
          <a:p>
            <a:r>
              <a:rPr lang="de-DE" dirty="0"/>
              <a:t>	nunmehr eine neue Kostenrechnung die Schlusskostenrechnung, zu erstellen.</a:t>
            </a: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5" y="3514659"/>
            <a:ext cx="10150979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b) Kostenschuldner </a:t>
            </a:r>
            <a:r>
              <a:rPr lang="de-DE" dirty="0"/>
              <a:t>ist gem. § 29 Nr. 1 GKG </a:t>
            </a:r>
            <a:r>
              <a:rPr lang="de-DE" dirty="0" smtClean="0"/>
              <a:t>der </a:t>
            </a:r>
            <a:r>
              <a:rPr lang="de-DE" u="sng" dirty="0" smtClean="0"/>
              <a:t>Beklagte als Entscheidungsschuldner</a:t>
            </a:r>
            <a:r>
              <a:rPr lang="de-DE" dirty="0" smtClean="0"/>
              <a:t>.</a:t>
            </a:r>
            <a:endParaRPr lang="de-DE" dirty="0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94" y="4428075"/>
            <a:ext cx="10150979" cy="14773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c</a:t>
            </a:r>
            <a:r>
              <a:rPr lang="de-DE" dirty="0" smtClean="0"/>
              <a:t>) Der </a:t>
            </a:r>
            <a:r>
              <a:rPr lang="de-DE" dirty="0"/>
              <a:t>von dem Kläger, als Antragsschuldner gem. § 22 I S.1 GKG, geleisteter </a:t>
            </a:r>
            <a:r>
              <a:rPr lang="de-DE" dirty="0" smtClean="0"/>
              <a:t>Vorschuss </a:t>
            </a:r>
            <a:r>
              <a:rPr lang="de-DE" dirty="0"/>
              <a:t>ist auf die zu </a:t>
            </a:r>
            <a:r>
              <a:rPr lang="de-DE" dirty="0" smtClean="0"/>
              <a:t>	Kosten </a:t>
            </a:r>
            <a:r>
              <a:rPr lang="de-DE" dirty="0"/>
              <a:t>der Beklagten, im Rahmen der </a:t>
            </a:r>
            <a:r>
              <a:rPr lang="de-DE" dirty="0" err="1"/>
              <a:t>Mithaft</a:t>
            </a:r>
            <a:r>
              <a:rPr lang="de-DE" dirty="0"/>
              <a:t>, zu </a:t>
            </a:r>
            <a:r>
              <a:rPr lang="de-DE" dirty="0" smtClean="0"/>
              <a:t>verrechnen</a:t>
            </a:r>
            <a:r>
              <a:rPr lang="de-DE" dirty="0"/>
              <a:t>. </a:t>
            </a:r>
          </a:p>
          <a:p>
            <a:r>
              <a:rPr lang="de-DE" dirty="0"/>
              <a:t>	Der offene Restbetrag wird im Wege </a:t>
            </a:r>
            <a:r>
              <a:rPr lang="de-DE" u="sng" dirty="0">
                <a:solidFill>
                  <a:srgbClr val="FF0000"/>
                </a:solidFill>
              </a:rPr>
              <a:t>der Sollstellung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/>
              <a:t>gem. §§ 4 Abs. 2, 15 Abs. 1 </a:t>
            </a:r>
          </a:p>
          <a:p>
            <a:r>
              <a:rPr lang="de-DE" dirty="0"/>
              <a:t>	und 25 </a:t>
            </a:r>
            <a:r>
              <a:rPr lang="de-DE" dirty="0" err="1"/>
              <a:t>KostVfg</a:t>
            </a:r>
            <a:r>
              <a:rPr lang="de-DE" dirty="0"/>
              <a:t> mit Kost23 von </a:t>
            </a:r>
            <a:r>
              <a:rPr lang="de-DE" dirty="0" smtClean="0"/>
              <a:t>dem </a:t>
            </a:r>
            <a:r>
              <a:rPr lang="de-DE" dirty="0"/>
              <a:t>Beklagten erfordert.</a:t>
            </a:r>
          </a:p>
          <a:p>
            <a:endParaRPr lang="de-DE" dirty="0"/>
          </a:p>
        </p:txBody>
      </p:sp>
      <p:sp>
        <p:nvSpPr>
          <p:cNvPr id="13" name="Abgerundetes Rechteck 12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Ü020z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640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16" grpId="0" animBg="1"/>
      <p:bldP spid="9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963</Words>
  <Application>Microsoft Office PowerPoint</Application>
  <PresentationFormat>Breitbild</PresentationFormat>
  <Paragraphs>287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MV Boli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42</cp:revision>
  <dcterms:created xsi:type="dcterms:W3CDTF">2023-07-24T07:26:55Z</dcterms:created>
  <dcterms:modified xsi:type="dcterms:W3CDTF">2024-03-15T09:52:54Z</dcterms:modified>
</cp:coreProperties>
</file>