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929F9F4-4A8F-4326-A1B4-22849713DDAB}" styleName="Dunkle Formatvorlage 1 - Akz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409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69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63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63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38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17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59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02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48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53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36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B6277-DD1E-439C-9428-974423004F73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30CF1-7FFE-4EE2-8EEF-FE12DFFC0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5902643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Zustellungen §§ 166-190 ZPO</a:t>
            </a:r>
            <a:br>
              <a:rPr lang="de-DE" b="1" u="sng" dirty="0" smtClean="0">
                <a:solidFill>
                  <a:srgbClr val="0070C0"/>
                </a:solidFill>
              </a:rPr>
            </a:br>
            <a:r>
              <a:rPr lang="de-DE" u="sng" dirty="0" smtClean="0">
                <a:solidFill>
                  <a:srgbClr val="0070C0"/>
                </a:solidFill>
              </a:rPr>
              <a:t>Bedeutung und Zweck der Bekanntmachungen</a:t>
            </a:r>
            <a:r>
              <a:rPr lang="de-DE" dirty="0" smtClean="0">
                <a:solidFill>
                  <a:srgbClr val="0070C0"/>
                </a:solidFill>
              </a:rPr>
              <a:t/>
            </a:r>
            <a:br>
              <a:rPr lang="de-DE" dirty="0" smtClean="0">
                <a:solidFill>
                  <a:srgbClr val="0070C0"/>
                </a:solidFill>
              </a:rPr>
            </a:br>
            <a:endParaRPr lang="de-DE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dirty="0" smtClean="0"/>
              <a:t>Zur Durchführung eines Rechtsstreits ist es erforderlich, dass zwischen dem Gericht und den Parteien, oder der Parteien untereinander der Informationsfluss gewährleistet ist.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C00000"/>
                </a:solidFill>
              </a:rPr>
              <a:t>Zustellung = Die Bekanntgabe eines Dokuments in gesetzlich vorgeschriebener Form § 166 I ZPO.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539209"/>
            <a:ext cx="2649769" cy="1766513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4737" y="4539209"/>
            <a:ext cx="2466975" cy="18478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7373" y="453893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1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66165"/>
            <a:ext cx="10515600" cy="57107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Bekanntmachung an die Parteien geschehen entweder: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C00000"/>
                </a:solidFill>
              </a:rPr>
              <a:t>formlos</a:t>
            </a:r>
            <a:r>
              <a:rPr lang="de-DE" dirty="0" smtClean="0"/>
              <a:t> vgl. § 270 S. 1 ZPO = Mitteilung</a:t>
            </a:r>
            <a:br>
              <a:rPr lang="de-DE" dirty="0" smtClean="0"/>
            </a:br>
            <a:r>
              <a:rPr lang="de-DE" sz="1800" dirty="0" smtClean="0">
                <a:latin typeface="Bradley Hand ITC" panose="03070402050302030203" pitchFamily="66" charset="0"/>
              </a:rPr>
              <a:t>(ohne vorgeschriebene Förmlichkeiten)</a:t>
            </a:r>
            <a:br>
              <a:rPr lang="de-DE" sz="1800" dirty="0" smtClean="0">
                <a:latin typeface="Bradley Hand ITC" panose="03070402050302030203" pitchFamily="66" charset="0"/>
              </a:rPr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oder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C00000"/>
                </a:solidFill>
              </a:rPr>
              <a:t>förmliche</a:t>
            </a:r>
            <a:r>
              <a:rPr lang="de-DE" dirty="0" smtClean="0"/>
              <a:t> = Zustellung</a:t>
            </a:r>
            <a:br>
              <a:rPr lang="de-DE" dirty="0" smtClean="0"/>
            </a:br>
            <a:r>
              <a:rPr lang="de-DE" dirty="0" smtClean="0">
                <a:latin typeface="Bradley Hand ITC" panose="03070402050302030203" pitchFamily="66" charset="0"/>
              </a:rPr>
              <a:t>(</a:t>
            </a:r>
            <a:r>
              <a:rPr lang="de-DE" sz="1800" dirty="0" smtClean="0">
                <a:latin typeface="Bradley Hand ITC" panose="03070402050302030203" pitchFamily="66" charset="0"/>
              </a:rPr>
              <a:t>die Übergabe des Schriftstücks wird dabei in einer Urkunde festgehalten, Zustellungsurkunde)</a:t>
            </a:r>
            <a:br>
              <a:rPr lang="de-DE" sz="1800" dirty="0" smtClean="0">
                <a:latin typeface="Bradley Hand ITC" panose="03070402050302030203" pitchFamily="66" charset="0"/>
              </a:rPr>
            </a:br>
            <a:r>
              <a:rPr lang="de-DE" sz="1800" dirty="0" smtClean="0">
                <a:latin typeface="Bradley Hand ITC" panose="03070402050302030203" pitchFamily="66" charset="0"/>
              </a:rPr>
              <a:t/>
            </a:r>
            <a:br>
              <a:rPr lang="de-DE" sz="1800" dirty="0" smtClean="0">
                <a:latin typeface="Bradley Hand ITC" panose="03070402050302030203" pitchFamily="66" charset="0"/>
              </a:rPr>
            </a:br>
            <a:r>
              <a:rPr lang="de-DE" dirty="0" smtClean="0"/>
              <a:t>oder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C00000"/>
                </a:solidFill>
              </a:rPr>
              <a:t>durch Verkündung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900" dirty="0" smtClean="0">
                <a:latin typeface="Bradley Hand ITC" panose="03070402050302030203" pitchFamily="66" charset="0"/>
              </a:rPr>
              <a:t>(das ist die mündliche Form der Bekanntmachung wobei auch hier im Einzelfall Formen vorgeschrieben sein können Bsp. § 311 II Satz 1 ZPO)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64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rgbClr val="C00000"/>
                </a:solidFill>
              </a:rPr>
              <a:t>Ob </a:t>
            </a:r>
            <a:r>
              <a:rPr lang="de-DE" dirty="0" smtClean="0">
                <a:solidFill>
                  <a:srgbClr val="C00000"/>
                </a:solidFill>
              </a:rPr>
              <a:t>die Bekanntmachung durch </a:t>
            </a:r>
            <a:r>
              <a:rPr lang="de-DE" b="1" dirty="0" smtClean="0">
                <a:solidFill>
                  <a:srgbClr val="C00000"/>
                </a:solidFill>
              </a:rPr>
              <a:t>Mitteilung, Zustellung oder Verkündung </a:t>
            </a:r>
            <a:r>
              <a:rPr lang="de-DE" dirty="0" smtClean="0">
                <a:solidFill>
                  <a:srgbClr val="C00000"/>
                </a:solidFill>
              </a:rPr>
              <a:t>erfolgt, ist jeweils ausdrücklich </a:t>
            </a:r>
            <a:r>
              <a:rPr lang="de-DE" b="1" dirty="0" smtClean="0">
                <a:solidFill>
                  <a:srgbClr val="C00000"/>
                </a:solidFill>
              </a:rPr>
              <a:t>im Gesetz festgelegt.</a:t>
            </a:r>
            <a:r>
              <a:rPr lang="de-DE" dirty="0" smtClean="0">
                <a:solidFill>
                  <a:srgbClr val="C00000"/>
                </a:solidFill>
              </a:rPr>
              <a:t/>
            </a:r>
            <a:br>
              <a:rPr lang="de-DE" dirty="0" smtClean="0">
                <a:solidFill>
                  <a:srgbClr val="C00000"/>
                </a:solidFill>
              </a:rPr>
            </a:br>
            <a:r>
              <a:rPr lang="de-DE" dirty="0" smtClean="0">
                <a:solidFill>
                  <a:srgbClr val="C00000"/>
                </a:solidFill>
              </a:rPr>
              <a:t>Bsp. §§ 218, 270, 310, 329 ZPO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Zweck der Zustellung: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Art. 103 GG Grundrecht des rechtlichen Gehörs wird gewahrt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jede Partei erlangt Kenntnis über die Prozesshandlungen</a:t>
            </a:r>
            <a:br>
              <a:rPr lang="de-DE" dirty="0" smtClean="0"/>
            </a:br>
            <a:r>
              <a:rPr lang="de-DE" dirty="0" smtClean="0"/>
              <a:t>   (§§ 170-181 ZPO)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Fristen werden ggf. in Gang gesetzt (§ 182 ZPO)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396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502024"/>
            <a:ext cx="10515600" cy="5674939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Arten der Zustellung</a:t>
            </a:r>
            <a:endParaRPr lang="de-DE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825343"/>
              </p:ext>
            </p:extLst>
          </p:nvPr>
        </p:nvGraphicFramePr>
        <p:xfrm>
          <a:off x="838198" y="1565336"/>
          <a:ext cx="9614648" cy="319785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807324">
                  <a:extLst>
                    <a:ext uri="{9D8B030D-6E8A-4147-A177-3AD203B41FA5}">
                      <a16:colId xmlns:a16="http://schemas.microsoft.com/office/drawing/2014/main" val="103867228"/>
                    </a:ext>
                  </a:extLst>
                </a:gridCol>
                <a:gridCol w="4807324">
                  <a:extLst>
                    <a:ext uri="{9D8B030D-6E8A-4147-A177-3AD203B41FA5}">
                      <a16:colId xmlns:a16="http://schemas.microsoft.com/office/drawing/2014/main" val="2310351662"/>
                    </a:ext>
                  </a:extLst>
                </a:gridCol>
              </a:tblGrid>
              <a:tr h="622052">
                <a:tc>
                  <a:txBody>
                    <a:bodyPr/>
                    <a:lstStyle/>
                    <a:p>
                      <a:r>
                        <a:rPr lang="de-DE" dirty="0" smtClean="0"/>
                        <a:t>Zustellung</a:t>
                      </a:r>
                      <a:r>
                        <a:rPr lang="de-DE" baseline="0" dirty="0" smtClean="0"/>
                        <a:t> von Amts wegen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Zustellung im Parteibetrieb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447720"/>
                  </a:ext>
                </a:extLst>
              </a:tr>
              <a:tr h="2575805">
                <a:tc>
                  <a:txBody>
                    <a:bodyPr/>
                    <a:lstStyle/>
                    <a:p>
                      <a:r>
                        <a:rPr lang="de-DE" dirty="0" smtClean="0"/>
                        <a:t/>
                      </a:r>
                      <a:br>
                        <a:rPr lang="de-DE" dirty="0" smtClean="0"/>
                      </a:br>
                      <a:r>
                        <a:rPr lang="de-DE" dirty="0" smtClean="0"/>
                        <a:t>Zustellungsurkunde (§ 182 ZPO)</a:t>
                      </a:r>
                      <a:br>
                        <a:rPr lang="de-DE" dirty="0" smtClean="0"/>
                      </a:br>
                      <a:r>
                        <a:rPr lang="de-DE" dirty="0" smtClean="0"/>
                        <a:t/>
                      </a:r>
                      <a:br>
                        <a:rPr lang="de-DE" dirty="0" smtClean="0"/>
                      </a:br>
                      <a:r>
                        <a:rPr lang="de-DE" dirty="0" smtClean="0"/>
                        <a:t>Empfangsbekenntnis</a:t>
                      </a:r>
                      <a:r>
                        <a:rPr lang="de-DE" baseline="0" dirty="0" smtClean="0"/>
                        <a:t> ( 174 ZPO)</a:t>
                      </a:r>
                      <a:br>
                        <a:rPr lang="de-DE" baseline="0" dirty="0" smtClean="0"/>
                      </a:br>
                      <a:r>
                        <a:rPr lang="de-DE" baseline="0" dirty="0" smtClean="0"/>
                        <a:t/>
                      </a:r>
                      <a:br>
                        <a:rPr lang="de-DE" baseline="0" dirty="0" smtClean="0"/>
                      </a:br>
                      <a:r>
                        <a:rPr lang="de-DE" baseline="0" dirty="0" smtClean="0"/>
                        <a:t>öfftl. Zustellung ( § 185 ZPO)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/>
                      </a:r>
                      <a:br>
                        <a:rPr lang="de-DE" dirty="0" smtClean="0"/>
                      </a:br>
                      <a:r>
                        <a:rPr lang="de-DE" dirty="0" smtClean="0"/>
                        <a:t>Von einer Partei betriebene</a:t>
                      </a:r>
                      <a:r>
                        <a:rPr lang="de-DE" baseline="0" dirty="0" smtClean="0"/>
                        <a:t>n Zustellung durch den Gerichtsvollzieher ( §§ 192 ff ZPO)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625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83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5444" y="337398"/>
            <a:ext cx="10515600" cy="5423928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Zustellung gegen Zustellungsurkunde</a:t>
            </a:r>
            <a:endParaRPr lang="de-DE" b="1" u="sng" dirty="0">
              <a:solidFill>
                <a:srgbClr val="0070C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914400" y="1338349"/>
            <a:ext cx="10124902" cy="46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/>
              <a:t>Zustellung </a:t>
            </a:r>
            <a:r>
              <a:rPr lang="de-DE" dirty="0"/>
              <a:t>des Urteils an den Beklagten ./. ZU </a:t>
            </a:r>
          </a:p>
        </p:txBody>
      </p:sp>
      <p:sp>
        <p:nvSpPr>
          <p:cNvPr id="5" name="Rechteck 4"/>
          <p:cNvSpPr/>
          <p:nvPr/>
        </p:nvSpPr>
        <p:spPr>
          <a:xfrm>
            <a:off x="1596043" y="1986742"/>
            <a:ext cx="6209608" cy="13882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UdG</a:t>
            </a:r>
            <a:r>
              <a:rPr lang="de-DE" dirty="0" smtClean="0"/>
              <a:t>: Zu übergebende Schriftstück wird in einen besonderen Umschlag (</a:t>
            </a:r>
            <a:r>
              <a:rPr lang="de-DE" b="1" dirty="0" smtClean="0"/>
              <a:t>Zustellungsbrief</a:t>
            </a:r>
            <a:r>
              <a:rPr lang="de-DE" dirty="0" smtClean="0"/>
              <a:t>) mit einer vorbereiteten </a:t>
            </a:r>
            <a:r>
              <a:rPr lang="de-DE" b="1" dirty="0" smtClean="0"/>
              <a:t>Zustellungsurkunde</a:t>
            </a:r>
            <a:r>
              <a:rPr lang="de-DE" dirty="0" smtClean="0"/>
              <a:t> genommen (§ 176 ZPO, § 9 Richtlinien für die Fertigung des Schreibwerks)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471353" y="3665913"/>
            <a:ext cx="3374967" cy="7232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i="1" dirty="0"/>
              <a:t>Der Zustelladressat wird nicht angetroffen. </a:t>
            </a:r>
          </a:p>
        </p:txBody>
      </p:sp>
      <p:sp>
        <p:nvSpPr>
          <p:cNvPr id="7" name="Rechteck 6"/>
          <p:cNvSpPr/>
          <p:nvPr/>
        </p:nvSpPr>
        <p:spPr>
          <a:xfrm>
            <a:off x="5503025" y="3616036"/>
            <a:ext cx="5403273" cy="10141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Der </a:t>
            </a:r>
            <a:r>
              <a:rPr lang="de-DE" b="1" dirty="0"/>
              <a:t>Postbote</a:t>
            </a:r>
            <a:r>
              <a:rPr lang="de-DE" dirty="0"/>
              <a:t> versucht, den Brief an den Zustelladressaten persönlich zu übergeben (§ 177 ZPO). =&gt; jeder Ort ist möglich </a:t>
            </a:r>
          </a:p>
        </p:txBody>
      </p:sp>
      <p:sp>
        <p:nvSpPr>
          <p:cNvPr id="10" name="Rechteck 9"/>
          <p:cNvSpPr/>
          <p:nvPr/>
        </p:nvSpPr>
        <p:spPr>
          <a:xfrm>
            <a:off x="989215" y="5170516"/>
            <a:ext cx="10050087" cy="14303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dirty="0"/>
              <a:t>Ersatzzustellung gemäß § 178 ZPO </a:t>
            </a:r>
          </a:p>
          <a:p>
            <a:r>
              <a:rPr lang="de-DE" dirty="0"/>
              <a:t>- Wohnung: erwachsenen Familienangehörigen, in der Familie beschäftigten Person oder einem erwachsenen ständigen Mitbewohner </a:t>
            </a:r>
          </a:p>
          <a:p>
            <a:r>
              <a:rPr lang="de-DE" dirty="0"/>
              <a:t>- Geschäftsräume: dort beschäftigten Person </a:t>
            </a:r>
          </a:p>
          <a:p>
            <a:r>
              <a:rPr lang="de-DE" dirty="0"/>
              <a:t>- Gemeinschaftseinrichtungen: Leiter (Vertreter) der Einrichtung </a:t>
            </a:r>
          </a:p>
        </p:txBody>
      </p:sp>
      <p:cxnSp>
        <p:nvCxnSpPr>
          <p:cNvPr id="20" name="Gewinkelter Verbinder 19"/>
          <p:cNvCxnSpPr>
            <a:stCxn id="4" idx="1"/>
          </p:cNvCxnSpPr>
          <p:nvPr/>
        </p:nvCxnSpPr>
        <p:spPr>
          <a:xfrm rot="10800000" flipH="1" flipV="1">
            <a:off x="914399" y="1571106"/>
            <a:ext cx="556953" cy="523702"/>
          </a:xfrm>
          <a:prstGeom prst="bentConnector3">
            <a:avLst>
              <a:gd name="adj1" fmla="val -4104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winkelter Verbinder 26"/>
          <p:cNvCxnSpPr>
            <a:stCxn id="5" idx="3"/>
          </p:cNvCxnSpPr>
          <p:nvPr/>
        </p:nvCxnSpPr>
        <p:spPr>
          <a:xfrm>
            <a:off x="7805651" y="2680855"/>
            <a:ext cx="581891" cy="87699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H="1" flipV="1">
            <a:off x="4846321" y="4123111"/>
            <a:ext cx="5735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winkelter Verbinder 37"/>
          <p:cNvCxnSpPr>
            <a:stCxn id="6" idx="1"/>
          </p:cNvCxnSpPr>
          <p:nvPr/>
        </p:nvCxnSpPr>
        <p:spPr>
          <a:xfrm rot="10800000" flipH="1" flipV="1">
            <a:off x="1471353" y="4027517"/>
            <a:ext cx="191192" cy="1009994"/>
          </a:xfrm>
          <a:prstGeom prst="bentConnector4">
            <a:avLst>
              <a:gd name="adj1" fmla="val -119566"/>
              <a:gd name="adj2" fmla="val 67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26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839584" y="473825"/>
            <a:ext cx="10249593" cy="1454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b="1" dirty="0"/>
              <a:t>Ersatzzustellung</a:t>
            </a:r>
            <a:r>
              <a:rPr lang="de-DE" dirty="0"/>
              <a:t> gemäß </a:t>
            </a:r>
            <a:r>
              <a:rPr lang="de-DE" b="1" dirty="0"/>
              <a:t>§ 178 ZPO </a:t>
            </a:r>
          </a:p>
          <a:p>
            <a:r>
              <a:rPr lang="de-DE" dirty="0"/>
              <a:t>- Wohnung: erwachsenen</a:t>
            </a:r>
            <a:r>
              <a:rPr lang="de-DE" i="1" dirty="0"/>
              <a:t> Familienangehörigen</a:t>
            </a:r>
            <a:r>
              <a:rPr lang="de-DE" dirty="0"/>
              <a:t>, in der Familie beschäftigten Person oder einem erwachsenen </a:t>
            </a:r>
            <a:r>
              <a:rPr lang="de-DE" i="1" dirty="0"/>
              <a:t>ständigen Mitbewohner </a:t>
            </a:r>
          </a:p>
          <a:p>
            <a:r>
              <a:rPr lang="de-DE" dirty="0"/>
              <a:t>- Geschäftsräume: dort beschäftigten Person </a:t>
            </a:r>
          </a:p>
          <a:p>
            <a:r>
              <a:rPr lang="de-DE" dirty="0"/>
              <a:t>- Gemeinschaftseinrichtungen: Leiter (Vertreter) der Einrichtung </a:t>
            </a:r>
          </a:p>
        </p:txBody>
      </p:sp>
      <p:sp>
        <p:nvSpPr>
          <p:cNvPr id="6" name="Rechteck 5"/>
          <p:cNvSpPr/>
          <p:nvPr/>
        </p:nvSpPr>
        <p:spPr>
          <a:xfrm>
            <a:off x="2797231" y="2194559"/>
            <a:ext cx="2801389" cy="11887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Ersatzzustellung gemäß § 178 ZPO nicht möglich </a:t>
            </a:r>
          </a:p>
        </p:txBody>
      </p:sp>
      <p:sp>
        <p:nvSpPr>
          <p:cNvPr id="7" name="Rechteck 6"/>
          <p:cNvSpPr/>
          <p:nvPr/>
        </p:nvSpPr>
        <p:spPr>
          <a:xfrm>
            <a:off x="6276109" y="2194560"/>
            <a:ext cx="4971011" cy="13217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Zustelladressat darf die Annahme nicht verweigern - </a:t>
            </a:r>
            <a:r>
              <a:rPr lang="de-DE" i="1" dirty="0"/>
              <a:t>das Schriftstück wird zurückgelassen </a:t>
            </a:r>
            <a:r>
              <a:rPr lang="de-DE" dirty="0"/>
              <a:t>- das Schrift-stück gilt als zugestellt </a:t>
            </a:r>
            <a:r>
              <a:rPr lang="de-DE" b="1" dirty="0"/>
              <a:t>(§ 179 ZPO</a:t>
            </a:r>
            <a:r>
              <a:rPr lang="de-DE" dirty="0"/>
              <a:t>) </a:t>
            </a:r>
          </a:p>
        </p:txBody>
      </p:sp>
      <p:sp>
        <p:nvSpPr>
          <p:cNvPr id="8" name="Rechteck 7"/>
          <p:cNvSpPr/>
          <p:nvPr/>
        </p:nvSpPr>
        <p:spPr>
          <a:xfrm>
            <a:off x="931024" y="3782290"/>
            <a:ext cx="10249593" cy="1587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b="1" dirty="0"/>
              <a:t>Ersatzzustellung</a:t>
            </a:r>
            <a:r>
              <a:rPr lang="de-DE" dirty="0"/>
              <a:t> durch Einlegen in den </a:t>
            </a:r>
            <a:r>
              <a:rPr lang="de-DE" i="1" dirty="0"/>
              <a:t>Briefkasten</a:t>
            </a:r>
            <a:r>
              <a:rPr lang="de-DE" dirty="0"/>
              <a:t> </a:t>
            </a:r>
            <a:r>
              <a:rPr lang="de-DE" b="1" dirty="0"/>
              <a:t>(§ 180 ZPO</a:t>
            </a:r>
            <a:r>
              <a:rPr lang="de-DE" dirty="0"/>
              <a:t>) </a:t>
            </a:r>
          </a:p>
          <a:p>
            <a:r>
              <a:rPr lang="de-DE" dirty="0"/>
              <a:t>- funktionstüchtiger Briefkasten, </a:t>
            </a:r>
            <a:r>
              <a:rPr lang="de-DE" i="1" dirty="0"/>
              <a:t>Türschlitz</a:t>
            </a:r>
            <a:r>
              <a:rPr lang="de-DE" dirty="0"/>
              <a:t> o. ä., darf nicht überfüllt sein </a:t>
            </a:r>
          </a:p>
          <a:p>
            <a:r>
              <a:rPr lang="de-DE" dirty="0"/>
              <a:t>- mit Einlegung gilt das Schriftstück als zugestellt </a:t>
            </a:r>
          </a:p>
          <a:p>
            <a:r>
              <a:rPr lang="de-DE" dirty="0"/>
              <a:t>- Einlegen in den Briefkasten einer Gemeinschaftseinrichtung ist nicht vorgesehen, außer jeder Bewohner hat seinen eigenen Briefkasten </a:t>
            </a:r>
          </a:p>
        </p:txBody>
      </p:sp>
      <p:sp>
        <p:nvSpPr>
          <p:cNvPr id="9" name="Rechteck 8"/>
          <p:cNvSpPr/>
          <p:nvPr/>
        </p:nvSpPr>
        <p:spPr>
          <a:xfrm>
            <a:off x="3162991" y="5652655"/>
            <a:ext cx="5848005" cy="5320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Ersatzzustellung gemäß § 180 ZPO auch nicht möglich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>
            <a:off x="1163782" y="191193"/>
            <a:ext cx="8313" cy="166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winkelter Verbinder 12"/>
          <p:cNvCxnSpPr>
            <a:stCxn id="5" idx="3"/>
          </p:cNvCxnSpPr>
          <p:nvPr/>
        </p:nvCxnSpPr>
        <p:spPr>
          <a:xfrm>
            <a:off x="11089177" y="1201189"/>
            <a:ext cx="157943" cy="99337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endCxn id="6" idx="3"/>
          </p:cNvCxnSpPr>
          <p:nvPr/>
        </p:nvCxnSpPr>
        <p:spPr>
          <a:xfrm flipH="1">
            <a:off x="5598620" y="2788919"/>
            <a:ext cx="6193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winkelter Verbinder 20"/>
          <p:cNvCxnSpPr/>
          <p:nvPr/>
        </p:nvCxnSpPr>
        <p:spPr>
          <a:xfrm rot="5400000">
            <a:off x="1976348" y="2845030"/>
            <a:ext cx="1022467" cy="6193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winkelter Verbinder 24"/>
          <p:cNvCxnSpPr>
            <a:stCxn id="8" idx="1"/>
          </p:cNvCxnSpPr>
          <p:nvPr/>
        </p:nvCxnSpPr>
        <p:spPr>
          <a:xfrm rot="10800000" flipH="1" flipV="1">
            <a:off x="931024" y="4576156"/>
            <a:ext cx="2036620" cy="1342506"/>
          </a:xfrm>
          <a:prstGeom prst="bentConnector3">
            <a:avLst>
              <a:gd name="adj1" fmla="val -112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83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4825" y="307572"/>
            <a:ext cx="10515600" cy="6027334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291935" y="1846462"/>
            <a:ext cx="9493135" cy="19119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b="1" dirty="0"/>
              <a:t>Ersatzzustellung</a:t>
            </a:r>
            <a:r>
              <a:rPr lang="de-DE" dirty="0"/>
              <a:t> durch Niederlegung </a:t>
            </a:r>
            <a:r>
              <a:rPr lang="de-DE" b="1" dirty="0"/>
              <a:t>(§ 181 ZPO</a:t>
            </a:r>
            <a:r>
              <a:rPr lang="de-DE" dirty="0"/>
              <a:t>) </a:t>
            </a:r>
          </a:p>
          <a:p>
            <a:r>
              <a:rPr lang="de-DE" dirty="0"/>
              <a:t>- Niederlegung auf der Geschäftsstelle des AG bzw. auf der Post </a:t>
            </a:r>
          </a:p>
          <a:p>
            <a:r>
              <a:rPr lang="de-DE" dirty="0"/>
              <a:t>- über die Niederlegung ist eine schriftliche Mitteilung im Briefkasten bzw. an der Wohnungstür zu hinterlassen </a:t>
            </a:r>
          </a:p>
          <a:p>
            <a:r>
              <a:rPr lang="de-DE" dirty="0"/>
              <a:t>- niedergelegte Schriftstücke werden 3 Monate aufbewahrt, anschließend an den Absender zurückgesandt </a:t>
            </a:r>
          </a:p>
        </p:txBody>
      </p:sp>
      <p:sp>
        <p:nvSpPr>
          <p:cNvPr id="5" name="Rechteck 4"/>
          <p:cNvSpPr/>
          <p:nvPr/>
        </p:nvSpPr>
        <p:spPr>
          <a:xfrm>
            <a:off x="2261062" y="4289364"/>
            <a:ext cx="2352501" cy="105571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/>
              <a:t>erfolgreiche Zustellung </a:t>
            </a:r>
          </a:p>
        </p:txBody>
      </p:sp>
      <p:sp>
        <p:nvSpPr>
          <p:cNvPr id="6" name="Rechteck 5"/>
          <p:cNvSpPr/>
          <p:nvPr/>
        </p:nvSpPr>
        <p:spPr>
          <a:xfrm>
            <a:off x="5198917" y="4289364"/>
            <a:ext cx="5586153" cy="12967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Mit der über den Zustellvorgang aufzunehmenden Zustellungsurkunde (§ 182 ZPO)wird ein Nachweis darüber erteilt, zu welchem Zeitpunkt, welcher Person, an welchem Ort, welches Schriftstück zugegangen ist. </a:t>
            </a:r>
          </a:p>
        </p:txBody>
      </p:sp>
      <p:sp>
        <p:nvSpPr>
          <p:cNvPr id="7" name="Rechteck 6"/>
          <p:cNvSpPr/>
          <p:nvPr/>
        </p:nvSpPr>
        <p:spPr>
          <a:xfrm>
            <a:off x="2331026" y="937261"/>
            <a:ext cx="5660967" cy="4779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/>
              <a:t>Ersatzzustellung</a:t>
            </a:r>
            <a:r>
              <a:rPr lang="de-DE" dirty="0"/>
              <a:t> gemäß </a:t>
            </a:r>
            <a:r>
              <a:rPr lang="de-DE" b="1" dirty="0"/>
              <a:t>§ 180 ZPO </a:t>
            </a:r>
            <a:r>
              <a:rPr lang="de-DE" dirty="0"/>
              <a:t>auch nicht möglich 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71353" y="1147156"/>
            <a:ext cx="7897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winkelter Verbinder 11"/>
          <p:cNvCxnSpPr/>
          <p:nvPr/>
        </p:nvCxnSpPr>
        <p:spPr>
          <a:xfrm rot="16200000" flipH="1">
            <a:off x="7948698" y="1190451"/>
            <a:ext cx="631768" cy="5451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feil nach rechts 16"/>
          <p:cNvSpPr/>
          <p:nvPr/>
        </p:nvSpPr>
        <p:spPr>
          <a:xfrm>
            <a:off x="1186503" y="4574906"/>
            <a:ext cx="978408" cy="484632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4613562" y="4817222"/>
            <a:ext cx="5479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64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65513"/>
            <a:ext cx="10515600" cy="57114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Öffentliche Zustellung - </a:t>
            </a:r>
            <a:r>
              <a:rPr lang="de-DE" b="1" i="1" u="sng" dirty="0" smtClean="0">
                <a:solidFill>
                  <a:srgbClr val="0070C0"/>
                </a:solidFill>
              </a:rPr>
              <a:t>auf Antrag einer Partei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u="sng" dirty="0"/>
              <a:t>Voraussetzungen</a:t>
            </a:r>
            <a:r>
              <a:rPr lang="de-DE" b="1" u="sng" dirty="0" smtClean="0"/>
              <a:t>:</a:t>
            </a:r>
            <a:r>
              <a:rPr lang="de-DE" u="sng" dirty="0" smtClean="0"/>
              <a:t/>
            </a:r>
            <a:br>
              <a:rPr lang="de-DE" u="sng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unbekannter </a:t>
            </a:r>
            <a:r>
              <a:rPr lang="de-DE" dirty="0"/>
              <a:t>Aufenthaltsort und Zustellung </a:t>
            </a:r>
            <a:r>
              <a:rPr lang="de-DE" dirty="0" smtClean="0"/>
              <a:t>an Vertreter/Zustellbevollmächtigten </a:t>
            </a:r>
            <a:r>
              <a:rPr lang="de-DE" dirty="0"/>
              <a:t>nicht </a:t>
            </a:r>
            <a:r>
              <a:rPr lang="de-DE" dirty="0" smtClean="0"/>
              <a:t>möglich,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Zustellung </a:t>
            </a:r>
            <a:r>
              <a:rPr lang="de-DE" dirty="0"/>
              <a:t>im Ausland ist nicht möglich bzw. verspricht keinen </a:t>
            </a:r>
            <a:r>
              <a:rPr lang="de-DE" dirty="0" smtClean="0"/>
              <a:t>Erfolg</a:t>
            </a:r>
            <a:br>
              <a:rPr lang="de-DE" dirty="0" smtClean="0"/>
            </a:br>
            <a:r>
              <a:rPr lang="de-DE" dirty="0" smtClean="0"/>
              <a:t>Zustellung </a:t>
            </a:r>
            <a:r>
              <a:rPr lang="de-DE" dirty="0"/>
              <a:t>nicht möglich, da der Ort der Zustellung nicht der Gerichtsbarkeit unterliegt 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ergeht ohne mündliche Verhandlung durch Beschluss (§ 186 I ZPO) </a:t>
            </a:r>
          </a:p>
          <a:p>
            <a:r>
              <a:rPr lang="de-DE" dirty="0"/>
              <a:t>Aushang einer Benachrichtigung an der Gerichtstafel (§ 4 II GOV) - die Veröffentlichung im Bundesanzeiger o. ä. ist möglich </a:t>
            </a:r>
          </a:p>
          <a:p>
            <a:r>
              <a:rPr lang="de-DE" dirty="0">
                <a:solidFill>
                  <a:srgbClr val="C00000"/>
                </a:solidFill>
              </a:rPr>
              <a:t>Frist: das Schriftstück gilt als zugestellt, wenn seit dem Aushang der Benachrichtigung ein Monat vergangen ist </a:t>
            </a:r>
          </a:p>
        </p:txBody>
      </p:sp>
    </p:spTree>
    <p:extLst>
      <p:ext uri="{BB962C8B-B14F-4D97-AF65-F5344CB8AC3E}">
        <p14:creationId xmlns:p14="http://schemas.microsoft.com/office/powerpoint/2010/main" val="130135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82633"/>
            <a:ext cx="10515600" cy="5894330"/>
          </a:xfrm>
        </p:spPr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Zustellung </a:t>
            </a:r>
            <a:r>
              <a:rPr lang="de-DE" b="1" u="sng" dirty="0">
                <a:solidFill>
                  <a:srgbClr val="0070C0"/>
                </a:solidFill>
              </a:rPr>
              <a:t>im Parteibetrieb (§ 192 ZPO) </a:t>
            </a:r>
          </a:p>
          <a:p>
            <a:pPr marL="0" indent="0">
              <a:buNone/>
            </a:pP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von </a:t>
            </a:r>
            <a:r>
              <a:rPr lang="de-DE" dirty="0"/>
              <a:t>Parteien betriebene Zustellung durch den Gerichtsvollzieher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(§§ </a:t>
            </a:r>
            <a:r>
              <a:rPr lang="de-DE" dirty="0"/>
              <a:t>193 – 194 ZPO) 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Partei </a:t>
            </a:r>
            <a:r>
              <a:rPr lang="de-DE" dirty="0"/>
              <a:t>übergibt dem GV das zuzustellende Schriftstück nebst Abschriften – GV beglaubigt die Abschriften (§ 168 II ZPO) 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nach </a:t>
            </a:r>
            <a:r>
              <a:rPr lang="de-DE" dirty="0"/>
              <a:t>Zustellung sendet GV Zustellnachweis an Partei, dann Übersendung ans Gericht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777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732</Words>
  <Application>Microsoft Office PowerPoint</Application>
  <PresentationFormat>Breitbild</PresentationFormat>
  <Paragraphs>57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Simmerl-Hübner, Susanne</dc:creator>
  <cp:lastModifiedBy>Simmerl-Hübner, Susanne</cp:lastModifiedBy>
  <cp:revision>21</cp:revision>
  <dcterms:created xsi:type="dcterms:W3CDTF">2024-10-01T11:28:57Z</dcterms:created>
  <dcterms:modified xsi:type="dcterms:W3CDTF">2024-10-01T17:31:32Z</dcterms:modified>
</cp:coreProperties>
</file>