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05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942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422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607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44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871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50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6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7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2CDF-2DC7-49AC-9ECF-63027A015A06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7D314-46DA-4061-A034-6DCBA0DE90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24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709294"/>
              </p:ext>
            </p:extLst>
          </p:nvPr>
        </p:nvGraphicFramePr>
        <p:xfrm>
          <a:off x="1467765" y="1380484"/>
          <a:ext cx="10150879" cy="468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Ü013z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68.669,00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863341" y="3166207"/>
            <a:ext cx="1110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2.199,00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1803,00 €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93791" y="30651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7059341" y="3841405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471,00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483,00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08189" y="3789610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316,00 €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96899" y="3855794"/>
            <a:ext cx="882153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68612" y="3812716"/>
            <a:ext cx="1713691" cy="577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Zeugenauslagen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04397" y="5480039"/>
            <a:ext cx="1845499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872756" y="5368076"/>
            <a:ext cx="119039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 2684,00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8849554" y="38240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155,00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8560612" y="520887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1960,80€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3" name="Gefaltete Ecke 32"/>
          <p:cNvSpPr/>
          <p:nvPr/>
        </p:nvSpPr>
        <p:spPr>
          <a:xfrm>
            <a:off x="10139878" y="5189352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Beklagter=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810,20€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569584" y="4661513"/>
            <a:ext cx="755162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9002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2568612" y="4566872"/>
            <a:ext cx="1781284" cy="5712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Zustellungsauslagen über 10 sind 4 x 3,50 EUR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7059341" y="475384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9088451" y="4752002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2,80 €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hteck 41"/>
          <p:cNvSpPr/>
          <p:nvPr/>
        </p:nvSpPr>
        <p:spPr>
          <a:xfrm>
            <a:off x="10358963" y="4761287"/>
            <a:ext cx="887906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11,20 €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22" grpId="0" animBg="1"/>
      <p:bldP spid="24" grpId="0" animBg="1"/>
      <p:bldP spid="26" grpId="0" animBg="1"/>
      <p:bldP spid="32" grpId="0" animBg="1"/>
      <p:bldP spid="36" grpId="0" animBg="1"/>
      <p:bldP spid="37" grpId="0" animBg="1"/>
      <p:bldP spid="38" grpId="0" animBg="1"/>
      <p:bldP spid="28" grpId="0" animBg="1"/>
      <p:bldP spid="33" grpId="0" animBg="1"/>
      <p:bldP spid="34" grpId="0" animBg="1"/>
      <p:bldP spid="35" grpId="0" animBg="1"/>
      <p:bldP spid="40" grpId="0" animBg="1"/>
      <p:bldP spid="41" grpId="0" animBg="1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/>
        </p:nvSpPr>
        <p:spPr>
          <a:xfrm>
            <a:off x="6334361" y="3120074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</a:t>
            </a:r>
            <a:r>
              <a:rPr lang="de-DE" u="sng" dirty="0" smtClean="0">
                <a:solidFill>
                  <a:schemeClr val="tx1"/>
                </a:solidFill>
              </a:rPr>
              <a:t>vom Kläger</a:t>
            </a:r>
            <a:r>
              <a:rPr lang="de-DE" u="sng" dirty="0" smtClean="0">
                <a:solidFill>
                  <a:schemeClr val="tx1"/>
                </a:solidFill>
              </a:rPr>
              <a:t>:</a:t>
            </a:r>
            <a:endParaRPr lang="de-DE" u="sng" dirty="0">
              <a:solidFill>
                <a:schemeClr val="tx1"/>
              </a:solidFill>
            </a:endParaRPr>
          </a:p>
        </p:txBody>
      </p:sp>
      <p:grpSp>
        <p:nvGrpSpPr>
          <p:cNvPr id="33" name="Gruppieren 32"/>
          <p:cNvGrpSpPr/>
          <p:nvPr/>
        </p:nvGrpSpPr>
        <p:grpSpPr>
          <a:xfrm>
            <a:off x="6334361" y="3864429"/>
            <a:ext cx="5222899" cy="421672"/>
            <a:chOff x="1190005" y="6361812"/>
            <a:chExt cx="5222899" cy="421672"/>
          </a:xfrm>
        </p:grpSpPr>
        <p:sp>
          <p:nvSpPr>
            <p:cNvPr id="34" name="Rechteck 33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586874" y="6387982"/>
              <a:ext cx="1826030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 431,00 EUR</a:t>
              </a:r>
              <a:endParaRPr lang="de-DE" dirty="0"/>
            </a:p>
          </p:txBody>
        </p:sp>
      </p:grpSp>
      <p:cxnSp>
        <p:nvCxnSpPr>
          <p:cNvPr id="9" name="Gerade Verbindung mit Pfeil 8"/>
          <p:cNvCxnSpPr/>
          <p:nvPr/>
        </p:nvCxnSpPr>
        <p:spPr>
          <a:xfrm flipV="1">
            <a:off x="5203846" y="3489328"/>
            <a:ext cx="1638656" cy="22915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Klägerin: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84833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</a:t>
            </a:r>
            <a:r>
              <a:rPr lang="de-DE" dirty="0" smtClean="0"/>
              <a:t>    1953 </a:t>
            </a:r>
            <a:r>
              <a:rPr lang="de-DE" dirty="0" smtClean="0"/>
              <a:t>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	mit 20%                        =  536,80 EUR</a:t>
            </a:r>
            <a:endParaRPr lang="de-DE" dirty="0"/>
          </a:p>
        </p:txBody>
      </p:sp>
      <p:grpSp>
        <p:nvGrpSpPr>
          <p:cNvPr id="27" name="Gruppieren 26"/>
          <p:cNvGrpSpPr/>
          <p:nvPr/>
        </p:nvGrpSpPr>
        <p:grpSpPr>
          <a:xfrm>
            <a:off x="503420" y="4370777"/>
            <a:ext cx="5050437" cy="421672"/>
            <a:chOff x="1190005" y="6361812"/>
            <a:chExt cx="5050437" cy="421672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66124" y="6387982"/>
              <a:ext cx="177431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013z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503420" y="3789092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 smtClean="0">
                <a:solidFill>
                  <a:schemeClr val="tx1"/>
                </a:solidFill>
              </a:rPr>
              <a:t>Zu verrechnen </a:t>
            </a:r>
            <a:r>
              <a:rPr lang="de-DE" u="sng" dirty="0" smtClean="0">
                <a:solidFill>
                  <a:schemeClr val="tx1"/>
                </a:solidFill>
              </a:rPr>
              <a:t>auf den</a:t>
            </a:r>
            <a:r>
              <a:rPr lang="de-DE" u="sng" dirty="0" smtClean="0">
                <a:solidFill>
                  <a:schemeClr val="tx1"/>
                </a:solidFill>
              </a:rPr>
              <a:t> </a:t>
            </a:r>
            <a:r>
              <a:rPr lang="de-DE" u="sng" dirty="0" smtClean="0">
                <a:solidFill>
                  <a:schemeClr val="tx1"/>
                </a:solidFill>
              </a:rPr>
              <a:t>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39" name="Rectangle 1"/>
          <p:cNvSpPr>
            <a:spLocks noChangeArrowheads="1"/>
          </p:cNvSpPr>
          <p:nvPr/>
        </p:nvSpPr>
        <p:spPr bwMode="auto">
          <a:xfrm>
            <a:off x="3779538" y="3864429"/>
            <a:ext cx="177431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1416 ,20 EUR</a:t>
            </a:r>
            <a:endParaRPr lang="de-DE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330957" y="2905294"/>
            <a:ext cx="5322445" cy="429560"/>
            <a:chOff x="649264" y="4830623"/>
            <a:chExt cx="5322445" cy="429560"/>
          </a:xfrm>
        </p:grpSpPr>
        <p:sp>
          <p:nvSpPr>
            <p:cNvPr id="42" name="Rechteck 41"/>
            <p:cNvSpPr/>
            <p:nvPr/>
          </p:nvSpPr>
          <p:spPr>
            <a:xfrm>
              <a:off x="649264" y="4830623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Summe:</a:t>
              </a:r>
            </a:p>
          </p:txBody>
        </p:sp>
        <p:sp>
          <p:nvSpPr>
            <p:cNvPr id="43" name="Rectangle 1"/>
            <p:cNvSpPr>
              <a:spLocks noChangeArrowheads="1"/>
            </p:cNvSpPr>
            <p:nvPr/>
          </p:nvSpPr>
          <p:spPr bwMode="auto">
            <a:xfrm>
              <a:off x="4123378" y="4890851"/>
              <a:ext cx="184833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   </a:t>
              </a:r>
              <a:r>
                <a:rPr lang="de-DE" dirty="0" smtClean="0"/>
                <a:t>1416,20 </a:t>
              </a:r>
              <a:r>
                <a:rPr lang="de-DE" dirty="0" smtClean="0"/>
                <a:t>EUR</a:t>
              </a:r>
              <a:endParaRPr lang="de-DE" dirty="0"/>
            </a:p>
          </p:txBody>
        </p:sp>
      </p:grpSp>
      <p:sp>
        <p:nvSpPr>
          <p:cNvPr id="44" name="Gefaltete Ecke 43"/>
          <p:cNvSpPr/>
          <p:nvPr/>
        </p:nvSpPr>
        <p:spPr>
          <a:xfrm rot="398425">
            <a:off x="10577022" y="21733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260045" y="1698435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	mit 80%                       = 2147,20 EUR</a:t>
            </a:r>
            <a:endParaRPr lang="de-DE" dirty="0"/>
          </a:p>
        </p:txBody>
      </p:sp>
      <p:sp>
        <p:nvSpPr>
          <p:cNvPr id="24" name="Rechteck 23"/>
          <p:cNvSpPr/>
          <p:nvPr/>
        </p:nvSpPr>
        <p:spPr>
          <a:xfrm>
            <a:off x="6322896" y="2549009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Bereits </a:t>
            </a:r>
            <a:r>
              <a:rPr lang="de-DE" u="sng" dirty="0" smtClean="0">
                <a:solidFill>
                  <a:schemeClr val="tx1"/>
                </a:solidFill>
              </a:rPr>
              <a:t>gezahlt von Beklagten: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9583357" y="261805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300 ,00 EUR</a:t>
            </a:r>
            <a:endParaRPr lang="de-DE" dirty="0"/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9497879" y="3150001"/>
            <a:ext cx="1694786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1416,20 EUR</a:t>
            </a:r>
            <a:endParaRPr lang="de-DE" dirty="0"/>
          </a:p>
        </p:txBody>
      </p:sp>
      <p:sp>
        <p:nvSpPr>
          <p:cNvPr id="36" name="Gefaltete Ecke 35"/>
          <p:cNvSpPr/>
          <p:nvPr/>
        </p:nvSpPr>
        <p:spPr>
          <a:xfrm>
            <a:off x="3174849" y="166635"/>
            <a:ext cx="1491341" cy="1362384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Antrag-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stellerschuld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1960,80€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1" name="Gefaltete Ecke 40"/>
          <p:cNvSpPr/>
          <p:nvPr/>
        </p:nvSpPr>
        <p:spPr>
          <a:xfrm>
            <a:off x="3712505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1424€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10446994" y="5026725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bsolute restliche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des </a:t>
            </a: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7,80€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6" name="Gefaltete Ecke 45"/>
          <p:cNvSpPr/>
          <p:nvPr/>
        </p:nvSpPr>
        <p:spPr>
          <a:xfrm>
            <a:off x="5862776" y="5286361"/>
            <a:ext cx="1491341" cy="1358141"/>
          </a:xfrm>
          <a:prstGeom prst="foldedCorner">
            <a:avLst/>
          </a:prstGeom>
          <a:solidFill>
            <a:srgbClr val="E55D8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Kläger=</a:t>
            </a:r>
          </a:p>
          <a:p>
            <a:pPr algn="ctr"/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1424€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1416,20=</a:t>
            </a:r>
          </a:p>
          <a:p>
            <a:pPr marL="285750" indent="-285750" algn="ctr">
              <a:buFontTx/>
              <a:buChar char="-"/>
            </a:pPr>
            <a:r>
              <a:rPr lang="de-DE" b="1" u="sng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7,80</a:t>
            </a:r>
            <a:endParaRPr lang="de-DE" b="1" u="sng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4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" grpId="0" animBg="1"/>
      <p:bldP spid="6" grpId="0" animBg="1"/>
      <p:bldP spid="13" grpId="0" animBg="1"/>
      <p:bldP spid="15" grpId="0" animBg="1"/>
      <p:bldP spid="38" grpId="0" animBg="1"/>
      <p:bldP spid="39" grpId="0" animBg="1"/>
      <p:bldP spid="22" grpId="0" animBg="1"/>
      <p:bldP spid="24" grpId="0" animBg="1"/>
      <p:bldP spid="26" grpId="0" animBg="1"/>
      <p:bldP spid="31" grpId="0" animBg="1"/>
      <p:bldP spid="36" grpId="0" animBg="1"/>
      <p:bldP spid="41" grpId="0" animBg="1"/>
      <p:bldP spid="45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2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a) Alle </a:t>
            </a:r>
            <a:r>
              <a:rPr lang="de-DE" dirty="0"/>
              <a:t>Kosten sind nun gem. § 9 Abs. 2 Nr. 1 GKG fällig. Gem. § 28 Abs. 1 </a:t>
            </a:r>
            <a:r>
              <a:rPr lang="de-DE" dirty="0" err="1"/>
              <a:t>KostVfg</a:t>
            </a:r>
            <a:r>
              <a:rPr lang="de-DE" dirty="0"/>
              <a:t>. Ist</a:t>
            </a:r>
          </a:p>
          <a:p>
            <a:r>
              <a:rPr lang="de-DE" dirty="0"/>
              <a:t>	nunmehr eine neue Kostenrechnung die Schlusskostenrechnung, zu erstellen.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6" y="395324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</a:t>
            </a:r>
            <a:r>
              <a:rPr lang="de-DE" dirty="0"/>
              <a:t>ist gem. § 29 Nr. 1 GKG </a:t>
            </a:r>
            <a:r>
              <a:rPr lang="de-DE" dirty="0" smtClean="0"/>
              <a:t>der Beklagte mit 80% und der Kläger mit 20% </a:t>
            </a:r>
            <a:r>
              <a:rPr lang="de-DE" dirty="0"/>
              <a:t>als </a:t>
            </a:r>
            <a:r>
              <a:rPr lang="de-DE" dirty="0" smtClean="0"/>
              <a:t>	Entscheidungsschuldner.</a:t>
            </a:r>
            <a:endParaRPr lang="de-DE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5" y="5139279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</a:t>
            </a:r>
            <a:r>
              <a:rPr lang="de-DE" dirty="0" smtClean="0"/>
              <a:t>) Der </a:t>
            </a:r>
            <a:r>
              <a:rPr lang="de-DE" dirty="0"/>
              <a:t>von dem Kläger, als Antragsschuldner gem. § 22 I S.1 GKG, geleisteter 	Vorschuss ist auf die zu </a:t>
            </a:r>
            <a:r>
              <a:rPr lang="de-DE" dirty="0" smtClean="0"/>
              <a:t>	Kosten </a:t>
            </a:r>
            <a:r>
              <a:rPr lang="de-DE" dirty="0"/>
              <a:t>der Beklagten, im Rahmen der </a:t>
            </a:r>
            <a:r>
              <a:rPr lang="de-DE" dirty="0" err="1"/>
              <a:t>Mithaft</a:t>
            </a:r>
            <a:r>
              <a:rPr lang="de-DE" dirty="0"/>
              <a:t>, zu </a:t>
            </a:r>
            <a:r>
              <a:rPr lang="de-DE" dirty="0" smtClean="0"/>
              <a:t>verrechnen</a:t>
            </a:r>
            <a:r>
              <a:rPr lang="de-DE" dirty="0"/>
              <a:t>. </a:t>
            </a:r>
          </a:p>
          <a:p>
            <a:r>
              <a:rPr lang="de-DE" dirty="0"/>
              <a:t>	Der offene Restbetrag wird im Wege </a:t>
            </a:r>
            <a:r>
              <a:rPr lang="de-DE" u="sng" dirty="0">
                <a:solidFill>
                  <a:srgbClr val="FF0000"/>
                </a:solidFill>
              </a:rPr>
              <a:t>der Sollstellung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/>
              <a:t>gem. §§ 4 Abs. 2, 15 Abs. 1 </a:t>
            </a:r>
          </a:p>
          <a:p>
            <a:r>
              <a:rPr lang="de-DE" dirty="0"/>
              <a:t>	und 25 </a:t>
            </a:r>
            <a:r>
              <a:rPr lang="de-DE" dirty="0" err="1"/>
              <a:t>KostVfg</a:t>
            </a:r>
            <a:r>
              <a:rPr lang="de-DE" dirty="0"/>
              <a:t> mit Kost23 von </a:t>
            </a:r>
            <a:r>
              <a:rPr lang="de-DE" dirty="0" smtClean="0"/>
              <a:t>dem </a:t>
            </a:r>
            <a:r>
              <a:rPr lang="de-DE" dirty="0"/>
              <a:t>Beklagten erfordert.</a:t>
            </a:r>
          </a:p>
          <a:p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Ü012z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Breitbild</PresentationFormat>
  <Paragraphs>100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21</cp:revision>
  <dcterms:created xsi:type="dcterms:W3CDTF">2023-07-24T07:26:55Z</dcterms:created>
  <dcterms:modified xsi:type="dcterms:W3CDTF">2023-11-22T06:55:48Z</dcterms:modified>
</cp:coreProperties>
</file>