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9" r:id="rId3"/>
    <p:sldId id="260" r:id="rId4"/>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2" autoAdjust="0"/>
    <p:restoredTop sz="94660"/>
  </p:normalViewPr>
  <p:slideViewPr>
    <p:cSldViewPr snapToGrid="0" showGuides="1">
      <p:cViewPr varScale="1">
        <p:scale>
          <a:sx n="90" d="100"/>
          <a:sy n="90" d="100"/>
        </p:scale>
        <p:origin x="168"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a:t>Titelmasterformat durch Klicken bearbeiten</a:t>
            </a:r>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p>
            <a:fld id="{76026198-92AB-497C-94E1-43DBE5F6459D}" type="datetimeFigureOut">
              <a:rPr lang="de-DE" smtClean="0"/>
              <a:t>06.01.2025</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0285EE66-BC08-4A86-8451-062CEC003300}" type="slidenum">
              <a:rPr lang="de-DE" smtClean="0"/>
              <a:t>‹Nr.›</a:t>
            </a:fld>
            <a:endParaRPr lang="de-DE"/>
          </a:p>
        </p:txBody>
      </p:sp>
    </p:spTree>
    <p:extLst>
      <p:ext uri="{BB962C8B-B14F-4D97-AF65-F5344CB8AC3E}">
        <p14:creationId xmlns:p14="http://schemas.microsoft.com/office/powerpoint/2010/main" val="7932032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76026198-92AB-497C-94E1-43DBE5F6459D}" type="datetimeFigureOut">
              <a:rPr lang="de-DE" smtClean="0"/>
              <a:t>06.01.2025</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0285EE66-BC08-4A86-8451-062CEC003300}" type="slidenum">
              <a:rPr lang="de-DE" smtClean="0"/>
              <a:t>‹Nr.›</a:t>
            </a:fld>
            <a:endParaRPr lang="de-DE"/>
          </a:p>
        </p:txBody>
      </p:sp>
    </p:spTree>
    <p:extLst>
      <p:ext uri="{BB962C8B-B14F-4D97-AF65-F5344CB8AC3E}">
        <p14:creationId xmlns:p14="http://schemas.microsoft.com/office/powerpoint/2010/main" val="23020118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76026198-92AB-497C-94E1-43DBE5F6459D}" type="datetimeFigureOut">
              <a:rPr lang="de-DE" smtClean="0"/>
              <a:t>06.01.2025</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0285EE66-BC08-4A86-8451-062CEC003300}" type="slidenum">
              <a:rPr lang="de-DE" smtClean="0"/>
              <a:t>‹Nr.›</a:t>
            </a:fld>
            <a:endParaRPr lang="de-DE"/>
          </a:p>
        </p:txBody>
      </p:sp>
    </p:spTree>
    <p:extLst>
      <p:ext uri="{BB962C8B-B14F-4D97-AF65-F5344CB8AC3E}">
        <p14:creationId xmlns:p14="http://schemas.microsoft.com/office/powerpoint/2010/main" val="5967122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76026198-92AB-497C-94E1-43DBE5F6459D}" type="datetimeFigureOut">
              <a:rPr lang="de-DE" smtClean="0"/>
              <a:t>06.01.2025</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0285EE66-BC08-4A86-8451-062CEC003300}" type="slidenum">
              <a:rPr lang="de-DE" smtClean="0"/>
              <a:t>‹Nr.›</a:t>
            </a:fld>
            <a:endParaRPr lang="de-DE"/>
          </a:p>
        </p:txBody>
      </p:sp>
    </p:spTree>
    <p:extLst>
      <p:ext uri="{BB962C8B-B14F-4D97-AF65-F5344CB8AC3E}">
        <p14:creationId xmlns:p14="http://schemas.microsoft.com/office/powerpoint/2010/main" val="4926534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a:t>Titelmasterformat durch Klicken bearbeiten</a:t>
            </a:r>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Formatvorlagen des Textmasters bearbeiten</a:t>
            </a:r>
          </a:p>
        </p:txBody>
      </p:sp>
      <p:sp>
        <p:nvSpPr>
          <p:cNvPr id="4" name="Datumsplatzhalter 3"/>
          <p:cNvSpPr>
            <a:spLocks noGrp="1"/>
          </p:cNvSpPr>
          <p:nvPr>
            <p:ph type="dt" sz="half" idx="10"/>
          </p:nvPr>
        </p:nvSpPr>
        <p:spPr/>
        <p:txBody>
          <a:bodyPr/>
          <a:lstStyle/>
          <a:p>
            <a:fld id="{76026198-92AB-497C-94E1-43DBE5F6459D}" type="datetimeFigureOut">
              <a:rPr lang="de-DE" smtClean="0"/>
              <a:t>06.01.2025</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0285EE66-BC08-4A86-8451-062CEC003300}" type="slidenum">
              <a:rPr lang="de-DE" smtClean="0"/>
              <a:t>‹Nr.›</a:t>
            </a:fld>
            <a:endParaRPr lang="de-DE"/>
          </a:p>
        </p:txBody>
      </p:sp>
    </p:spTree>
    <p:extLst>
      <p:ext uri="{BB962C8B-B14F-4D97-AF65-F5344CB8AC3E}">
        <p14:creationId xmlns:p14="http://schemas.microsoft.com/office/powerpoint/2010/main" val="10940407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838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6172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fld id="{76026198-92AB-497C-94E1-43DBE5F6459D}" type="datetimeFigureOut">
              <a:rPr lang="de-DE" smtClean="0"/>
              <a:t>06.01.2025</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0285EE66-BC08-4A86-8451-062CEC003300}" type="slidenum">
              <a:rPr lang="de-DE" smtClean="0"/>
              <a:t>‹Nr.›</a:t>
            </a:fld>
            <a:endParaRPr lang="de-DE"/>
          </a:p>
        </p:txBody>
      </p:sp>
    </p:spTree>
    <p:extLst>
      <p:ext uri="{BB962C8B-B14F-4D97-AF65-F5344CB8AC3E}">
        <p14:creationId xmlns:p14="http://schemas.microsoft.com/office/powerpoint/2010/main" val="7421074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a:t>Titelmasterformat durch Klicken bearbeiten</a:t>
            </a:r>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4" name="Inhaltsplatzhalter 3"/>
          <p:cNvSpPr>
            <a:spLocks noGrp="1"/>
          </p:cNvSpPr>
          <p:nvPr>
            <p:ph sz="half" idx="2"/>
          </p:nvPr>
        </p:nvSpPr>
        <p:spPr>
          <a:xfrm>
            <a:off x="839788" y="2505075"/>
            <a:ext cx="5157787"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fld id="{76026198-92AB-497C-94E1-43DBE5F6459D}" type="datetimeFigureOut">
              <a:rPr lang="de-DE" smtClean="0"/>
              <a:t>06.01.2025</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0285EE66-BC08-4A86-8451-062CEC003300}" type="slidenum">
              <a:rPr lang="de-DE" smtClean="0"/>
              <a:t>‹Nr.›</a:t>
            </a:fld>
            <a:endParaRPr lang="de-DE"/>
          </a:p>
        </p:txBody>
      </p:sp>
    </p:spTree>
    <p:extLst>
      <p:ext uri="{BB962C8B-B14F-4D97-AF65-F5344CB8AC3E}">
        <p14:creationId xmlns:p14="http://schemas.microsoft.com/office/powerpoint/2010/main" val="10068122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fld id="{76026198-92AB-497C-94E1-43DBE5F6459D}" type="datetimeFigureOut">
              <a:rPr lang="de-DE" smtClean="0"/>
              <a:t>06.01.2025</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0285EE66-BC08-4A86-8451-062CEC003300}" type="slidenum">
              <a:rPr lang="de-DE" smtClean="0"/>
              <a:t>‹Nr.›</a:t>
            </a:fld>
            <a:endParaRPr lang="de-DE"/>
          </a:p>
        </p:txBody>
      </p:sp>
    </p:spTree>
    <p:extLst>
      <p:ext uri="{BB962C8B-B14F-4D97-AF65-F5344CB8AC3E}">
        <p14:creationId xmlns:p14="http://schemas.microsoft.com/office/powerpoint/2010/main" val="5708495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76026198-92AB-497C-94E1-43DBE5F6459D}" type="datetimeFigureOut">
              <a:rPr lang="de-DE" smtClean="0"/>
              <a:t>06.01.2025</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0285EE66-BC08-4A86-8451-062CEC003300}" type="slidenum">
              <a:rPr lang="de-DE" smtClean="0"/>
              <a:t>‹Nr.›</a:t>
            </a:fld>
            <a:endParaRPr lang="de-DE"/>
          </a:p>
        </p:txBody>
      </p:sp>
    </p:spTree>
    <p:extLst>
      <p:ext uri="{BB962C8B-B14F-4D97-AF65-F5344CB8AC3E}">
        <p14:creationId xmlns:p14="http://schemas.microsoft.com/office/powerpoint/2010/main" val="27401619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p:cNvSpPr>
            <a:spLocks noGrp="1"/>
          </p:cNvSpPr>
          <p:nvPr>
            <p:ph type="dt" sz="half" idx="10"/>
          </p:nvPr>
        </p:nvSpPr>
        <p:spPr/>
        <p:txBody>
          <a:bodyPr/>
          <a:lstStyle/>
          <a:p>
            <a:fld id="{76026198-92AB-497C-94E1-43DBE5F6459D}" type="datetimeFigureOut">
              <a:rPr lang="de-DE" smtClean="0"/>
              <a:t>06.01.2025</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0285EE66-BC08-4A86-8451-062CEC003300}" type="slidenum">
              <a:rPr lang="de-DE" smtClean="0"/>
              <a:t>‹Nr.›</a:t>
            </a:fld>
            <a:endParaRPr lang="de-DE"/>
          </a:p>
        </p:txBody>
      </p:sp>
    </p:spTree>
    <p:extLst>
      <p:ext uri="{BB962C8B-B14F-4D97-AF65-F5344CB8AC3E}">
        <p14:creationId xmlns:p14="http://schemas.microsoft.com/office/powerpoint/2010/main" val="3308257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p:cNvSpPr>
            <a:spLocks noGrp="1"/>
          </p:cNvSpPr>
          <p:nvPr>
            <p:ph type="dt" sz="half" idx="10"/>
          </p:nvPr>
        </p:nvSpPr>
        <p:spPr/>
        <p:txBody>
          <a:bodyPr/>
          <a:lstStyle/>
          <a:p>
            <a:fld id="{76026198-92AB-497C-94E1-43DBE5F6459D}" type="datetimeFigureOut">
              <a:rPr lang="de-DE" smtClean="0"/>
              <a:t>06.01.2025</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0285EE66-BC08-4A86-8451-062CEC003300}" type="slidenum">
              <a:rPr lang="de-DE" smtClean="0"/>
              <a:t>‹Nr.›</a:t>
            </a:fld>
            <a:endParaRPr lang="de-DE"/>
          </a:p>
        </p:txBody>
      </p:sp>
    </p:spTree>
    <p:extLst>
      <p:ext uri="{BB962C8B-B14F-4D97-AF65-F5344CB8AC3E}">
        <p14:creationId xmlns:p14="http://schemas.microsoft.com/office/powerpoint/2010/main" val="42027335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Titelmasterformat durch Klicken bearbeiten</a:t>
            </a:r>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026198-92AB-497C-94E1-43DBE5F6459D}" type="datetimeFigureOut">
              <a:rPr lang="de-DE" smtClean="0"/>
              <a:t>06.01.2025</a:t>
            </a:fld>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285EE66-BC08-4A86-8451-062CEC003300}" type="slidenum">
              <a:rPr lang="de-DE" smtClean="0"/>
              <a:t>‹Nr.›</a:t>
            </a:fld>
            <a:endParaRPr lang="de-DE"/>
          </a:p>
        </p:txBody>
      </p:sp>
    </p:spTree>
    <p:extLst>
      <p:ext uri="{BB962C8B-B14F-4D97-AF65-F5344CB8AC3E}">
        <p14:creationId xmlns:p14="http://schemas.microsoft.com/office/powerpoint/2010/main" val="5278470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859506" y="137079"/>
            <a:ext cx="6472988" cy="452855"/>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a:effectLst>
                  <a:outerShdw blurRad="38100" dist="38100" dir="2700000" algn="tl">
                    <a:srgbClr val="000000">
                      <a:alpha val="43137"/>
                    </a:srgbClr>
                  </a:outerShdw>
                </a:effectLst>
              </a:rPr>
              <a:t>Familiensachen</a:t>
            </a:r>
          </a:p>
        </p:txBody>
      </p:sp>
      <p:sp>
        <p:nvSpPr>
          <p:cNvPr id="9" name="Rechteck 8"/>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4</a:t>
            </a: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solidFill>
                  <a:schemeClr val="tx1"/>
                </a:solidFill>
              </a:rPr>
              <a:t>KG-Ref.AF Carus</a:t>
            </a:r>
            <a:endParaRPr lang="de-DE" dirty="0">
              <a:solidFill>
                <a:schemeClr val="tx1"/>
              </a:solidFill>
            </a:endParaRPr>
          </a:p>
        </p:txBody>
      </p:sp>
      <p:sp>
        <p:nvSpPr>
          <p:cNvPr id="16" name="Gefaltete Ecke 15"/>
          <p:cNvSpPr/>
          <p:nvPr/>
        </p:nvSpPr>
        <p:spPr>
          <a:xfrm rot="719594">
            <a:off x="9881036" y="274705"/>
            <a:ext cx="1314076" cy="1346244"/>
          </a:xfrm>
          <a:prstGeom prst="foldedCorner">
            <a:avLst/>
          </a:prstGeom>
          <a:solidFill>
            <a:schemeClr val="accent6">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 111 </a:t>
            </a:r>
            <a:r>
              <a:rPr lang="de-DE" sz="2400" b="1" dirty="0" err="1">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FamFG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7" name="Rechteck 16"/>
          <p:cNvSpPr/>
          <p:nvPr/>
        </p:nvSpPr>
        <p:spPr>
          <a:xfrm>
            <a:off x="1175944" y="2343250"/>
            <a:ext cx="4457699" cy="3943350"/>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Aufhebung der Lebenspartnerschaft; Feststellung des Bestehens/Nichtbestehens einer Lebenspartnerschaft; elterliche Sorge, Umgangsrecht oder Herausgabe in Bezug auf ein gemeinschaftliches Kind; Annahme als Kind und die Ersetzung der Einwilligung zur Annahme als Kind; Wohnungszuweisungs-sachen; Haushaltssachen; Versorgungs-</a:t>
            </a:r>
            <a:r>
              <a:rPr lang="de-DE" dirty="0" err="1"/>
              <a:t>ausgleich</a:t>
            </a:r>
            <a:r>
              <a:rPr lang="de-DE" dirty="0"/>
              <a:t>; Unterhaltspflicht für ein gemein-</a:t>
            </a:r>
            <a:r>
              <a:rPr lang="de-DE" dirty="0" err="1"/>
              <a:t>schaftliches</a:t>
            </a:r>
            <a:r>
              <a:rPr lang="de-DE" dirty="0"/>
              <a:t> minderjähriges Kind; durch die Lebenspartnerschaft begründete Unterhalts-pflicht; Ansprüche aus dem Güterrecht …</a:t>
            </a:r>
          </a:p>
        </p:txBody>
      </p:sp>
      <p:sp>
        <p:nvSpPr>
          <p:cNvPr id="18" name="Rechteck 17"/>
          <p:cNvSpPr/>
          <p:nvPr/>
        </p:nvSpPr>
        <p:spPr>
          <a:xfrm>
            <a:off x="6080377" y="2343250"/>
            <a:ext cx="4457699" cy="3943350"/>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Unterhaltspflichten, die durch Verwandtschaft begründet sind, Unterhaltspflichten, die durch eine Ehe/Lebenspartnerschaft begründet sind, Unterhaltspflichten für ein minderjähriges gemeinsames Kind, Ansprüche aus dem ehelichen Güterrecht, Ansprüche aus Anlass der Geburt, Beerdigungskosten der Mutter, Ansprüche aus dem lebenspartnerschaftlichen Güterrecht, Ansprüche aus der Ehe, Ansprüche durch eine Verlobung, Ansprüche aus einem Eltern-Kind-Verhältnis, sonstige Lebenspartnerschaftssachen </a:t>
            </a:r>
          </a:p>
        </p:txBody>
      </p:sp>
      <p:sp>
        <p:nvSpPr>
          <p:cNvPr id="19" name="Rechteck 18"/>
          <p:cNvSpPr/>
          <p:nvPr/>
        </p:nvSpPr>
        <p:spPr>
          <a:xfrm>
            <a:off x="1175944" y="1784499"/>
            <a:ext cx="4457699" cy="600075"/>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t>Lebenspartnerschaftssachen</a:t>
            </a:r>
          </a:p>
        </p:txBody>
      </p:sp>
      <p:sp>
        <p:nvSpPr>
          <p:cNvPr id="20" name="Rechteck 19"/>
          <p:cNvSpPr/>
          <p:nvPr/>
        </p:nvSpPr>
        <p:spPr>
          <a:xfrm>
            <a:off x="6096000" y="1801013"/>
            <a:ext cx="4457699" cy="600075"/>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t>Unterhaltssachen</a:t>
            </a:r>
          </a:p>
        </p:txBody>
      </p:sp>
      <p:sp>
        <p:nvSpPr>
          <p:cNvPr id="5" name="Gefaltete Ecke 4"/>
          <p:cNvSpPr/>
          <p:nvPr/>
        </p:nvSpPr>
        <p:spPr>
          <a:xfrm rot="21352705">
            <a:off x="491250" y="211205"/>
            <a:ext cx="1681100" cy="1604345"/>
          </a:xfrm>
          <a:prstGeom prst="foldedCorner">
            <a:avLst/>
          </a:prstGeom>
          <a:solidFill>
            <a:srgbClr val="E9DA69"/>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 zur Übung A2</a:t>
            </a:r>
          </a:p>
        </p:txBody>
      </p:sp>
    </p:spTree>
    <p:extLst>
      <p:ext uri="{BB962C8B-B14F-4D97-AF65-F5344CB8AC3E}">
        <p14:creationId xmlns:p14="http://schemas.microsoft.com/office/powerpoint/2010/main" val="1888628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anim calcmode="lin" valueType="num">
                                      <p:cBhvr>
                                        <p:cTn id="15" dur="1000" fill="hold"/>
                                        <p:tgtEl>
                                          <p:spTgt spid="16"/>
                                        </p:tgtEl>
                                        <p:attrNameLst>
                                          <p:attrName>ppt_w</p:attrName>
                                        </p:attrNameLst>
                                      </p:cBhvr>
                                      <p:tavLst>
                                        <p:tav tm="0">
                                          <p:val>
                                            <p:fltVal val="0"/>
                                          </p:val>
                                        </p:tav>
                                        <p:tav tm="100000">
                                          <p:val>
                                            <p:strVal val="#ppt_w"/>
                                          </p:val>
                                        </p:tav>
                                      </p:tavLst>
                                    </p:anim>
                                    <p:anim calcmode="lin" valueType="num">
                                      <p:cBhvr>
                                        <p:cTn id="16" dur="1000" fill="hold"/>
                                        <p:tgtEl>
                                          <p:spTgt spid="16"/>
                                        </p:tgtEl>
                                        <p:attrNameLst>
                                          <p:attrName>ppt_h</p:attrName>
                                        </p:attrNameLst>
                                      </p:cBhvr>
                                      <p:tavLst>
                                        <p:tav tm="0">
                                          <p:val>
                                            <p:fltVal val="0"/>
                                          </p:val>
                                        </p:tav>
                                        <p:tav tm="100000">
                                          <p:val>
                                            <p:strVal val="#ppt_h"/>
                                          </p:val>
                                        </p:tav>
                                      </p:tavLst>
                                    </p:anim>
                                    <p:anim calcmode="lin" valueType="num">
                                      <p:cBhvr>
                                        <p:cTn id="17" dur="1000" fill="hold"/>
                                        <p:tgtEl>
                                          <p:spTgt spid="16"/>
                                        </p:tgtEl>
                                        <p:attrNameLst>
                                          <p:attrName>style.rotation</p:attrName>
                                        </p:attrNameLst>
                                      </p:cBhvr>
                                      <p:tavLst>
                                        <p:tav tm="0">
                                          <p:val>
                                            <p:fltVal val="90"/>
                                          </p:val>
                                        </p:tav>
                                        <p:tav tm="100000">
                                          <p:val>
                                            <p:fltVal val="0"/>
                                          </p:val>
                                        </p:tav>
                                      </p:tavLst>
                                    </p:anim>
                                    <p:animEffect transition="in" filter="fade">
                                      <p:cBhvr>
                                        <p:cTn id="18" dur="10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anim calcmode="lin" valueType="num">
                                      <p:cBhvr additive="base">
                                        <p:cTn id="23" dur="500" fill="hold"/>
                                        <p:tgtEl>
                                          <p:spTgt spid="17"/>
                                        </p:tgtEl>
                                        <p:attrNameLst>
                                          <p:attrName>ppt_x</p:attrName>
                                        </p:attrNameLst>
                                      </p:cBhvr>
                                      <p:tavLst>
                                        <p:tav tm="0">
                                          <p:val>
                                            <p:strVal val="#ppt_x"/>
                                          </p:val>
                                        </p:tav>
                                        <p:tav tm="100000">
                                          <p:val>
                                            <p:strVal val="#ppt_x"/>
                                          </p:val>
                                        </p:tav>
                                      </p:tavLst>
                                    </p:anim>
                                    <p:anim calcmode="lin" valueType="num">
                                      <p:cBhvr additive="base">
                                        <p:cTn id="2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9"/>
                                        </p:tgtEl>
                                        <p:attrNameLst>
                                          <p:attrName>style.visibility</p:attrName>
                                        </p:attrNameLst>
                                      </p:cBhvr>
                                      <p:to>
                                        <p:strVal val="visible"/>
                                      </p:to>
                                    </p:set>
                                    <p:anim calcmode="lin" valueType="num">
                                      <p:cBhvr additive="base">
                                        <p:cTn id="29" dur="500" fill="hold"/>
                                        <p:tgtEl>
                                          <p:spTgt spid="19"/>
                                        </p:tgtEl>
                                        <p:attrNameLst>
                                          <p:attrName>ppt_x</p:attrName>
                                        </p:attrNameLst>
                                      </p:cBhvr>
                                      <p:tavLst>
                                        <p:tav tm="0">
                                          <p:val>
                                            <p:strVal val="#ppt_x"/>
                                          </p:val>
                                        </p:tav>
                                        <p:tav tm="100000">
                                          <p:val>
                                            <p:strVal val="#ppt_x"/>
                                          </p:val>
                                        </p:tav>
                                      </p:tavLst>
                                    </p:anim>
                                    <p:anim calcmode="lin" valueType="num">
                                      <p:cBhvr additive="base">
                                        <p:cTn id="30"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8"/>
                                        </p:tgtEl>
                                        <p:attrNameLst>
                                          <p:attrName>style.visibility</p:attrName>
                                        </p:attrNameLst>
                                      </p:cBhvr>
                                      <p:to>
                                        <p:strVal val="visible"/>
                                      </p:to>
                                    </p:set>
                                    <p:anim calcmode="lin" valueType="num">
                                      <p:cBhvr additive="base">
                                        <p:cTn id="35" dur="500" fill="hold"/>
                                        <p:tgtEl>
                                          <p:spTgt spid="18"/>
                                        </p:tgtEl>
                                        <p:attrNameLst>
                                          <p:attrName>ppt_x</p:attrName>
                                        </p:attrNameLst>
                                      </p:cBhvr>
                                      <p:tavLst>
                                        <p:tav tm="0">
                                          <p:val>
                                            <p:strVal val="#ppt_x"/>
                                          </p:val>
                                        </p:tav>
                                        <p:tav tm="100000">
                                          <p:val>
                                            <p:strVal val="#ppt_x"/>
                                          </p:val>
                                        </p:tav>
                                      </p:tavLst>
                                    </p:anim>
                                    <p:anim calcmode="lin" valueType="num">
                                      <p:cBhvr additive="base">
                                        <p:cTn id="36"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20"/>
                                        </p:tgtEl>
                                        <p:attrNameLst>
                                          <p:attrName>style.visibility</p:attrName>
                                        </p:attrNameLst>
                                      </p:cBhvr>
                                      <p:to>
                                        <p:strVal val="visible"/>
                                      </p:to>
                                    </p:set>
                                    <p:anim calcmode="lin" valueType="num">
                                      <p:cBhvr additive="base">
                                        <p:cTn id="41" dur="500" fill="hold"/>
                                        <p:tgtEl>
                                          <p:spTgt spid="20"/>
                                        </p:tgtEl>
                                        <p:attrNameLst>
                                          <p:attrName>ppt_x</p:attrName>
                                        </p:attrNameLst>
                                      </p:cBhvr>
                                      <p:tavLst>
                                        <p:tav tm="0">
                                          <p:val>
                                            <p:strVal val="#ppt_x"/>
                                          </p:val>
                                        </p:tav>
                                        <p:tav tm="100000">
                                          <p:val>
                                            <p:strVal val="#ppt_x"/>
                                          </p:val>
                                        </p:tav>
                                      </p:tavLst>
                                    </p:anim>
                                    <p:anim calcmode="lin" valueType="num">
                                      <p:cBhvr additive="base">
                                        <p:cTn id="42"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P spid="19" grpId="0" animBg="1"/>
      <p:bldP spid="20" grpId="0" animBg="1"/>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859506" y="137079"/>
            <a:ext cx="6472988" cy="452855"/>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a:effectLst>
                  <a:outerShdw blurRad="38100" dist="38100" dir="2700000" algn="tl">
                    <a:srgbClr val="000000">
                      <a:alpha val="43137"/>
                    </a:srgbClr>
                  </a:outerShdw>
                </a:effectLst>
              </a:rPr>
              <a:t>Familiensachen</a:t>
            </a:r>
          </a:p>
        </p:txBody>
      </p:sp>
      <p:sp>
        <p:nvSpPr>
          <p:cNvPr id="9" name="Rechteck 8"/>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5</a:t>
            </a: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solidFill>
                  <a:schemeClr val="tx1"/>
                </a:solidFill>
              </a:rPr>
              <a:t>KG-Ref.AF Carus</a:t>
            </a:r>
            <a:endParaRPr lang="de-DE" dirty="0">
              <a:solidFill>
                <a:schemeClr val="tx1"/>
              </a:solidFill>
            </a:endParaRPr>
          </a:p>
        </p:txBody>
      </p:sp>
      <p:sp>
        <p:nvSpPr>
          <p:cNvPr id="16" name="Gefaltete Ecke 15"/>
          <p:cNvSpPr/>
          <p:nvPr/>
        </p:nvSpPr>
        <p:spPr>
          <a:xfrm rot="719594">
            <a:off x="9881036" y="274705"/>
            <a:ext cx="1314076" cy="1346244"/>
          </a:xfrm>
          <a:prstGeom prst="foldedCorner">
            <a:avLst/>
          </a:prstGeom>
          <a:solidFill>
            <a:schemeClr val="accent6">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 111 </a:t>
            </a:r>
            <a:r>
              <a:rPr lang="de-DE" sz="2400" b="1" dirty="0" err="1">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FamFG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7" name="Rechteck 16"/>
          <p:cNvSpPr/>
          <p:nvPr/>
        </p:nvSpPr>
        <p:spPr>
          <a:xfrm>
            <a:off x="1175944" y="2343250"/>
            <a:ext cx="4457699" cy="3943350"/>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Ansprüche zwischen Verlobten/ehemals Verlobten bei Beendigung des Verlöbnisses; Ersatzpflicht bei Rücktritt; Ansprüche aus der Ehe; Ansprüche zwischen Verheirateten /ehemals Verheirateten im Zusammenhang mit Trennung oder Scheidung bzw. Aufhebung der Ehe; Ansprüche aus dem Eltern-Kind-Verhältnis; Ansprüche aus dem Umgangs-recht; Antrag nach § 1357 II S. 1 BGB</a:t>
            </a:r>
          </a:p>
        </p:txBody>
      </p:sp>
      <p:sp>
        <p:nvSpPr>
          <p:cNvPr id="18" name="Rechteck 17"/>
          <p:cNvSpPr/>
          <p:nvPr/>
        </p:nvSpPr>
        <p:spPr>
          <a:xfrm>
            <a:off x="6080377" y="2343250"/>
            <a:ext cx="4457699" cy="1528663"/>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elterliche Sorge; Umgangsrecht; Kindesherausgabe; Vormundschaft, Pflegschaft, Unterbringung eines Minderjährigen</a:t>
            </a:r>
          </a:p>
        </p:txBody>
      </p:sp>
      <p:sp>
        <p:nvSpPr>
          <p:cNvPr id="19" name="Rechteck 18"/>
          <p:cNvSpPr/>
          <p:nvPr/>
        </p:nvSpPr>
        <p:spPr>
          <a:xfrm>
            <a:off x="1175944" y="1784499"/>
            <a:ext cx="4457699" cy="600075"/>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t>sonstige Familiensachen</a:t>
            </a:r>
          </a:p>
        </p:txBody>
      </p:sp>
      <p:sp>
        <p:nvSpPr>
          <p:cNvPr id="20" name="Rechteck 19"/>
          <p:cNvSpPr/>
          <p:nvPr/>
        </p:nvSpPr>
        <p:spPr>
          <a:xfrm>
            <a:off x="6080376" y="1780718"/>
            <a:ext cx="4457699" cy="600075"/>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err="1"/>
              <a:t>Kindschaftssachen</a:t>
            </a:r>
            <a:endParaRPr lang="de-DE" sz="2000" b="1" dirty="0"/>
          </a:p>
        </p:txBody>
      </p:sp>
      <p:sp>
        <p:nvSpPr>
          <p:cNvPr id="5" name="Gefaltete Ecke 4"/>
          <p:cNvSpPr/>
          <p:nvPr/>
        </p:nvSpPr>
        <p:spPr>
          <a:xfrm rot="21352705">
            <a:off x="491250" y="211205"/>
            <a:ext cx="1681100" cy="1604345"/>
          </a:xfrm>
          <a:prstGeom prst="foldedCorner">
            <a:avLst/>
          </a:prstGeom>
          <a:solidFill>
            <a:srgbClr val="E9DA69"/>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 zur Übung A2</a:t>
            </a:r>
          </a:p>
        </p:txBody>
      </p:sp>
      <p:sp>
        <p:nvSpPr>
          <p:cNvPr id="11" name="Rechteck 10"/>
          <p:cNvSpPr/>
          <p:nvPr/>
        </p:nvSpPr>
        <p:spPr>
          <a:xfrm>
            <a:off x="6080375" y="4707863"/>
            <a:ext cx="4457699" cy="1528663"/>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Ansprüche aus dem ehelichen Güterrecht</a:t>
            </a:r>
          </a:p>
        </p:txBody>
      </p:sp>
      <p:sp>
        <p:nvSpPr>
          <p:cNvPr id="12" name="Rechteck 11"/>
          <p:cNvSpPr/>
          <p:nvPr/>
        </p:nvSpPr>
        <p:spPr>
          <a:xfrm>
            <a:off x="6080374" y="4160802"/>
            <a:ext cx="4457699" cy="600075"/>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t>Güterrechtssachen</a:t>
            </a:r>
          </a:p>
        </p:txBody>
      </p:sp>
    </p:spTree>
    <p:extLst>
      <p:ext uri="{BB962C8B-B14F-4D97-AF65-F5344CB8AC3E}">
        <p14:creationId xmlns:p14="http://schemas.microsoft.com/office/powerpoint/2010/main" val="3496782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anim calcmode="lin" valueType="num">
                                      <p:cBhvr>
                                        <p:cTn id="15" dur="1000" fill="hold"/>
                                        <p:tgtEl>
                                          <p:spTgt spid="16"/>
                                        </p:tgtEl>
                                        <p:attrNameLst>
                                          <p:attrName>ppt_w</p:attrName>
                                        </p:attrNameLst>
                                      </p:cBhvr>
                                      <p:tavLst>
                                        <p:tav tm="0">
                                          <p:val>
                                            <p:fltVal val="0"/>
                                          </p:val>
                                        </p:tav>
                                        <p:tav tm="100000">
                                          <p:val>
                                            <p:strVal val="#ppt_w"/>
                                          </p:val>
                                        </p:tav>
                                      </p:tavLst>
                                    </p:anim>
                                    <p:anim calcmode="lin" valueType="num">
                                      <p:cBhvr>
                                        <p:cTn id="16" dur="1000" fill="hold"/>
                                        <p:tgtEl>
                                          <p:spTgt spid="16"/>
                                        </p:tgtEl>
                                        <p:attrNameLst>
                                          <p:attrName>ppt_h</p:attrName>
                                        </p:attrNameLst>
                                      </p:cBhvr>
                                      <p:tavLst>
                                        <p:tav tm="0">
                                          <p:val>
                                            <p:fltVal val="0"/>
                                          </p:val>
                                        </p:tav>
                                        <p:tav tm="100000">
                                          <p:val>
                                            <p:strVal val="#ppt_h"/>
                                          </p:val>
                                        </p:tav>
                                      </p:tavLst>
                                    </p:anim>
                                    <p:anim calcmode="lin" valueType="num">
                                      <p:cBhvr>
                                        <p:cTn id="17" dur="1000" fill="hold"/>
                                        <p:tgtEl>
                                          <p:spTgt spid="16"/>
                                        </p:tgtEl>
                                        <p:attrNameLst>
                                          <p:attrName>style.rotation</p:attrName>
                                        </p:attrNameLst>
                                      </p:cBhvr>
                                      <p:tavLst>
                                        <p:tav tm="0">
                                          <p:val>
                                            <p:fltVal val="90"/>
                                          </p:val>
                                        </p:tav>
                                        <p:tav tm="100000">
                                          <p:val>
                                            <p:fltVal val="0"/>
                                          </p:val>
                                        </p:tav>
                                      </p:tavLst>
                                    </p:anim>
                                    <p:animEffect transition="in" filter="fade">
                                      <p:cBhvr>
                                        <p:cTn id="18" dur="10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anim calcmode="lin" valueType="num">
                                      <p:cBhvr additive="base">
                                        <p:cTn id="23" dur="500" fill="hold"/>
                                        <p:tgtEl>
                                          <p:spTgt spid="17"/>
                                        </p:tgtEl>
                                        <p:attrNameLst>
                                          <p:attrName>ppt_x</p:attrName>
                                        </p:attrNameLst>
                                      </p:cBhvr>
                                      <p:tavLst>
                                        <p:tav tm="0">
                                          <p:val>
                                            <p:strVal val="#ppt_x"/>
                                          </p:val>
                                        </p:tav>
                                        <p:tav tm="100000">
                                          <p:val>
                                            <p:strVal val="#ppt_x"/>
                                          </p:val>
                                        </p:tav>
                                      </p:tavLst>
                                    </p:anim>
                                    <p:anim calcmode="lin" valueType="num">
                                      <p:cBhvr additive="base">
                                        <p:cTn id="2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9"/>
                                        </p:tgtEl>
                                        <p:attrNameLst>
                                          <p:attrName>style.visibility</p:attrName>
                                        </p:attrNameLst>
                                      </p:cBhvr>
                                      <p:to>
                                        <p:strVal val="visible"/>
                                      </p:to>
                                    </p:set>
                                    <p:anim calcmode="lin" valueType="num">
                                      <p:cBhvr additive="base">
                                        <p:cTn id="29" dur="500" fill="hold"/>
                                        <p:tgtEl>
                                          <p:spTgt spid="19"/>
                                        </p:tgtEl>
                                        <p:attrNameLst>
                                          <p:attrName>ppt_x</p:attrName>
                                        </p:attrNameLst>
                                      </p:cBhvr>
                                      <p:tavLst>
                                        <p:tav tm="0">
                                          <p:val>
                                            <p:strVal val="#ppt_x"/>
                                          </p:val>
                                        </p:tav>
                                        <p:tav tm="100000">
                                          <p:val>
                                            <p:strVal val="#ppt_x"/>
                                          </p:val>
                                        </p:tav>
                                      </p:tavLst>
                                    </p:anim>
                                    <p:anim calcmode="lin" valueType="num">
                                      <p:cBhvr additive="base">
                                        <p:cTn id="30"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8"/>
                                        </p:tgtEl>
                                        <p:attrNameLst>
                                          <p:attrName>style.visibility</p:attrName>
                                        </p:attrNameLst>
                                      </p:cBhvr>
                                      <p:to>
                                        <p:strVal val="visible"/>
                                      </p:to>
                                    </p:set>
                                    <p:anim calcmode="lin" valueType="num">
                                      <p:cBhvr additive="base">
                                        <p:cTn id="35" dur="500" fill="hold"/>
                                        <p:tgtEl>
                                          <p:spTgt spid="18"/>
                                        </p:tgtEl>
                                        <p:attrNameLst>
                                          <p:attrName>ppt_x</p:attrName>
                                        </p:attrNameLst>
                                      </p:cBhvr>
                                      <p:tavLst>
                                        <p:tav tm="0">
                                          <p:val>
                                            <p:strVal val="#ppt_x"/>
                                          </p:val>
                                        </p:tav>
                                        <p:tav tm="100000">
                                          <p:val>
                                            <p:strVal val="#ppt_x"/>
                                          </p:val>
                                        </p:tav>
                                      </p:tavLst>
                                    </p:anim>
                                    <p:anim calcmode="lin" valueType="num">
                                      <p:cBhvr additive="base">
                                        <p:cTn id="36"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20"/>
                                        </p:tgtEl>
                                        <p:attrNameLst>
                                          <p:attrName>style.visibility</p:attrName>
                                        </p:attrNameLst>
                                      </p:cBhvr>
                                      <p:to>
                                        <p:strVal val="visible"/>
                                      </p:to>
                                    </p:set>
                                    <p:anim calcmode="lin" valueType="num">
                                      <p:cBhvr additive="base">
                                        <p:cTn id="41" dur="500" fill="hold"/>
                                        <p:tgtEl>
                                          <p:spTgt spid="20"/>
                                        </p:tgtEl>
                                        <p:attrNameLst>
                                          <p:attrName>ppt_x</p:attrName>
                                        </p:attrNameLst>
                                      </p:cBhvr>
                                      <p:tavLst>
                                        <p:tav tm="0">
                                          <p:val>
                                            <p:strVal val="#ppt_x"/>
                                          </p:val>
                                        </p:tav>
                                        <p:tav tm="100000">
                                          <p:val>
                                            <p:strVal val="#ppt_x"/>
                                          </p:val>
                                        </p:tav>
                                      </p:tavLst>
                                    </p:anim>
                                    <p:anim calcmode="lin" valueType="num">
                                      <p:cBhvr additive="base">
                                        <p:cTn id="42"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 calcmode="lin" valueType="num">
                                      <p:cBhvr additive="base">
                                        <p:cTn id="47" dur="500" fill="hold"/>
                                        <p:tgtEl>
                                          <p:spTgt spid="11"/>
                                        </p:tgtEl>
                                        <p:attrNameLst>
                                          <p:attrName>ppt_x</p:attrName>
                                        </p:attrNameLst>
                                      </p:cBhvr>
                                      <p:tavLst>
                                        <p:tav tm="0">
                                          <p:val>
                                            <p:strVal val="#ppt_x"/>
                                          </p:val>
                                        </p:tav>
                                        <p:tav tm="100000">
                                          <p:val>
                                            <p:strVal val="#ppt_x"/>
                                          </p:val>
                                        </p:tav>
                                      </p:tavLst>
                                    </p:anim>
                                    <p:anim calcmode="lin" valueType="num">
                                      <p:cBhvr additive="base">
                                        <p:cTn id="4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12"/>
                                        </p:tgtEl>
                                        <p:attrNameLst>
                                          <p:attrName>style.visibility</p:attrName>
                                        </p:attrNameLst>
                                      </p:cBhvr>
                                      <p:to>
                                        <p:strVal val="visible"/>
                                      </p:to>
                                    </p:set>
                                    <p:anim calcmode="lin" valueType="num">
                                      <p:cBhvr additive="base">
                                        <p:cTn id="53" dur="500" fill="hold"/>
                                        <p:tgtEl>
                                          <p:spTgt spid="12"/>
                                        </p:tgtEl>
                                        <p:attrNameLst>
                                          <p:attrName>ppt_x</p:attrName>
                                        </p:attrNameLst>
                                      </p:cBhvr>
                                      <p:tavLst>
                                        <p:tav tm="0">
                                          <p:val>
                                            <p:strVal val="#ppt_x"/>
                                          </p:val>
                                        </p:tav>
                                        <p:tav tm="100000">
                                          <p:val>
                                            <p:strVal val="#ppt_x"/>
                                          </p:val>
                                        </p:tav>
                                      </p:tavLst>
                                    </p:anim>
                                    <p:anim calcmode="lin" valueType="num">
                                      <p:cBhvr additive="base">
                                        <p:cTn id="5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P spid="19" grpId="0" animBg="1"/>
      <p:bldP spid="20" grpId="0" animBg="1"/>
      <p:bldP spid="5" grpId="0" animBg="1"/>
      <p:bldP spid="11" grpId="0" animBg="1"/>
      <p:bldP spid="1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efaltete Ecke 4"/>
          <p:cNvSpPr/>
          <p:nvPr/>
        </p:nvSpPr>
        <p:spPr>
          <a:xfrm rot="21352705">
            <a:off x="123889" y="118033"/>
            <a:ext cx="1681100" cy="1604345"/>
          </a:xfrm>
          <a:prstGeom prst="foldedCorner">
            <a:avLst/>
          </a:prstGeom>
          <a:solidFill>
            <a:srgbClr val="E9DA69"/>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 zur </a:t>
            </a:r>
            <a:r>
              <a:rPr lang="de-DE" sz="2400" b="1">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Übung A2</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2" name="Abgerundetes Rechteck 1"/>
          <p:cNvSpPr/>
          <p:nvPr/>
        </p:nvSpPr>
        <p:spPr>
          <a:xfrm>
            <a:off x="2859506" y="137079"/>
            <a:ext cx="6472988" cy="452855"/>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a:effectLst>
                  <a:outerShdw blurRad="38100" dist="38100" dir="2700000" algn="tl">
                    <a:srgbClr val="000000">
                      <a:alpha val="43137"/>
                    </a:srgbClr>
                  </a:outerShdw>
                </a:effectLst>
              </a:rPr>
              <a:t>Familiensachen</a:t>
            </a:r>
          </a:p>
        </p:txBody>
      </p:sp>
      <p:sp>
        <p:nvSpPr>
          <p:cNvPr id="9" name="Rechteck 8"/>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6</a:t>
            </a: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solidFill>
                  <a:schemeClr val="tx1"/>
                </a:solidFill>
              </a:rPr>
              <a:t>KG-Ref.AF Carus</a:t>
            </a:r>
            <a:endParaRPr lang="de-DE" dirty="0">
              <a:solidFill>
                <a:schemeClr val="tx1"/>
              </a:solidFill>
            </a:endParaRPr>
          </a:p>
        </p:txBody>
      </p:sp>
      <p:sp>
        <p:nvSpPr>
          <p:cNvPr id="17" name="Rechteck 16"/>
          <p:cNvSpPr/>
          <p:nvPr/>
        </p:nvSpPr>
        <p:spPr>
          <a:xfrm>
            <a:off x="1175936" y="1023370"/>
            <a:ext cx="4457699" cy="1528663"/>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Annahme als Kind; Ersetzung der Einwilligung zur Annahme als Kind; Aufhebung des An-</a:t>
            </a:r>
            <a:r>
              <a:rPr lang="de-DE" dirty="0" err="1"/>
              <a:t>nahmeverhältnisses</a:t>
            </a:r>
            <a:r>
              <a:rPr lang="de-DE" dirty="0"/>
              <a:t>; Befreiung vom Eheverbot</a:t>
            </a:r>
          </a:p>
        </p:txBody>
      </p:sp>
      <p:sp>
        <p:nvSpPr>
          <p:cNvPr id="18" name="Rechteck 17"/>
          <p:cNvSpPr/>
          <p:nvPr/>
        </p:nvSpPr>
        <p:spPr>
          <a:xfrm>
            <a:off x="6080375" y="1465745"/>
            <a:ext cx="4457699" cy="1528663"/>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t>vorsätzliche Verletzung von Gesundheit, Körper oder Freiheit einer Person – Antrag der erforderlichen Maßnahmen zur Abwendung</a:t>
            </a:r>
            <a:endParaRPr lang="de-DE" dirty="0"/>
          </a:p>
        </p:txBody>
      </p:sp>
      <p:sp>
        <p:nvSpPr>
          <p:cNvPr id="19" name="Rechteck 18"/>
          <p:cNvSpPr/>
          <p:nvPr/>
        </p:nvSpPr>
        <p:spPr>
          <a:xfrm>
            <a:off x="1175936" y="647789"/>
            <a:ext cx="4457699" cy="600075"/>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t>Adoptionssachen</a:t>
            </a:r>
          </a:p>
        </p:txBody>
      </p:sp>
      <p:sp>
        <p:nvSpPr>
          <p:cNvPr id="20" name="Rechteck 19"/>
          <p:cNvSpPr/>
          <p:nvPr/>
        </p:nvSpPr>
        <p:spPr>
          <a:xfrm>
            <a:off x="6096000" y="882334"/>
            <a:ext cx="4457699" cy="600075"/>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a:t>Gewaltschutzsachen</a:t>
            </a:r>
            <a:endParaRPr lang="de-DE" sz="2000" b="1" dirty="0"/>
          </a:p>
        </p:txBody>
      </p:sp>
      <p:sp>
        <p:nvSpPr>
          <p:cNvPr id="11" name="Rechteck 10"/>
          <p:cNvSpPr/>
          <p:nvPr/>
        </p:nvSpPr>
        <p:spPr>
          <a:xfrm>
            <a:off x="6080371" y="3516199"/>
            <a:ext cx="4457699" cy="1313741"/>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Scheidung und Aufhebung der Ehe; Fest-stellung des Bestehens/Nichtbestehens der Ehe</a:t>
            </a:r>
          </a:p>
        </p:txBody>
      </p:sp>
      <p:sp>
        <p:nvSpPr>
          <p:cNvPr id="12" name="Rechteck 11"/>
          <p:cNvSpPr/>
          <p:nvPr/>
        </p:nvSpPr>
        <p:spPr>
          <a:xfrm>
            <a:off x="6080374" y="3086408"/>
            <a:ext cx="4457699" cy="600075"/>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a:t>Ehesachen</a:t>
            </a:r>
            <a:endParaRPr lang="de-DE" sz="2000" b="1" dirty="0"/>
          </a:p>
        </p:txBody>
      </p:sp>
      <p:sp>
        <p:nvSpPr>
          <p:cNvPr id="13" name="Rechteck 12"/>
          <p:cNvSpPr/>
          <p:nvPr/>
        </p:nvSpPr>
        <p:spPr>
          <a:xfrm>
            <a:off x="1175934" y="3071585"/>
            <a:ext cx="4457698" cy="1290058"/>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Teilung von der Ehezeit erworbenen Anrechten zwischen Ehegatten</a:t>
            </a:r>
            <a:endParaRPr lang="de-DE" u="sng" dirty="0"/>
          </a:p>
          <a:p>
            <a:pPr algn="ctr"/>
            <a:r>
              <a:rPr lang="de-DE" dirty="0"/>
              <a:t>(isoliert oder im Verbund)</a:t>
            </a:r>
          </a:p>
        </p:txBody>
      </p:sp>
      <p:sp>
        <p:nvSpPr>
          <p:cNvPr id="14" name="Rechteck 13"/>
          <p:cNvSpPr/>
          <p:nvPr/>
        </p:nvSpPr>
        <p:spPr>
          <a:xfrm>
            <a:off x="1175936" y="2627576"/>
            <a:ext cx="4457699" cy="600075"/>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t>Versorgungsausgleichssachen</a:t>
            </a:r>
          </a:p>
        </p:txBody>
      </p:sp>
      <p:sp>
        <p:nvSpPr>
          <p:cNvPr id="15" name="Rechteck 14"/>
          <p:cNvSpPr/>
          <p:nvPr/>
        </p:nvSpPr>
        <p:spPr>
          <a:xfrm>
            <a:off x="1191563" y="4560600"/>
            <a:ext cx="4457699" cy="218382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a:p>
            <a:pPr algn="ctr"/>
            <a:r>
              <a:rPr lang="de-DE" sz="1600" dirty="0"/>
              <a:t>Feststellung des Bestehens/Nicht-bestehens eines Eltern-Kind-Verhältnisses; Wirksamkeit einer Vaterschaftsanerkennung; Vaterschaftsanerkennung; Ersetzung der Einwilligung in eine genetische </a:t>
            </a:r>
            <a:r>
              <a:rPr lang="de-DE" sz="1600" dirty="0" err="1"/>
              <a:t>Abstammungsuntersuchungs</a:t>
            </a:r>
            <a:endParaRPr lang="de-DE" sz="1600" dirty="0"/>
          </a:p>
        </p:txBody>
      </p:sp>
      <p:sp>
        <p:nvSpPr>
          <p:cNvPr id="21" name="Rechteck 20"/>
          <p:cNvSpPr/>
          <p:nvPr/>
        </p:nvSpPr>
        <p:spPr>
          <a:xfrm>
            <a:off x="1175933" y="4398610"/>
            <a:ext cx="4457699" cy="600075"/>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a:t>Abstammungssachen</a:t>
            </a:r>
            <a:endParaRPr lang="de-DE" sz="2000" b="1" dirty="0"/>
          </a:p>
        </p:txBody>
      </p:sp>
      <p:sp>
        <p:nvSpPr>
          <p:cNvPr id="22" name="Rechteck 21"/>
          <p:cNvSpPr/>
          <p:nvPr/>
        </p:nvSpPr>
        <p:spPr>
          <a:xfrm>
            <a:off x="6096000" y="5303955"/>
            <a:ext cx="4457699" cy="1313741"/>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Regelung der künftigen Rechtsverhältnisse an der Ehewohnung und am Hausrat</a:t>
            </a:r>
          </a:p>
        </p:txBody>
      </p:sp>
      <p:sp>
        <p:nvSpPr>
          <p:cNvPr id="23" name="Rechteck 22"/>
          <p:cNvSpPr/>
          <p:nvPr/>
        </p:nvSpPr>
        <p:spPr>
          <a:xfrm>
            <a:off x="6080370" y="4890807"/>
            <a:ext cx="4457699" cy="600075"/>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t>Ehewohnungs- und Haushaltssachen</a:t>
            </a:r>
          </a:p>
        </p:txBody>
      </p:sp>
      <p:sp>
        <p:nvSpPr>
          <p:cNvPr id="16" name="Gefaltete Ecke 15"/>
          <p:cNvSpPr/>
          <p:nvPr/>
        </p:nvSpPr>
        <p:spPr>
          <a:xfrm rot="719594">
            <a:off x="10457060" y="474870"/>
            <a:ext cx="1314076" cy="1346244"/>
          </a:xfrm>
          <a:prstGeom prst="foldedCorner">
            <a:avLst/>
          </a:prstGeom>
          <a:solidFill>
            <a:schemeClr val="accent6">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 111 </a:t>
            </a:r>
            <a:r>
              <a:rPr lang="de-DE" sz="2400" b="1" dirty="0" err="1">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FamFG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2397930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anim calcmode="lin" valueType="num">
                                      <p:cBhvr>
                                        <p:cTn id="15" dur="1000" fill="hold"/>
                                        <p:tgtEl>
                                          <p:spTgt spid="16"/>
                                        </p:tgtEl>
                                        <p:attrNameLst>
                                          <p:attrName>ppt_w</p:attrName>
                                        </p:attrNameLst>
                                      </p:cBhvr>
                                      <p:tavLst>
                                        <p:tav tm="0">
                                          <p:val>
                                            <p:fltVal val="0"/>
                                          </p:val>
                                        </p:tav>
                                        <p:tav tm="100000">
                                          <p:val>
                                            <p:strVal val="#ppt_w"/>
                                          </p:val>
                                        </p:tav>
                                      </p:tavLst>
                                    </p:anim>
                                    <p:anim calcmode="lin" valueType="num">
                                      <p:cBhvr>
                                        <p:cTn id="16" dur="1000" fill="hold"/>
                                        <p:tgtEl>
                                          <p:spTgt spid="16"/>
                                        </p:tgtEl>
                                        <p:attrNameLst>
                                          <p:attrName>ppt_h</p:attrName>
                                        </p:attrNameLst>
                                      </p:cBhvr>
                                      <p:tavLst>
                                        <p:tav tm="0">
                                          <p:val>
                                            <p:fltVal val="0"/>
                                          </p:val>
                                        </p:tav>
                                        <p:tav tm="100000">
                                          <p:val>
                                            <p:strVal val="#ppt_h"/>
                                          </p:val>
                                        </p:tav>
                                      </p:tavLst>
                                    </p:anim>
                                    <p:anim calcmode="lin" valueType="num">
                                      <p:cBhvr>
                                        <p:cTn id="17" dur="1000" fill="hold"/>
                                        <p:tgtEl>
                                          <p:spTgt spid="16"/>
                                        </p:tgtEl>
                                        <p:attrNameLst>
                                          <p:attrName>style.rotation</p:attrName>
                                        </p:attrNameLst>
                                      </p:cBhvr>
                                      <p:tavLst>
                                        <p:tav tm="0">
                                          <p:val>
                                            <p:fltVal val="90"/>
                                          </p:val>
                                        </p:tav>
                                        <p:tav tm="100000">
                                          <p:val>
                                            <p:fltVal val="0"/>
                                          </p:val>
                                        </p:tav>
                                      </p:tavLst>
                                    </p:anim>
                                    <p:animEffect transition="in" filter="fade">
                                      <p:cBhvr>
                                        <p:cTn id="18" dur="10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anim calcmode="lin" valueType="num">
                                      <p:cBhvr additive="base">
                                        <p:cTn id="23" dur="500" fill="hold"/>
                                        <p:tgtEl>
                                          <p:spTgt spid="17"/>
                                        </p:tgtEl>
                                        <p:attrNameLst>
                                          <p:attrName>ppt_x</p:attrName>
                                        </p:attrNameLst>
                                      </p:cBhvr>
                                      <p:tavLst>
                                        <p:tav tm="0">
                                          <p:val>
                                            <p:strVal val="#ppt_x"/>
                                          </p:val>
                                        </p:tav>
                                        <p:tav tm="100000">
                                          <p:val>
                                            <p:strVal val="#ppt_x"/>
                                          </p:val>
                                        </p:tav>
                                      </p:tavLst>
                                    </p:anim>
                                    <p:anim calcmode="lin" valueType="num">
                                      <p:cBhvr additive="base">
                                        <p:cTn id="2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9"/>
                                        </p:tgtEl>
                                        <p:attrNameLst>
                                          <p:attrName>style.visibility</p:attrName>
                                        </p:attrNameLst>
                                      </p:cBhvr>
                                      <p:to>
                                        <p:strVal val="visible"/>
                                      </p:to>
                                    </p:set>
                                    <p:anim calcmode="lin" valueType="num">
                                      <p:cBhvr additive="base">
                                        <p:cTn id="29" dur="500" fill="hold"/>
                                        <p:tgtEl>
                                          <p:spTgt spid="19"/>
                                        </p:tgtEl>
                                        <p:attrNameLst>
                                          <p:attrName>ppt_x</p:attrName>
                                        </p:attrNameLst>
                                      </p:cBhvr>
                                      <p:tavLst>
                                        <p:tav tm="0">
                                          <p:val>
                                            <p:strVal val="#ppt_x"/>
                                          </p:val>
                                        </p:tav>
                                        <p:tav tm="100000">
                                          <p:val>
                                            <p:strVal val="#ppt_x"/>
                                          </p:val>
                                        </p:tav>
                                      </p:tavLst>
                                    </p:anim>
                                    <p:anim calcmode="lin" valueType="num">
                                      <p:cBhvr additive="base">
                                        <p:cTn id="30"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8"/>
                                        </p:tgtEl>
                                        <p:attrNameLst>
                                          <p:attrName>style.visibility</p:attrName>
                                        </p:attrNameLst>
                                      </p:cBhvr>
                                      <p:to>
                                        <p:strVal val="visible"/>
                                      </p:to>
                                    </p:set>
                                    <p:anim calcmode="lin" valueType="num">
                                      <p:cBhvr additive="base">
                                        <p:cTn id="35" dur="500" fill="hold"/>
                                        <p:tgtEl>
                                          <p:spTgt spid="18"/>
                                        </p:tgtEl>
                                        <p:attrNameLst>
                                          <p:attrName>ppt_x</p:attrName>
                                        </p:attrNameLst>
                                      </p:cBhvr>
                                      <p:tavLst>
                                        <p:tav tm="0">
                                          <p:val>
                                            <p:strVal val="#ppt_x"/>
                                          </p:val>
                                        </p:tav>
                                        <p:tav tm="100000">
                                          <p:val>
                                            <p:strVal val="#ppt_x"/>
                                          </p:val>
                                        </p:tav>
                                      </p:tavLst>
                                    </p:anim>
                                    <p:anim calcmode="lin" valueType="num">
                                      <p:cBhvr additive="base">
                                        <p:cTn id="36"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20"/>
                                        </p:tgtEl>
                                        <p:attrNameLst>
                                          <p:attrName>style.visibility</p:attrName>
                                        </p:attrNameLst>
                                      </p:cBhvr>
                                      <p:to>
                                        <p:strVal val="visible"/>
                                      </p:to>
                                    </p:set>
                                    <p:anim calcmode="lin" valueType="num">
                                      <p:cBhvr additive="base">
                                        <p:cTn id="41" dur="500" fill="hold"/>
                                        <p:tgtEl>
                                          <p:spTgt spid="20"/>
                                        </p:tgtEl>
                                        <p:attrNameLst>
                                          <p:attrName>ppt_x</p:attrName>
                                        </p:attrNameLst>
                                      </p:cBhvr>
                                      <p:tavLst>
                                        <p:tav tm="0">
                                          <p:val>
                                            <p:strVal val="#ppt_x"/>
                                          </p:val>
                                        </p:tav>
                                        <p:tav tm="100000">
                                          <p:val>
                                            <p:strVal val="#ppt_x"/>
                                          </p:val>
                                        </p:tav>
                                      </p:tavLst>
                                    </p:anim>
                                    <p:anim calcmode="lin" valueType="num">
                                      <p:cBhvr additive="base">
                                        <p:cTn id="42"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 calcmode="lin" valueType="num">
                                      <p:cBhvr additive="base">
                                        <p:cTn id="47" dur="500" fill="hold"/>
                                        <p:tgtEl>
                                          <p:spTgt spid="11"/>
                                        </p:tgtEl>
                                        <p:attrNameLst>
                                          <p:attrName>ppt_x</p:attrName>
                                        </p:attrNameLst>
                                      </p:cBhvr>
                                      <p:tavLst>
                                        <p:tav tm="0">
                                          <p:val>
                                            <p:strVal val="#ppt_x"/>
                                          </p:val>
                                        </p:tav>
                                        <p:tav tm="100000">
                                          <p:val>
                                            <p:strVal val="#ppt_x"/>
                                          </p:val>
                                        </p:tav>
                                      </p:tavLst>
                                    </p:anim>
                                    <p:anim calcmode="lin" valueType="num">
                                      <p:cBhvr additive="base">
                                        <p:cTn id="4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12"/>
                                        </p:tgtEl>
                                        <p:attrNameLst>
                                          <p:attrName>style.visibility</p:attrName>
                                        </p:attrNameLst>
                                      </p:cBhvr>
                                      <p:to>
                                        <p:strVal val="visible"/>
                                      </p:to>
                                    </p:set>
                                    <p:anim calcmode="lin" valueType="num">
                                      <p:cBhvr additive="base">
                                        <p:cTn id="53" dur="500" fill="hold"/>
                                        <p:tgtEl>
                                          <p:spTgt spid="12"/>
                                        </p:tgtEl>
                                        <p:attrNameLst>
                                          <p:attrName>ppt_x</p:attrName>
                                        </p:attrNameLst>
                                      </p:cBhvr>
                                      <p:tavLst>
                                        <p:tav tm="0">
                                          <p:val>
                                            <p:strVal val="#ppt_x"/>
                                          </p:val>
                                        </p:tav>
                                        <p:tav tm="100000">
                                          <p:val>
                                            <p:strVal val="#ppt_x"/>
                                          </p:val>
                                        </p:tav>
                                      </p:tavLst>
                                    </p:anim>
                                    <p:anim calcmode="lin" valueType="num">
                                      <p:cBhvr additive="base">
                                        <p:cTn id="5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13"/>
                                        </p:tgtEl>
                                        <p:attrNameLst>
                                          <p:attrName>style.visibility</p:attrName>
                                        </p:attrNameLst>
                                      </p:cBhvr>
                                      <p:to>
                                        <p:strVal val="visible"/>
                                      </p:to>
                                    </p:set>
                                    <p:anim calcmode="lin" valueType="num">
                                      <p:cBhvr additive="base">
                                        <p:cTn id="59" dur="500" fill="hold"/>
                                        <p:tgtEl>
                                          <p:spTgt spid="13"/>
                                        </p:tgtEl>
                                        <p:attrNameLst>
                                          <p:attrName>ppt_x</p:attrName>
                                        </p:attrNameLst>
                                      </p:cBhvr>
                                      <p:tavLst>
                                        <p:tav tm="0">
                                          <p:val>
                                            <p:strVal val="#ppt_x"/>
                                          </p:val>
                                        </p:tav>
                                        <p:tav tm="100000">
                                          <p:val>
                                            <p:strVal val="#ppt_x"/>
                                          </p:val>
                                        </p:tav>
                                      </p:tavLst>
                                    </p:anim>
                                    <p:anim calcmode="lin" valueType="num">
                                      <p:cBhvr additive="base">
                                        <p:cTn id="6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grpId="0" nodeType="clickEffect">
                                  <p:stCondLst>
                                    <p:cond delay="0"/>
                                  </p:stCondLst>
                                  <p:childTnLst>
                                    <p:set>
                                      <p:cBhvr>
                                        <p:cTn id="64" dur="1" fill="hold">
                                          <p:stCondLst>
                                            <p:cond delay="0"/>
                                          </p:stCondLst>
                                        </p:cTn>
                                        <p:tgtEl>
                                          <p:spTgt spid="14"/>
                                        </p:tgtEl>
                                        <p:attrNameLst>
                                          <p:attrName>style.visibility</p:attrName>
                                        </p:attrNameLst>
                                      </p:cBhvr>
                                      <p:to>
                                        <p:strVal val="visible"/>
                                      </p:to>
                                    </p:set>
                                    <p:anim calcmode="lin" valueType="num">
                                      <p:cBhvr additive="base">
                                        <p:cTn id="65" dur="500" fill="hold"/>
                                        <p:tgtEl>
                                          <p:spTgt spid="14"/>
                                        </p:tgtEl>
                                        <p:attrNameLst>
                                          <p:attrName>ppt_x</p:attrName>
                                        </p:attrNameLst>
                                      </p:cBhvr>
                                      <p:tavLst>
                                        <p:tav tm="0">
                                          <p:val>
                                            <p:strVal val="#ppt_x"/>
                                          </p:val>
                                        </p:tav>
                                        <p:tav tm="100000">
                                          <p:val>
                                            <p:strVal val="#ppt_x"/>
                                          </p:val>
                                        </p:tav>
                                      </p:tavLst>
                                    </p:anim>
                                    <p:anim calcmode="lin" valueType="num">
                                      <p:cBhvr additive="base">
                                        <p:cTn id="6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grpId="0" nodeType="clickEffect">
                                  <p:stCondLst>
                                    <p:cond delay="0"/>
                                  </p:stCondLst>
                                  <p:childTnLst>
                                    <p:set>
                                      <p:cBhvr>
                                        <p:cTn id="70" dur="1" fill="hold">
                                          <p:stCondLst>
                                            <p:cond delay="0"/>
                                          </p:stCondLst>
                                        </p:cTn>
                                        <p:tgtEl>
                                          <p:spTgt spid="15"/>
                                        </p:tgtEl>
                                        <p:attrNameLst>
                                          <p:attrName>style.visibility</p:attrName>
                                        </p:attrNameLst>
                                      </p:cBhvr>
                                      <p:to>
                                        <p:strVal val="visible"/>
                                      </p:to>
                                    </p:set>
                                    <p:anim calcmode="lin" valueType="num">
                                      <p:cBhvr additive="base">
                                        <p:cTn id="71" dur="500" fill="hold"/>
                                        <p:tgtEl>
                                          <p:spTgt spid="15"/>
                                        </p:tgtEl>
                                        <p:attrNameLst>
                                          <p:attrName>ppt_x</p:attrName>
                                        </p:attrNameLst>
                                      </p:cBhvr>
                                      <p:tavLst>
                                        <p:tav tm="0">
                                          <p:val>
                                            <p:strVal val="#ppt_x"/>
                                          </p:val>
                                        </p:tav>
                                        <p:tav tm="100000">
                                          <p:val>
                                            <p:strVal val="#ppt_x"/>
                                          </p:val>
                                        </p:tav>
                                      </p:tavLst>
                                    </p:anim>
                                    <p:anim calcmode="lin" valueType="num">
                                      <p:cBhvr additive="base">
                                        <p:cTn id="7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 presetClass="entr" presetSubtype="4" fill="hold" grpId="0" nodeType="clickEffect">
                                  <p:stCondLst>
                                    <p:cond delay="0"/>
                                  </p:stCondLst>
                                  <p:childTnLst>
                                    <p:set>
                                      <p:cBhvr>
                                        <p:cTn id="76" dur="1" fill="hold">
                                          <p:stCondLst>
                                            <p:cond delay="0"/>
                                          </p:stCondLst>
                                        </p:cTn>
                                        <p:tgtEl>
                                          <p:spTgt spid="21"/>
                                        </p:tgtEl>
                                        <p:attrNameLst>
                                          <p:attrName>style.visibility</p:attrName>
                                        </p:attrNameLst>
                                      </p:cBhvr>
                                      <p:to>
                                        <p:strVal val="visible"/>
                                      </p:to>
                                    </p:set>
                                    <p:anim calcmode="lin" valueType="num">
                                      <p:cBhvr additive="base">
                                        <p:cTn id="77" dur="500" fill="hold"/>
                                        <p:tgtEl>
                                          <p:spTgt spid="21"/>
                                        </p:tgtEl>
                                        <p:attrNameLst>
                                          <p:attrName>ppt_x</p:attrName>
                                        </p:attrNameLst>
                                      </p:cBhvr>
                                      <p:tavLst>
                                        <p:tav tm="0">
                                          <p:val>
                                            <p:strVal val="#ppt_x"/>
                                          </p:val>
                                        </p:tav>
                                        <p:tav tm="100000">
                                          <p:val>
                                            <p:strVal val="#ppt_x"/>
                                          </p:val>
                                        </p:tav>
                                      </p:tavLst>
                                    </p:anim>
                                    <p:anim calcmode="lin" valueType="num">
                                      <p:cBhvr additive="base">
                                        <p:cTn id="7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2" presetClass="entr" presetSubtype="4" fill="hold" grpId="0" nodeType="clickEffect">
                                  <p:stCondLst>
                                    <p:cond delay="0"/>
                                  </p:stCondLst>
                                  <p:childTnLst>
                                    <p:set>
                                      <p:cBhvr>
                                        <p:cTn id="82" dur="1" fill="hold">
                                          <p:stCondLst>
                                            <p:cond delay="0"/>
                                          </p:stCondLst>
                                        </p:cTn>
                                        <p:tgtEl>
                                          <p:spTgt spid="22"/>
                                        </p:tgtEl>
                                        <p:attrNameLst>
                                          <p:attrName>style.visibility</p:attrName>
                                        </p:attrNameLst>
                                      </p:cBhvr>
                                      <p:to>
                                        <p:strVal val="visible"/>
                                      </p:to>
                                    </p:set>
                                    <p:anim calcmode="lin" valueType="num">
                                      <p:cBhvr additive="base">
                                        <p:cTn id="83" dur="500" fill="hold"/>
                                        <p:tgtEl>
                                          <p:spTgt spid="22"/>
                                        </p:tgtEl>
                                        <p:attrNameLst>
                                          <p:attrName>ppt_x</p:attrName>
                                        </p:attrNameLst>
                                      </p:cBhvr>
                                      <p:tavLst>
                                        <p:tav tm="0">
                                          <p:val>
                                            <p:strVal val="#ppt_x"/>
                                          </p:val>
                                        </p:tav>
                                        <p:tav tm="100000">
                                          <p:val>
                                            <p:strVal val="#ppt_x"/>
                                          </p:val>
                                        </p:tav>
                                      </p:tavLst>
                                    </p:anim>
                                    <p:anim calcmode="lin" valueType="num">
                                      <p:cBhvr additive="base">
                                        <p:cTn id="84"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2" presetClass="entr" presetSubtype="4" fill="hold" grpId="0" nodeType="clickEffect">
                                  <p:stCondLst>
                                    <p:cond delay="0"/>
                                  </p:stCondLst>
                                  <p:childTnLst>
                                    <p:set>
                                      <p:cBhvr>
                                        <p:cTn id="88" dur="1" fill="hold">
                                          <p:stCondLst>
                                            <p:cond delay="0"/>
                                          </p:stCondLst>
                                        </p:cTn>
                                        <p:tgtEl>
                                          <p:spTgt spid="23"/>
                                        </p:tgtEl>
                                        <p:attrNameLst>
                                          <p:attrName>style.visibility</p:attrName>
                                        </p:attrNameLst>
                                      </p:cBhvr>
                                      <p:to>
                                        <p:strVal val="visible"/>
                                      </p:to>
                                    </p:set>
                                    <p:anim calcmode="lin" valueType="num">
                                      <p:cBhvr additive="base">
                                        <p:cTn id="89" dur="500" fill="hold"/>
                                        <p:tgtEl>
                                          <p:spTgt spid="23"/>
                                        </p:tgtEl>
                                        <p:attrNameLst>
                                          <p:attrName>ppt_x</p:attrName>
                                        </p:attrNameLst>
                                      </p:cBhvr>
                                      <p:tavLst>
                                        <p:tav tm="0">
                                          <p:val>
                                            <p:strVal val="#ppt_x"/>
                                          </p:val>
                                        </p:tav>
                                        <p:tav tm="100000">
                                          <p:val>
                                            <p:strVal val="#ppt_x"/>
                                          </p:val>
                                        </p:tav>
                                      </p:tavLst>
                                    </p:anim>
                                    <p:anim calcmode="lin" valueType="num">
                                      <p:cBhvr additive="base">
                                        <p:cTn id="90"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7" grpId="0" animBg="1"/>
      <p:bldP spid="18" grpId="0" animBg="1"/>
      <p:bldP spid="19" grpId="0" animBg="1"/>
      <p:bldP spid="20" grpId="0" animBg="1"/>
      <p:bldP spid="11" grpId="0" animBg="1"/>
      <p:bldP spid="12" grpId="0" animBg="1"/>
      <p:bldP spid="13" grpId="0" animBg="1"/>
      <p:bldP spid="14" grpId="0" animBg="1"/>
      <p:bldP spid="15" grpId="0" animBg="1"/>
      <p:bldP spid="21" grpId="0" animBg="1"/>
      <p:bldP spid="22" grpId="0" animBg="1"/>
      <p:bldP spid="23" grpId="0" animBg="1"/>
      <p:bldP spid="16" grpId="0" animBg="1"/>
    </p:bld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350</Words>
  <Application>Microsoft Office PowerPoint</Application>
  <PresentationFormat>Breitbild</PresentationFormat>
  <Paragraphs>39</Paragraphs>
  <Slides>3</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3</vt:i4>
      </vt:variant>
    </vt:vector>
  </HeadingPairs>
  <TitlesOfParts>
    <vt:vector size="8" baseType="lpstr">
      <vt:lpstr>Arial</vt:lpstr>
      <vt:lpstr>Calibri</vt:lpstr>
      <vt:lpstr>Calibri Light</vt:lpstr>
      <vt:lpstr>MV Boli</vt:lpstr>
      <vt:lpstr>Office</vt:lpstr>
      <vt:lpstr>PowerPoint-Präsentation</vt:lpstr>
      <vt:lpstr>PowerPoint-Präsentation</vt:lpstr>
      <vt:lpstr>PowerPoint-Präsentation</vt:lpstr>
    </vt:vector>
  </TitlesOfParts>
  <Company>ITDZ-Berlin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Carus, Natascha</dc:creator>
  <cp:lastModifiedBy>Carus, Natascha</cp:lastModifiedBy>
  <cp:revision>16</cp:revision>
  <dcterms:created xsi:type="dcterms:W3CDTF">2023-06-21T15:27:07Z</dcterms:created>
  <dcterms:modified xsi:type="dcterms:W3CDTF">2025-01-06T12:42:37Z</dcterms:modified>
</cp:coreProperties>
</file>