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08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58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44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41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312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44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423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93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122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02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43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14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B95CE-F67A-458A-ACFA-6E7842CB9C4D}" type="datetimeFigureOut">
              <a:rPr lang="de-DE" smtClean="0"/>
              <a:t>22.02.2024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DA174-C368-4243-967D-BF6EB1EBB3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46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1469036" y="2032955"/>
          <a:ext cx="9728616" cy="4126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8713">
                  <a:extLst>
                    <a:ext uri="{9D8B030D-6E8A-4147-A177-3AD203B41FA5}">
                      <a16:colId xmlns:a16="http://schemas.microsoft.com/office/drawing/2014/main" val="3186664314"/>
                    </a:ext>
                  </a:extLst>
                </a:gridCol>
                <a:gridCol w="2560161">
                  <a:extLst>
                    <a:ext uri="{9D8B030D-6E8A-4147-A177-3AD203B41FA5}">
                      <a16:colId xmlns:a16="http://schemas.microsoft.com/office/drawing/2014/main" val="3164974163"/>
                    </a:ext>
                  </a:extLst>
                </a:gridCol>
                <a:gridCol w="1306639">
                  <a:extLst>
                    <a:ext uri="{9D8B030D-6E8A-4147-A177-3AD203B41FA5}">
                      <a16:colId xmlns:a16="http://schemas.microsoft.com/office/drawing/2014/main" val="540794854"/>
                    </a:ext>
                  </a:extLst>
                </a:gridCol>
                <a:gridCol w="1935090">
                  <a:extLst>
                    <a:ext uri="{9D8B030D-6E8A-4147-A177-3AD203B41FA5}">
                      <a16:colId xmlns:a16="http://schemas.microsoft.com/office/drawing/2014/main" val="386674676"/>
                    </a:ext>
                  </a:extLst>
                </a:gridCol>
                <a:gridCol w="3028013">
                  <a:extLst>
                    <a:ext uri="{9D8B030D-6E8A-4147-A177-3AD203B41FA5}">
                      <a16:colId xmlns:a16="http://schemas.microsoft.com/office/drawing/2014/main" val="4117031524"/>
                    </a:ext>
                  </a:extLst>
                </a:gridCol>
              </a:tblGrid>
              <a:tr h="12088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KV-Nr. 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Gebührentatbestand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(Gegenstand des Kostenansatzes)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Streitwert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Betrag/Gebühr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In EUR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 err="1">
                          <a:solidFill>
                            <a:schemeClr val="tx1"/>
                          </a:solidFill>
                          <a:effectLst/>
                        </a:rPr>
                        <a:t>Mithaft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Kläger/Beklagter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858955"/>
                  </a:ext>
                </a:extLst>
              </a:tr>
              <a:tr h="640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 smtClean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362680"/>
                  </a:ext>
                </a:extLst>
              </a:tr>
              <a:tr h="616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Summe: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040756"/>
                  </a:ext>
                </a:extLst>
              </a:tr>
              <a:tr h="9066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(bereits)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gezahlt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sind: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056708"/>
                  </a:ext>
                </a:extLst>
              </a:tr>
              <a:tr h="6044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Rest: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 </a:t>
                      </a:r>
                      <a:endParaRPr lang="de-DE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5430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69036" y="1118555"/>
            <a:ext cx="9728616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>
                <a:solidFill>
                  <a:schemeClr val="tx1"/>
                </a:solidFill>
              </a:rPr>
              <a:t>Der Kläger A, vertreten durch Rechtsanwalt R., reicht eine Klage gegen den Beklagten B mit einem Zahlungsantrag in Höhe von </a:t>
            </a:r>
            <a:r>
              <a:rPr lang="de-DE" sz="2000" b="1" dirty="0" smtClean="0">
                <a:solidFill>
                  <a:schemeClr val="tx1"/>
                </a:solidFill>
              </a:rPr>
              <a:t>1.000,00 </a:t>
            </a:r>
            <a:r>
              <a:rPr lang="de-DE" sz="2000" b="1" dirty="0">
                <a:solidFill>
                  <a:schemeClr val="tx1"/>
                </a:solidFill>
              </a:rPr>
              <a:t>EUR beim </a:t>
            </a:r>
            <a:r>
              <a:rPr lang="de-DE" sz="2000" b="1" dirty="0" smtClean="0">
                <a:solidFill>
                  <a:schemeClr val="tx1"/>
                </a:solidFill>
              </a:rPr>
              <a:t>Amtsgericht </a:t>
            </a:r>
            <a:r>
              <a:rPr lang="de-DE" sz="2000" b="1" dirty="0">
                <a:solidFill>
                  <a:schemeClr val="tx1"/>
                </a:solidFill>
              </a:rPr>
              <a:t>ein.</a:t>
            </a: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469036" y="3539753"/>
            <a:ext cx="809468" cy="32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1210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554553" y="3510879"/>
            <a:ext cx="2251062" cy="391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Verfahren im Allgemeinen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081664" y="3510879"/>
            <a:ext cx="1154243" cy="3746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1.000,00</a:t>
            </a:r>
          </a:p>
        </p:txBody>
      </p:sp>
      <p:sp>
        <p:nvSpPr>
          <p:cNvPr id="12" name="Rechteck 11"/>
          <p:cNvSpPr/>
          <p:nvPr/>
        </p:nvSpPr>
        <p:spPr>
          <a:xfrm>
            <a:off x="6730583" y="3432940"/>
            <a:ext cx="914400" cy="5305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174,00</a:t>
            </a:r>
          </a:p>
        </p:txBody>
      </p:sp>
      <p:sp>
        <p:nvSpPr>
          <p:cNvPr id="13" name="Rechteck 12"/>
          <p:cNvSpPr/>
          <p:nvPr/>
        </p:nvSpPr>
        <p:spPr>
          <a:xfrm>
            <a:off x="8197081" y="3458382"/>
            <a:ext cx="3000571" cy="47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r>
              <a:rPr lang="de-DE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voll (174,00 €)/keine (0,00 €)</a:t>
            </a:r>
          </a:p>
        </p:txBody>
      </p:sp>
      <p:sp>
        <p:nvSpPr>
          <p:cNvPr id="14" name="Rechteck 13"/>
          <p:cNvSpPr/>
          <p:nvPr/>
        </p:nvSpPr>
        <p:spPr>
          <a:xfrm>
            <a:off x="6618157" y="4113604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174,00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6788005" y="4860613"/>
            <a:ext cx="1139252" cy="5017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0,00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6618157" y="5607621"/>
            <a:ext cx="1139252" cy="4195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400" b="1" dirty="0"/>
              <a:t> </a:t>
            </a:r>
            <a:r>
              <a:rPr lang="de-DE" sz="1400" b="1" dirty="0" smtClean="0"/>
              <a:t> 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174,00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2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  <p:bldP spid="4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871538" y="2647271"/>
            <a:ext cx="10458451" cy="112171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Fälligkeit tritt gem. § 6 Abs. 1 S. 1 Nr. 1 GKG mit Eingang der Klage ein.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2142507" y="1395386"/>
            <a:ext cx="8165797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Vorrauszahlungs</a:t>
            </a:r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(oder Vorschuss) KR - Klage</a:t>
            </a:r>
            <a:endParaRPr lang="de-DE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Gefaltete Ecke 4"/>
          <p:cNvSpPr/>
          <p:nvPr/>
        </p:nvSpPr>
        <p:spPr>
          <a:xfrm rot="21359453">
            <a:off x="677595" y="55923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eitere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Lösungen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866774" y="3820677"/>
            <a:ext cx="10458451" cy="9144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Kostenschuldner ist der Kläger gem. § 22 Abs. 1 S. 1 GKG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871539" y="4741372"/>
            <a:ext cx="10458450" cy="150226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Gem. § 12 Abs. 1 S. 1 GKG ist mit Kostennachricht Muster Kost40 gem.</a:t>
            </a:r>
          </a:p>
          <a:p>
            <a:pPr marL="1036638" indent="0">
              <a:buNone/>
            </a:pP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26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eine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Vorrauszahlung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i.H.v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174,00 EUR zu fordern. Sie </a:t>
            </a:r>
            <a:r>
              <a:rPr lang="de-DE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wird gem. §§ 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Abs. 2, 15 Abs. 1 und 26 Abs. 1 + 6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KostVfg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über den Prozessbevollmächtigten des Klägers erfordert.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45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68084" y="2673840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a.</a:t>
            </a:r>
            <a:endParaRPr lang="de-DE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168084" y="381247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/>
              <a:t>b.</a:t>
            </a:r>
            <a:endParaRPr lang="de-DE" sz="3200" b="1" dirty="0"/>
          </a:p>
        </p:txBody>
      </p:sp>
      <p:sp>
        <p:nvSpPr>
          <p:cNvPr id="12" name="Ellipse 11"/>
          <p:cNvSpPr/>
          <p:nvPr/>
        </p:nvSpPr>
        <p:spPr>
          <a:xfrm>
            <a:off x="168084" y="4951112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/>
              <a:t>c</a:t>
            </a:r>
            <a:r>
              <a:rPr lang="de-DE" sz="3200" b="1" dirty="0" smtClean="0"/>
              <a:t>.</a:t>
            </a:r>
            <a:endParaRPr lang="de-DE" sz="3200" b="1" dirty="0"/>
          </a:p>
        </p:txBody>
      </p:sp>
      <p:sp>
        <p:nvSpPr>
          <p:cNvPr id="13" name="Gefaltete Ecke 12"/>
          <p:cNvSpPr/>
          <p:nvPr/>
        </p:nvSpPr>
        <p:spPr>
          <a:xfrm rot="21359453">
            <a:off x="10190973" y="4717458"/>
            <a:ext cx="1534511" cy="155009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Wir lesen mal alle § dazu…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06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3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Breitbild</PresentationFormat>
  <Paragraphs>59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</cp:revision>
  <dcterms:created xsi:type="dcterms:W3CDTF">2023-05-30T09:25:41Z</dcterms:created>
  <dcterms:modified xsi:type="dcterms:W3CDTF">2024-02-22T07:51:01Z</dcterms:modified>
</cp:coreProperties>
</file>