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EE57099-EC06-4C3E-AB56-D40B6A065957}"/>
              </a:ext>
            </a:extLst>
          </p:cNvPr>
          <p:cNvSpPr/>
          <p:nvPr/>
        </p:nvSpPr>
        <p:spPr>
          <a:xfrm>
            <a:off x="280871" y="1178079"/>
            <a:ext cx="10052105" cy="865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Verfahren im Zusammenhang mit der elterlichen Sorge und dem Umgang. Wer ist jeweils funktionell zuständig?</a:t>
            </a:r>
            <a:endParaRPr lang="de-DE" sz="2400">
              <a:effectLst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4"/>
            <a:ext cx="10319657" cy="143060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a) Ersetzung der Zustimmung des gesetzlichen Vertreters eines beschränkt geschäftsfähigen Elternteils zu einer Sorgeerklärung (§ 1626c II BGB)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563631"/>
            <a:ext cx="10319657" cy="179645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b) Einschränkung und Ausschluss der Sorgebefugnisse in Angelegenheiten des täglichen Lebens (§§ 1687, 1687a, 1687b BGB, 9 LPartG)</a:t>
            </a:r>
            <a:endParaRPr lang="de-DE" sz="2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9602163" y="3175407"/>
            <a:ext cx="2110865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E5761497-B5A3-4FEF-83AA-34DF2A6F820E}"/>
              </a:ext>
            </a:extLst>
          </p:cNvPr>
          <p:cNvSpPr/>
          <p:nvPr/>
        </p:nvSpPr>
        <p:spPr>
          <a:xfrm>
            <a:off x="9372720" y="5679921"/>
            <a:ext cx="2110865" cy="919825"/>
          </a:xfrm>
          <a:prstGeom prst="wedgeEllipseCallout">
            <a:avLst>
              <a:gd name="adj1" fmla="val -61128"/>
              <a:gd name="adj2" fmla="val -33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188683" y="1656812"/>
            <a:ext cx="10900229" cy="128411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s) Maßnahmen bei persönlicher Kindeswohlgefährdung nach § 1666 BGB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1063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t) </a:t>
            </a:r>
            <a:r>
              <a:rPr lang="de-DE" sz="2800" dirty="0">
                <a:solidFill>
                  <a:schemeClr val="tx1"/>
                </a:solidFill>
              </a:rPr>
              <a:t>Anordnung des Verbleibens bei dem Stiefelternteil (§ 1682 BGB)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8059184" y="2862070"/>
            <a:ext cx="2627071" cy="844130"/>
          </a:xfrm>
          <a:prstGeom prst="wedgeEllipseCallout">
            <a:avLst>
              <a:gd name="adj1" fmla="val -23525"/>
              <a:gd name="adj2" fmla="val -73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FCB8A746-CC96-431F-95E2-5CE007EA08AC}"/>
              </a:ext>
            </a:extLst>
          </p:cNvPr>
          <p:cNvSpPr/>
          <p:nvPr/>
        </p:nvSpPr>
        <p:spPr>
          <a:xfrm>
            <a:off x="8059183" y="5269634"/>
            <a:ext cx="2627071" cy="844130"/>
          </a:xfrm>
          <a:prstGeom prst="wedgeEllipseCallout">
            <a:avLst>
              <a:gd name="adj1" fmla="val -23525"/>
              <a:gd name="adj2" fmla="val -73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302789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1892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u) Unterbringung des Kindes mit Freiheitsentziehung (§ 1631b BGB)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v) </a:t>
            </a:r>
            <a:r>
              <a:rPr lang="de-DE" sz="2800" dirty="0">
                <a:solidFill>
                  <a:schemeClr val="tx1"/>
                </a:solidFill>
              </a:rPr>
              <a:t>Sorgerechtsänderungen nach gemeinsamer Sorgeerklärung nicht verheirateter Eltern (§ 1671 I BGB)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8993550" y="3045816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AE2170E2-CB8A-4F71-BB94-595F3555D1F9}"/>
              </a:ext>
            </a:extLst>
          </p:cNvPr>
          <p:cNvSpPr/>
          <p:nvPr/>
        </p:nvSpPr>
        <p:spPr>
          <a:xfrm>
            <a:off x="8584011" y="5151351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43035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1892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w) Umgangsrecht von Kindern (§ 1684 BGB), sowie von Großeltern, Geschwistern, Stiefeltern, Pflegeeltern (§ 1685 BGB)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197490"/>
            <a:ext cx="10923936" cy="124546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x) </a:t>
            </a:r>
            <a:r>
              <a:rPr lang="de-DE" sz="2800" dirty="0">
                <a:solidFill>
                  <a:schemeClr val="tx1"/>
                </a:solidFill>
              </a:rPr>
              <a:t>Verlangen der Herausgabe des Kindes von Dritten (§ 1632 I, III BGB)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8993550" y="3101413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18276A9B-7BAF-48C7-8B37-38430534A4DD}"/>
              </a:ext>
            </a:extLst>
          </p:cNvPr>
          <p:cNvSpPr/>
          <p:nvPr/>
        </p:nvSpPr>
        <p:spPr>
          <a:xfrm>
            <a:off x="8168041" y="5442959"/>
            <a:ext cx="2409357" cy="1083377"/>
          </a:xfrm>
          <a:prstGeom prst="wedgeEllipseCallout">
            <a:avLst>
              <a:gd name="adj1" fmla="val -65092"/>
              <a:gd name="adj2" fmla="val -49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17047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y) Sorgerecht zugunsten des nicht mit der Mutter verheirateten Vaters (§ 1671 II BGB)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710058"/>
            <a:ext cx="10319657" cy="87434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z) </a:t>
            </a:r>
            <a:r>
              <a:rPr lang="de-DE" sz="2800" dirty="0">
                <a:solidFill>
                  <a:schemeClr val="tx1"/>
                </a:solidFill>
              </a:rPr>
              <a:t>Genehmigung von Rechtsgeschäftigen (§ 1643 BGB)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128297" y="3323275"/>
            <a:ext cx="2409357" cy="1083377"/>
          </a:xfrm>
          <a:prstGeom prst="wedgeEllipseCallout">
            <a:avLst>
              <a:gd name="adj1" fmla="val -47622"/>
              <a:gd name="adj2" fmla="val -533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05CAFFC1-2BD5-4CD4-A49A-DC816BD3C248}"/>
              </a:ext>
            </a:extLst>
          </p:cNvPr>
          <p:cNvSpPr/>
          <p:nvPr/>
        </p:nvSpPr>
        <p:spPr>
          <a:xfrm>
            <a:off x="8124491" y="5373989"/>
            <a:ext cx="3225680" cy="919825"/>
          </a:xfrm>
          <a:prstGeom prst="wedgeEllipseCallout">
            <a:avLst>
              <a:gd name="adj1" fmla="val -58716"/>
              <a:gd name="adj2" fmla="val -481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235933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7474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err="1">
                <a:solidFill>
                  <a:schemeClr val="tx1"/>
                </a:solidFill>
              </a:rPr>
              <a:t>aa</a:t>
            </a:r>
            <a:r>
              <a:rPr lang="de-DE" sz="2800" dirty="0">
                <a:solidFill>
                  <a:schemeClr val="tx1"/>
                </a:solidFill>
              </a:rPr>
              <a:t>) Eingreifen des </a:t>
            </a:r>
            <a:r>
              <a:rPr lang="de-DE" sz="2800" dirty="0" err="1">
                <a:solidFill>
                  <a:schemeClr val="tx1"/>
                </a:solidFill>
              </a:rPr>
              <a:t>FamFG</a:t>
            </a:r>
            <a:r>
              <a:rPr lang="de-DE" sz="2800" dirty="0">
                <a:solidFill>
                  <a:schemeClr val="tx1"/>
                </a:solidFill>
              </a:rPr>
              <a:t> bei Verhinderung der Eltern (§ 1693 BGB)</a:t>
            </a:r>
          </a:p>
        </p:txBody>
      </p:sp>
      <p:sp>
        <p:nvSpPr>
          <p:cNvPr id="8" name="Sprechblase: oval 7">
            <a:extLst>
              <a:ext uri="{FF2B5EF4-FFF2-40B4-BE49-F238E27FC236}">
                <a16:creationId xmlns:a16="http://schemas.microsoft.com/office/drawing/2014/main" id="{93828F0F-6F1E-41D2-A3AC-DE3FE2FD4E2F}"/>
              </a:ext>
            </a:extLst>
          </p:cNvPr>
          <p:cNvSpPr/>
          <p:nvPr/>
        </p:nvSpPr>
        <p:spPr>
          <a:xfrm>
            <a:off x="7413291" y="3744358"/>
            <a:ext cx="3225680" cy="919825"/>
          </a:xfrm>
          <a:prstGeom prst="wedgeEllipseCallout">
            <a:avLst>
              <a:gd name="adj1" fmla="val -58716"/>
              <a:gd name="adj2" fmla="val -481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191753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91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c)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Abänderungsverfahren</a:t>
            </a:r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(§ 1696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1"/>
            <a:ext cx="1031965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d)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Einreichung des Vermögensverzeichnisses; Anordnung anderweitiger Aufstellung des Verzeichnisses (§ 1640 I, III BGB)</a:t>
            </a:r>
            <a:endParaRPr lang="de-DE" sz="2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prechblase: oval 5">
            <a:extLst>
              <a:ext uri="{FF2B5EF4-FFF2-40B4-BE49-F238E27FC236}">
                <a16:creationId xmlns:a16="http://schemas.microsoft.com/office/drawing/2014/main" id="{898445E9-8230-4E72-B251-DA3E9AC26DFF}"/>
              </a:ext>
            </a:extLst>
          </p:cNvPr>
          <p:cNvSpPr/>
          <p:nvPr/>
        </p:nvSpPr>
        <p:spPr>
          <a:xfrm>
            <a:off x="4157121" y="2834382"/>
            <a:ext cx="2109388" cy="919825"/>
          </a:xfrm>
          <a:prstGeom prst="wedgeEllipseCallout">
            <a:avLst>
              <a:gd name="adj1" fmla="val -63190"/>
              <a:gd name="adj2" fmla="val -371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7A639FCC-61CD-4F0A-B93A-9A91053542F1}"/>
              </a:ext>
            </a:extLst>
          </p:cNvPr>
          <p:cNvSpPr/>
          <p:nvPr/>
        </p:nvSpPr>
        <p:spPr>
          <a:xfrm>
            <a:off x="8143115" y="5537918"/>
            <a:ext cx="3225680" cy="919825"/>
          </a:xfrm>
          <a:prstGeom prst="wedgeEllipseCallout">
            <a:avLst>
              <a:gd name="adj1" fmla="val -49267"/>
              <a:gd name="adj2" fmla="val -67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F7CC7AD-2102-41D0-9876-6AF815FA3944}"/>
              </a:ext>
            </a:extLst>
          </p:cNvPr>
          <p:cNvSpPr/>
          <p:nvPr/>
        </p:nvSpPr>
        <p:spPr>
          <a:xfrm>
            <a:off x="6711634" y="2935801"/>
            <a:ext cx="4657161" cy="919825"/>
          </a:xfrm>
          <a:prstGeom prst="wedgeEllipseCallout">
            <a:avLst>
              <a:gd name="adj1" fmla="val -51778"/>
              <a:gd name="adj2" fmla="val -434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bzw. Rechtspfleger – die Zuständigkeit richtet sich nach dem Erstverfahren</a:t>
            </a:r>
          </a:p>
        </p:txBody>
      </p:sp>
    </p:spTree>
    <p:extLst>
      <p:ext uri="{BB962C8B-B14F-4D97-AF65-F5344CB8AC3E}">
        <p14:creationId xmlns:p14="http://schemas.microsoft.com/office/powerpoint/2010/main" val="247853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52786" y="1735314"/>
            <a:ext cx="10319657" cy="105755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e)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Unterstützung</a:t>
            </a:r>
            <a:r>
              <a:rPr lang="de-DE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der Eltern bei Personensorge (§ 1631 III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94907" y="4056827"/>
            <a:ext cx="11202186" cy="13075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f) </a:t>
            </a:r>
            <a:r>
              <a:rPr lang="de-DE" sz="2800" dirty="0">
                <a:solidFill>
                  <a:schemeClr val="tx1"/>
                </a:solidFill>
              </a:rPr>
              <a:t>Maßnahmen bei Gefährdung des Kindesvermögens (§§ 1666, 1667 BGB)</a:t>
            </a:r>
            <a:endParaRPr lang="de-DE" sz="28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7A639FCC-61CD-4F0A-B93A-9A91053542F1}"/>
              </a:ext>
            </a:extLst>
          </p:cNvPr>
          <p:cNvSpPr/>
          <p:nvPr/>
        </p:nvSpPr>
        <p:spPr>
          <a:xfrm>
            <a:off x="7969434" y="5285487"/>
            <a:ext cx="3225680" cy="919825"/>
          </a:xfrm>
          <a:prstGeom prst="wedgeEllipseCallout">
            <a:avLst>
              <a:gd name="adj1" fmla="val -48817"/>
              <a:gd name="adj2" fmla="val -576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5FCD52A0-E69C-40DA-B6DA-1F2270ED08A4}"/>
              </a:ext>
            </a:extLst>
          </p:cNvPr>
          <p:cNvSpPr/>
          <p:nvPr/>
        </p:nvSpPr>
        <p:spPr>
          <a:xfrm>
            <a:off x="8239702" y="2868400"/>
            <a:ext cx="3225680" cy="919825"/>
          </a:xfrm>
          <a:prstGeom prst="wedgeEllipseCallout">
            <a:avLst>
              <a:gd name="adj1" fmla="val -48817"/>
              <a:gd name="adj2" fmla="val -576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272635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4729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g)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Übertragung des Entscheidungsrechts bei gemeinsamer Sorge </a:t>
            </a:r>
            <a:r>
              <a:rPr lang="de-DE" dirty="0">
                <a:solidFill>
                  <a:schemeClr val="tx1"/>
                </a:solidFill>
                <a:ea typeface="Calibri" panose="020F0502020204030204" pitchFamily="34" charset="0"/>
              </a:rPr>
              <a:t>(§ 1628 I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214924"/>
            <a:ext cx="10697030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h)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Übertragung von Sorgeangelegenheiten auf die Pflegeperson (§ 1630 III BGB)</a:t>
            </a:r>
            <a:endParaRPr lang="de-DE" sz="2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143535" y="5380795"/>
            <a:ext cx="2109388" cy="919825"/>
          </a:xfrm>
          <a:prstGeom prst="wedgeEllipseCallout">
            <a:avLst>
              <a:gd name="adj1" fmla="val -60437"/>
              <a:gd name="adj2" fmla="val -339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593AE1AB-DE10-4B4D-AAD3-E6F879C32C4A}"/>
              </a:ext>
            </a:extLst>
          </p:cNvPr>
          <p:cNvSpPr/>
          <p:nvPr/>
        </p:nvSpPr>
        <p:spPr>
          <a:xfrm>
            <a:off x="7673008" y="3295099"/>
            <a:ext cx="2109388" cy="919825"/>
          </a:xfrm>
          <a:prstGeom prst="wedgeEllipseCallout">
            <a:avLst>
              <a:gd name="adj1" fmla="val -64566"/>
              <a:gd name="adj2" fmla="val -150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30547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280870" y="1673986"/>
            <a:ext cx="10967701" cy="11876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  <a:cs typeface="Arial" panose="020B0604020202020204" pitchFamily="34" charset="0"/>
              </a:rPr>
              <a:t>i) Entzug der Vertretungsmacht eines Elternteils (§ 1629 II 3, § 1796 BGB)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280870" y="3717456"/>
            <a:ext cx="953078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  <a:cs typeface="Arial" panose="020B0604020202020204" pitchFamily="34" charset="0"/>
              </a:rPr>
              <a:t>j)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Streitigkeiten über das Auskunftsrecht des nichtsorgeberechtigten Elternteils (§ 1686 BGB)</a:t>
            </a:r>
            <a:endParaRPr lang="de-DE" sz="2800" kern="1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80E32F1C-61EE-431B-94CD-D60B2E1BDACD}"/>
              </a:ext>
            </a:extLst>
          </p:cNvPr>
          <p:cNvSpPr/>
          <p:nvPr/>
        </p:nvSpPr>
        <p:spPr>
          <a:xfrm>
            <a:off x="8377588" y="2617082"/>
            <a:ext cx="3225680" cy="919825"/>
          </a:xfrm>
          <a:prstGeom prst="wedgeEllipseCallout">
            <a:avLst>
              <a:gd name="adj1" fmla="val -61866"/>
              <a:gd name="adj2" fmla="val -30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022CEC18-2BF9-4BBE-95B8-DACA7022A6C8}"/>
              </a:ext>
            </a:extLst>
          </p:cNvPr>
          <p:cNvSpPr/>
          <p:nvPr/>
        </p:nvSpPr>
        <p:spPr>
          <a:xfrm>
            <a:off x="8022891" y="5092123"/>
            <a:ext cx="3225680" cy="919825"/>
          </a:xfrm>
          <a:prstGeom prst="wedgeEllipseCallout">
            <a:avLst>
              <a:gd name="adj1" fmla="val -61866"/>
              <a:gd name="adj2" fmla="val -30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385271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4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4"/>
            <a:ext cx="10784115" cy="9193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k)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Streit über Umgang des Kindes mit Dritten (§ 1632 II, III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204150"/>
            <a:ext cx="10319657" cy="170653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</a:rPr>
              <a:t>l)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Übertragung der elterlichen Sorge auf den überlebenden Elternteil (§ 1680 II BGB), Rückübertragung, wenn der Elternteil nur vermeintlich tot war (§ 1681 BGB)</a:t>
            </a:r>
            <a:endParaRPr lang="de-DE" sz="2800" kern="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de-DE" sz="2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372720" y="2963799"/>
            <a:ext cx="2109388" cy="919825"/>
          </a:xfrm>
          <a:prstGeom prst="wedgeEllipseCallout">
            <a:avLst>
              <a:gd name="adj1" fmla="val -59749"/>
              <a:gd name="adj2" fmla="val -48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8AAE9618-8EAC-4232-901B-75F76C9E38CB}"/>
              </a:ext>
            </a:extLst>
          </p:cNvPr>
          <p:cNvSpPr/>
          <p:nvPr/>
        </p:nvSpPr>
        <p:spPr>
          <a:xfrm>
            <a:off x="9372720" y="5231719"/>
            <a:ext cx="2109388" cy="919825"/>
          </a:xfrm>
          <a:prstGeom prst="wedgeEllipseCallout">
            <a:avLst>
              <a:gd name="adj1" fmla="val -59749"/>
              <a:gd name="adj2" fmla="val -48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22036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1" y="2239773"/>
            <a:ext cx="10319657" cy="16668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</a:rPr>
              <a:t>m)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Übertragung der elterlichen Sorge auf den Vater, wenn die elterliche Sorge der nicht verheirateten Mutter nicht wiederaufleben kann (§ 1678 II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1" y="4759993"/>
            <a:ext cx="10319657" cy="14927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  <a:cs typeface="Arial" panose="020B0604020202020204" pitchFamily="34" charset="0"/>
              </a:rPr>
              <a:t>n) </a:t>
            </a:r>
            <a:r>
              <a:rPr lang="de-DE" sz="2800" dirty="0">
                <a:solidFill>
                  <a:schemeClr val="tx1"/>
                </a:solidFill>
                <a:cs typeface="Arial" panose="020B0604020202020204" pitchFamily="34" charset="0"/>
              </a:rPr>
              <a:t>Einschränkung und Ausschluss der Vertretungsbefugnisse von Pflegeeltern (§ 1688 BGB)</a:t>
            </a:r>
            <a:endParaRPr lang="de-DE" sz="2800" kern="1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9801742" y="5655987"/>
            <a:ext cx="2109388" cy="919825"/>
          </a:xfrm>
          <a:prstGeom prst="wedgeEllipseCallout">
            <a:avLst>
              <a:gd name="adj1" fmla="val -62501"/>
              <a:gd name="adj2" fmla="val -24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8C30D607-14AF-4876-9832-06BF0B4E4EAB}"/>
              </a:ext>
            </a:extLst>
          </p:cNvPr>
          <p:cNvSpPr/>
          <p:nvPr/>
        </p:nvSpPr>
        <p:spPr>
          <a:xfrm>
            <a:off x="9743933" y="3723273"/>
            <a:ext cx="2109388" cy="919825"/>
          </a:xfrm>
          <a:prstGeom prst="wedgeEllipseCallout">
            <a:avLst>
              <a:gd name="adj1" fmla="val -60438"/>
              <a:gd name="adj2" fmla="val -465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96924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478970" y="1934733"/>
            <a:ext cx="11176000" cy="86862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o)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Anordnung des Verbleibens des Kindes bei Pflegeperson (§ 1632 IV BGB)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478970" y="4163253"/>
            <a:ext cx="10319657" cy="86862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kern="100" dirty="0">
                <a:solidFill>
                  <a:schemeClr val="tx1"/>
                </a:solidFill>
              </a:rPr>
              <a:t>p)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Streit zwischen Pfleger und Eltern (§ 1630 II BGB)</a:t>
            </a:r>
            <a:endParaRPr lang="de-DE" sz="2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prechblase: oval 11">
            <a:extLst>
              <a:ext uri="{FF2B5EF4-FFF2-40B4-BE49-F238E27FC236}">
                <a16:creationId xmlns:a16="http://schemas.microsoft.com/office/drawing/2014/main" id="{62F2B4C7-855B-441C-8E40-4AE0CBC9A8A2}"/>
              </a:ext>
            </a:extLst>
          </p:cNvPr>
          <p:cNvSpPr/>
          <p:nvPr/>
        </p:nvSpPr>
        <p:spPr>
          <a:xfrm>
            <a:off x="8868244" y="4871980"/>
            <a:ext cx="2109388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3788EF58-2B03-4F87-AF11-A5F337B4E4F3}"/>
              </a:ext>
            </a:extLst>
          </p:cNvPr>
          <p:cNvSpPr/>
          <p:nvPr/>
        </p:nvSpPr>
        <p:spPr>
          <a:xfrm>
            <a:off x="9143535" y="2763133"/>
            <a:ext cx="2109388" cy="919825"/>
          </a:xfrm>
          <a:prstGeom prst="wedgeEllipseCallout">
            <a:avLst>
              <a:gd name="adj1" fmla="val -53556"/>
              <a:gd name="adj2" fmla="val -560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Richter*in</a:t>
            </a:r>
          </a:p>
        </p:txBody>
      </p:sp>
    </p:spTree>
    <p:extLst>
      <p:ext uri="{BB962C8B-B14F-4D97-AF65-F5344CB8AC3E}">
        <p14:creationId xmlns:p14="http://schemas.microsoft.com/office/powerpoint/2010/main" val="105826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2945">
            <a:off x="10380339" y="2626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D12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9515BF5-D670-408F-B520-9F4858A32262}"/>
              </a:ext>
            </a:extLst>
          </p:cNvPr>
          <p:cNvSpPr/>
          <p:nvPr/>
        </p:nvSpPr>
        <p:spPr>
          <a:xfrm>
            <a:off x="280870" y="1673986"/>
            <a:ext cx="10967701" cy="11876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dirty="0">
                <a:solidFill>
                  <a:schemeClr val="tx1"/>
                </a:solidFill>
                <a:cs typeface="Arial" panose="020B0604020202020204" pitchFamily="34" charset="0"/>
              </a:rPr>
              <a:t>q) </a:t>
            </a:r>
            <a:r>
              <a:rPr lang="de-DE" sz="2800" dirty="0">
                <a:solidFill>
                  <a:schemeClr val="tx1"/>
                </a:solidFill>
                <a:ea typeface="Calibri" panose="020F0502020204030204" pitchFamily="34" charset="0"/>
              </a:rPr>
              <a:t>Feststellung, dass die elterliche Sorge ruht bzw. nach Ruhen wiederauflebt (§ 1674 I, II, 1674a BGB)</a:t>
            </a:r>
            <a:endParaRPr lang="de-DE" sz="2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707A7EC-EC95-4DBA-8697-E354579F2255}"/>
              </a:ext>
            </a:extLst>
          </p:cNvPr>
          <p:cNvSpPr/>
          <p:nvPr/>
        </p:nvSpPr>
        <p:spPr>
          <a:xfrm>
            <a:off x="280870" y="3717456"/>
            <a:ext cx="9530787" cy="1834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800" kern="100" dirty="0">
                <a:solidFill>
                  <a:schemeClr val="tx1"/>
                </a:solidFill>
                <a:cs typeface="Arial" panose="020B0604020202020204" pitchFamily="34" charset="0"/>
              </a:rPr>
              <a:t>r) </a:t>
            </a:r>
            <a:r>
              <a:rPr lang="de-DE" sz="2800" dirty="0">
                <a:solidFill>
                  <a:schemeClr val="tx1"/>
                </a:solidFill>
              </a:rPr>
              <a:t>Anordnung eines Vermögensverzeichnisses bei Wiederheirat (§ 1683 I, II, III BGB)</a:t>
            </a:r>
            <a:endParaRPr lang="de-DE" sz="2800" kern="1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Sprechblase: oval 13">
            <a:extLst>
              <a:ext uri="{FF2B5EF4-FFF2-40B4-BE49-F238E27FC236}">
                <a16:creationId xmlns:a16="http://schemas.microsoft.com/office/drawing/2014/main" id="{80E32F1C-61EE-431B-94CD-D60B2E1BDACD}"/>
              </a:ext>
            </a:extLst>
          </p:cNvPr>
          <p:cNvSpPr/>
          <p:nvPr/>
        </p:nvSpPr>
        <p:spPr>
          <a:xfrm>
            <a:off x="8377588" y="2617082"/>
            <a:ext cx="3225680" cy="919825"/>
          </a:xfrm>
          <a:prstGeom prst="wedgeEllipseCallout">
            <a:avLst>
              <a:gd name="adj1" fmla="val -61866"/>
              <a:gd name="adj2" fmla="val -30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022CEC18-2BF9-4BBE-95B8-DACA7022A6C8}"/>
              </a:ext>
            </a:extLst>
          </p:cNvPr>
          <p:cNvSpPr/>
          <p:nvPr/>
        </p:nvSpPr>
        <p:spPr>
          <a:xfrm>
            <a:off x="8022891" y="5092123"/>
            <a:ext cx="3225680" cy="919825"/>
          </a:xfrm>
          <a:prstGeom prst="wedgeEllipseCallout">
            <a:avLst>
              <a:gd name="adj1" fmla="val -61866"/>
              <a:gd name="adj2" fmla="val -30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/>
              <a:t>Rechtspleger</a:t>
            </a:r>
            <a:r>
              <a:rPr lang="de-DE" sz="2400" b="1" dirty="0"/>
              <a:t>*in</a:t>
            </a:r>
          </a:p>
        </p:txBody>
      </p:sp>
    </p:spTree>
    <p:extLst>
      <p:ext uri="{BB962C8B-B14F-4D97-AF65-F5344CB8AC3E}">
        <p14:creationId xmlns:p14="http://schemas.microsoft.com/office/powerpoint/2010/main" val="206647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4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626</Words>
  <Application>Microsoft Office PowerPoint</Application>
  <PresentationFormat>Breitbild</PresentationFormat>
  <Paragraphs>128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14</cp:revision>
  <dcterms:created xsi:type="dcterms:W3CDTF">2025-01-06T11:40:08Z</dcterms:created>
  <dcterms:modified xsi:type="dcterms:W3CDTF">2025-02-06T13:48:28Z</dcterms:modified>
</cp:coreProperties>
</file>