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" units="cm"/>
          <inkml:channel name="Y" type="integer" max="864" units="cm"/>
          <inkml:channel name="T" type="integer" max="2.14748E9" units="dev"/>
        </inkml:traceFormat>
        <inkml:channelProperties>
          <inkml:channelProperty channel="X" name="resolution" value="3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23-08-04T11:55:51.79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-246 0 0</inkml:trace>
  <inkml:trace contextRef="#ctx0" brushRef="#br0" timeOffset="-919.8905">-82 0 0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536" units="cm"/>
          <inkml:channel name="Y" type="integer" max="864" units="cm"/>
          <inkml:channel name="T" type="integer" max="2.14748E9" units="dev"/>
        </inkml:traceFormat>
        <inkml:channelProperties>
          <inkml:channelProperty channel="X" name="resolution" value="30" units="1/cm"/>
          <inkml:channelProperty channel="Y" name="resolution" value="30" units="1/cm"/>
          <inkml:channelProperty channel="T" name="resolution" value="1" units="1/dev"/>
        </inkml:channelProperties>
      </inkml:inkSource>
      <inkml:timestamp xml:id="ts0" timeString="2023-08-04T11:55:54.8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75597-040E-4798-A273-8115881049D9}" type="datetimeFigureOut">
              <a:rPr lang="de-DE" smtClean="0"/>
              <a:t>15.01.2024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2D831-497F-4A0A-B1F9-BD3B0B60B5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43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-nicht physisch auf einen Tisch, sondern STEMPEL</a:t>
            </a:r>
          </a:p>
          <a:p>
            <a:endParaRPr lang="de-DE" dirty="0"/>
          </a:p>
          <a:p>
            <a:r>
              <a:rPr lang="de-DE" dirty="0"/>
              <a:t>-Verzeichnisse stempeln lassen</a:t>
            </a:r>
          </a:p>
          <a:p>
            <a:endParaRPr lang="de-DE" dirty="0"/>
          </a:p>
          <a:p>
            <a:r>
              <a:rPr lang="de-DE" dirty="0"/>
              <a:t>-Beteiligte können einsehen, ähnlich der Akteneinsicht 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4467D-2300-4391-90D7-B5EC7E75358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44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5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0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NULL"/><Relationship Id="rId7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67" y="181782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1834" y="126238"/>
            <a:ext cx="5106309" cy="1541177"/>
          </a:xfrm>
          <a:custGeom>
            <a:avLst/>
            <a:gdLst/>
            <a:ahLst/>
            <a:cxnLst/>
            <a:rect l="l" t="t" r="r" b="b"/>
            <a:pathLst>
              <a:path w="7659463" h="2311765">
                <a:moveTo>
                  <a:pt x="0" y="0"/>
                </a:moveTo>
                <a:lnTo>
                  <a:pt x="7659464" y="0"/>
                </a:lnTo>
                <a:lnTo>
                  <a:pt x="7659464" y="2311765"/>
                </a:lnTo>
                <a:lnTo>
                  <a:pt x="0" y="2311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635" y="2559970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7635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635" y="4577497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7635" y="352179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7635" y="159814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27931" y="320714"/>
            <a:ext cx="1053613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227"/>
              </a:lnSpc>
              <a:defRPr/>
            </a:pPr>
            <a:r>
              <a:rPr lang="en-US" sz="3734">
                <a:solidFill>
                  <a:srgbClr val="000000"/>
                </a:solidFill>
                <a:latin typeface="Canva Sans Bold"/>
              </a:rPr>
              <a:t>Der Berichtstermin=1.Gläubigerversammlung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37106" y="1616615"/>
            <a:ext cx="483493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  <a:ea typeface="Lato Bold"/>
              </a:rPr>
              <a:t>§ 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Lato Bold"/>
              </a:rPr>
              <a:t>29 Abs.1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Lato Bold"/>
              </a:rPr>
              <a:t>Nr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Lato Bold"/>
              </a:rPr>
              <a:t>. 1 </a:t>
            </a:r>
            <a:r>
              <a:rPr lang="en-US" sz="2400" b="1" dirty="0" err="1">
                <a:solidFill>
                  <a:srgbClr val="000000"/>
                </a:solidFill>
                <a:latin typeface="Calibri"/>
                <a:ea typeface="Lato Bold"/>
              </a:rPr>
              <a:t>InsO</a:t>
            </a:r>
            <a:r>
              <a:rPr lang="en-US" sz="2400" b="1" dirty="0">
                <a:solidFill>
                  <a:srgbClr val="000000"/>
                </a:solidFill>
                <a:latin typeface="Calibri"/>
                <a:ea typeface="Lato Bold"/>
              </a:rPr>
              <a:t>—&gt; Definition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86570" y="2686032"/>
            <a:ext cx="8836138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frühestens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6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Wochen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spätestens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Monate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Eröffnung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65455" y="3647857"/>
            <a:ext cx="807787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nicht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nötig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bei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kleineren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Verfahren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§ 29 Abs. 2 S. 2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InsO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37106" y="5668479"/>
            <a:ext cx="7665694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Nach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BT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beginnt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die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Verwertung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der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Insolvenzmasse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86571" y="4402403"/>
            <a:ext cx="7609829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Inhalt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wirtschaftliche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Verhältnisse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Ursachen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    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Prognosen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über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Fortführung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und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Insolvenzplan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Freihand 15"/>
              <p14:cNvContentPartPr/>
              <p14:nvPr/>
            </p14:nvContentPartPr>
            <p14:xfrm>
              <a:off x="2340131" y="1848356"/>
              <a:ext cx="59280" cy="240"/>
            </p14:xfrm>
          </p:contentPart>
        </mc:Choice>
        <mc:Fallback>
          <p:pic>
            <p:nvPicPr>
              <p:cNvPr id="16" name="Freihand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8275" y="1840436"/>
                <a:ext cx="82992" cy="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Freihand 17"/>
              <p14:cNvContentPartPr/>
              <p14:nvPr/>
            </p14:nvContentPartPr>
            <p14:xfrm>
              <a:off x="2831651" y="5987876"/>
              <a:ext cx="240" cy="240"/>
            </p14:xfrm>
          </p:contentPart>
        </mc:Choice>
        <mc:Fallback>
          <p:pic>
            <p:nvPicPr>
              <p:cNvPr id="18" name="Freihand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3731" y="5979956"/>
                <a:ext cx="16080" cy="1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344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1833" y="396914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635" y="212906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7635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635" y="4577497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7635" y="352179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31505" y="314364"/>
            <a:ext cx="6528991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Aussonderungsgläubiger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  <a:p>
            <a:pPr algn="ctr" defTabSz="609630">
              <a:lnSpc>
                <a:spcPts val="5973"/>
              </a:lnSpc>
              <a:defRPr/>
            </a:pPr>
            <a:endParaRPr lang="en-US" sz="4266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38129" y="2262644"/>
            <a:ext cx="392741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keine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Insolvenzgläubiger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86570" y="3346701"/>
            <a:ext cx="8716413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Lato Bold"/>
              </a:rPr>
              <a:t>    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Gegenstand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gehört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nicht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zur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Insolvenzmasse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sondern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dem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Lato Bold"/>
              </a:rPr>
              <a:t>Aussonderungsgläubiger</a:t>
            </a:r>
            <a:r>
              <a:rPr lang="en-US" sz="2400" u="sng" dirty="0">
                <a:solidFill>
                  <a:srgbClr val="000000"/>
                </a:solidFill>
                <a:latin typeface="Lato Bold"/>
              </a:rPr>
              <a:t>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77446" y="5668479"/>
            <a:ext cx="475663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Herausgabevollstreckung</a:t>
            </a:r>
            <a:r>
              <a:rPr lang="en-US" sz="2400">
                <a:solidFill>
                  <a:srgbClr val="000000"/>
                </a:solidFill>
                <a:latin typeface="Lato Bold"/>
              </a:rPr>
              <a:t> gegen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IV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57720" y="4703559"/>
            <a:ext cx="6840721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399">
                <a:solidFill>
                  <a:srgbClr val="000000"/>
                </a:solidFill>
                <a:latin typeface="Lato Bold"/>
              </a:rPr>
              <a:t>entspricht der Drittwiderspruchsklage in der ZV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70725" y="1088419"/>
            <a:ext cx="652899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>
                <a:solidFill>
                  <a:srgbClr val="000000"/>
                </a:solidFill>
                <a:latin typeface="Calibri"/>
                <a:ea typeface="Canva Sans Bold"/>
              </a:rPr>
              <a:t>§ 47 InsO</a:t>
            </a:r>
          </a:p>
        </p:txBody>
      </p:sp>
    </p:spTree>
    <p:extLst>
      <p:ext uri="{BB962C8B-B14F-4D97-AF65-F5344CB8AC3E}">
        <p14:creationId xmlns:p14="http://schemas.microsoft.com/office/powerpoint/2010/main" val="33939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1833" y="396914"/>
            <a:ext cx="4876800" cy="1471907"/>
          </a:xfrm>
          <a:custGeom>
            <a:avLst/>
            <a:gdLst/>
            <a:ahLst/>
            <a:cxnLst/>
            <a:rect l="l" t="t" r="r" b="b"/>
            <a:pathLst>
              <a:path w="7315200" h="2207860">
                <a:moveTo>
                  <a:pt x="0" y="0"/>
                </a:moveTo>
                <a:lnTo>
                  <a:pt x="7315200" y="0"/>
                </a:lnTo>
                <a:lnTo>
                  <a:pt x="7315200" y="2207861"/>
                </a:lnTo>
                <a:lnTo>
                  <a:pt x="0" y="2207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635" y="2559970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7635" y="5630848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635" y="4577497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7635" y="352179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59596" y="314364"/>
            <a:ext cx="6272808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Absonderungsgläubiger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30401" y="2577799"/>
            <a:ext cx="573717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Recht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auf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vorzugsweise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Befriedigung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28800" y="3647857"/>
            <a:ext cx="468928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Pfandrecht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vorab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erworben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082800" y="5580047"/>
            <a:ext cx="765399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Absonderungsgläubiger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werden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bevorzugt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befriedigt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sobald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Gegenstand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verwertet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wurde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28800" y="4526697"/>
            <a:ext cx="6261206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r>
              <a:rPr lang="en-US" sz="2400" dirty="0" err="1">
                <a:solidFill>
                  <a:srgbClr val="000000"/>
                </a:solidFill>
                <a:latin typeface="Lato Bold"/>
              </a:rPr>
              <a:t>Gegenstand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gehört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zur</a:t>
            </a:r>
            <a:r>
              <a:rPr lang="en-US" sz="2400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Lato Bold"/>
              </a:rPr>
              <a:t>Insolvenzmasse</a:t>
            </a: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0000"/>
              </a:solidFill>
              <a:latin typeface="Lato Bold"/>
            </a:endParaRPr>
          </a:p>
          <a:p>
            <a:pPr algn="ctr" defTabSz="609630">
              <a:lnSpc>
                <a:spcPts val="3360"/>
              </a:lnSpc>
              <a:spcBef>
                <a:spcPct val="0"/>
              </a:spcBef>
              <a:defRPr/>
            </a:pPr>
            <a:endParaRPr lang="en-US" sz="2400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59596" y="999741"/>
            <a:ext cx="6272808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173"/>
              </a:lnSpc>
              <a:defRPr/>
            </a:pPr>
            <a:r>
              <a:rPr lang="en-US" sz="2266">
                <a:solidFill>
                  <a:srgbClr val="000000"/>
                </a:solidFill>
                <a:latin typeface="Calibri"/>
                <a:ea typeface="Canva Sans Bold"/>
              </a:rPr>
              <a:t>§§ 49 ff InsO</a:t>
            </a:r>
          </a:p>
        </p:txBody>
      </p:sp>
    </p:spTree>
    <p:extLst>
      <p:ext uri="{BB962C8B-B14F-4D97-AF65-F5344CB8AC3E}">
        <p14:creationId xmlns:p14="http://schemas.microsoft.com/office/powerpoint/2010/main" val="18206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7635" y="293065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635" y="531038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3019" y="4498803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7635" y="3704072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47635" y="1598145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19468" y="357696"/>
            <a:ext cx="1367102" cy="656209"/>
          </a:xfrm>
          <a:custGeom>
            <a:avLst/>
            <a:gdLst/>
            <a:ahLst/>
            <a:cxnLst/>
            <a:rect l="l" t="t" r="r" b="b"/>
            <a:pathLst>
              <a:path w="2050653" h="984314">
                <a:moveTo>
                  <a:pt x="0" y="0"/>
                </a:moveTo>
                <a:lnTo>
                  <a:pt x="2050654" y="0"/>
                </a:lnTo>
                <a:lnTo>
                  <a:pt x="2050654" y="984314"/>
                </a:lnTo>
                <a:lnTo>
                  <a:pt x="0" y="9843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93585" y="3429000"/>
            <a:ext cx="5120493" cy="3021091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0565966" y="1278938"/>
            <a:ext cx="723817" cy="775172"/>
          </a:xfrm>
          <a:custGeom>
            <a:avLst/>
            <a:gdLst/>
            <a:ahLst/>
            <a:cxnLst/>
            <a:rect l="l" t="t" r="r" b="b"/>
            <a:pathLst>
              <a:path w="1085726" h="1162758">
                <a:moveTo>
                  <a:pt x="0" y="0"/>
                </a:moveTo>
                <a:lnTo>
                  <a:pt x="1085726" y="0"/>
                </a:lnTo>
                <a:lnTo>
                  <a:pt x="1085726" y="1162759"/>
                </a:lnTo>
                <a:lnTo>
                  <a:pt x="0" y="1162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867276" y="213377"/>
            <a:ext cx="94225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973"/>
              </a:lnSpc>
              <a:defRPr/>
            </a:pPr>
            <a:r>
              <a:rPr lang="en-US" sz="4000" dirty="0">
                <a:solidFill>
                  <a:srgbClr val="000000"/>
                </a:solidFill>
                <a:latin typeface="Canva Sans Bold"/>
              </a:rPr>
              <a:t>Die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Verwertung</a:t>
            </a:r>
            <a:r>
              <a:rPr lang="en-US" sz="4000" dirty="0">
                <a:solidFill>
                  <a:srgbClr val="000000"/>
                </a:solidFill>
                <a:latin typeface="Canva Sans Bold"/>
              </a:rPr>
              <a:t> der </a:t>
            </a:r>
            <a:r>
              <a:rPr lang="en-US" sz="4000" dirty="0" err="1">
                <a:solidFill>
                  <a:srgbClr val="000000"/>
                </a:solidFill>
                <a:latin typeface="Canva Sans Bold"/>
              </a:rPr>
              <a:t>Insolvenzmasse</a:t>
            </a:r>
            <a:endParaRPr lang="en-US" sz="4000" dirty="0">
              <a:solidFill>
                <a:srgbClr val="000000"/>
              </a:solidFill>
              <a:latin typeface="Canva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055570" y="1622075"/>
            <a:ext cx="465003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Maschinen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/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Geschäftsaustattungen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74860" y="2330792"/>
            <a:ext cx="5263940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Grundstücke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1021" y="3034870"/>
            <a:ext cx="371937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defRPr/>
            </a:pPr>
            <a:r>
              <a:rPr lang="en-US" sz="2133" dirty="0">
                <a:solidFill>
                  <a:srgbClr val="000000"/>
                </a:solidFill>
                <a:latin typeface="Lato Bold"/>
              </a:rPr>
              <a:t>Autos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86570" y="6127750"/>
            <a:ext cx="369822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selbständige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Tätigkeit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86191" y="4564797"/>
            <a:ext cx="283660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Versicherungen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047635" y="2289294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9"/>
                </a:lnTo>
                <a:lnTo>
                  <a:pt x="0" y="812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03019" y="6042237"/>
            <a:ext cx="638935" cy="541353"/>
          </a:xfrm>
          <a:custGeom>
            <a:avLst/>
            <a:gdLst/>
            <a:ahLst/>
            <a:cxnLst/>
            <a:rect l="l" t="t" r="r" b="b"/>
            <a:pathLst>
              <a:path w="958403" h="812029">
                <a:moveTo>
                  <a:pt x="0" y="0"/>
                </a:moveTo>
                <a:lnTo>
                  <a:pt x="958403" y="0"/>
                </a:lnTo>
                <a:lnTo>
                  <a:pt x="958403" y="812028"/>
                </a:lnTo>
                <a:lnTo>
                  <a:pt x="0" y="8120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867275" y="5376379"/>
            <a:ext cx="260312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Kontoguthaben</a:t>
            </a: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867275" y="3799834"/>
            <a:ext cx="351752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r>
              <a:rPr lang="en-US" sz="2133" dirty="0" err="1">
                <a:solidFill>
                  <a:srgbClr val="000000"/>
                </a:solidFill>
                <a:latin typeface="Lato Bold"/>
              </a:rPr>
              <a:t>Gewinne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/ </a:t>
            </a:r>
            <a:r>
              <a:rPr lang="en-US" sz="2133" dirty="0" err="1">
                <a:solidFill>
                  <a:srgbClr val="000000"/>
                </a:solidFill>
                <a:latin typeface="Lato Bold"/>
              </a:rPr>
              <a:t>Erbschaften</a:t>
            </a:r>
            <a:r>
              <a:rPr lang="en-US" sz="2133" dirty="0">
                <a:solidFill>
                  <a:srgbClr val="000000"/>
                </a:solidFill>
                <a:latin typeface="Lato Bold"/>
              </a:rPr>
              <a:t>  </a:t>
            </a:r>
          </a:p>
          <a:p>
            <a:pPr algn="ctr" defTabSz="609630">
              <a:lnSpc>
                <a:spcPts val="2986"/>
              </a:lnSpc>
              <a:spcBef>
                <a:spcPct val="0"/>
              </a:spcBef>
              <a:defRPr/>
            </a:pPr>
            <a:endParaRPr lang="en-US" sz="2133" dirty="0">
              <a:solidFill>
                <a:srgbClr val="000000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241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Breitbild</PresentationFormat>
  <Paragraphs>34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Canva Sans Bold</vt:lpstr>
      <vt:lpstr>Lato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Rachner, Kathrin</dc:creator>
  <cp:lastModifiedBy>Rachner, Kathrin</cp:lastModifiedBy>
  <cp:revision>2</cp:revision>
  <dcterms:created xsi:type="dcterms:W3CDTF">2023-12-01T13:04:27Z</dcterms:created>
  <dcterms:modified xsi:type="dcterms:W3CDTF">2024-01-15T12:19:17Z</dcterms:modified>
</cp:coreProperties>
</file>