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20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4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9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2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0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79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80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5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2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909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5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EE64-A140-4CAC-8C08-656773EC9877}" type="datetimeFigureOut">
              <a:rPr lang="de-DE" smtClean="0"/>
              <a:t>27.08.2023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3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Was ist ein Verlöbnis?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1.</a:t>
              </a:r>
              <a:endParaRPr lang="de-DE" sz="3600" dirty="0"/>
            </a:p>
          </p:txBody>
        </p:sp>
      </p:grpSp>
      <p:sp>
        <p:nvSpPr>
          <p:cNvPr id="22" name="Gefaltete Ecke 21"/>
          <p:cNvSpPr/>
          <p:nvPr/>
        </p:nvSpPr>
        <p:spPr>
          <a:xfrm rot="21260758">
            <a:off x="4672887" y="2720680"/>
            <a:ext cx="2846228" cy="271611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 Verlöbnis ist ein </a:t>
            </a:r>
            <a:r>
              <a:rPr lang="de-DE" sz="16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gegenseitiges rechtsverbindliches </a:t>
            </a:r>
            <a:r>
              <a:rPr lang="de-DE" sz="16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Versprechen zweier Menschen, künftig miteinander die Ehe eingehen zu wollen.</a:t>
            </a: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6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3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Ist ein Verlöbnis an eine Form gebunden?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2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4" name="Gefaltete Ecke 23"/>
          <p:cNvSpPr/>
          <p:nvPr/>
        </p:nvSpPr>
        <p:spPr>
          <a:xfrm rot="21348825">
            <a:off x="4199011" y="2364898"/>
            <a:ext cx="1483428" cy="132348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nein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3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2160168"/>
            <a:chOff x="871538" y="1405759"/>
            <a:chExt cx="8853668" cy="2160168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961392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/>
                <a:t>Ansprüche zwischen miteinander verlobten oder ehemals verlobten Personen im Zusammenhang mit der Beendigung des Verlöbnisses sind als „sonstige Familiensachen“ </a:t>
              </a:r>
              <a:r>
                <a:rPr lang="de-DE" sz="2400" dirty="0" smtClean="0"/>
                <a:t>definiert. </a:t>
              </a:r>
              <a:r>
                <a:rPr lang="de-DE" sz="2400" dirty="0"/>
                <a:t> Welchem Bereich ordnen Sie eine solche Sache zu?</a:t>
              </a:r>
            </a:p>
            <a:p>
              <a:endParaRPr lang="de-DE" sz="2400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3.</a:t>
              </a:r>
              <a:endParaRPr lang="de-DE" sz="3600" dirty="0"/>
            </a:p>
          </p:txBody>
        </p:sp>
      </p:grpSp>
      <p:sp>
        <p:nvSpPr>
          <p:cNvPr id="23" name="Wolkenförmige Legende 22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429385">
            <a:off x="4782770" y="3614705"/>
            <a:ext cx="1881310" cy="1853027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Familien-streitsache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112 Nr.3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3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Welche Voraussetzungen müssen zur wirksamen Eheschließung vorliegen?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4.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1226803" y="2445441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Ehefähigkeit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3965336" y="2975447"/>
            <a:ext cx="2120946" cy="219932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keine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Eheverbote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534330" y="2390469"/>
            <a:ext cx="2120946" cy="219932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keine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Willens-mängel 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442379">
            <a:off x="9105138" y="2754811"/>
            <a:ext cx="2120946" cy="219932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Einhalten </a:t>
            </a:r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der Form</a:t>
            </a:r>
          </a:p>
        </p:txBody>
      </p:sp>
    </p:spTree>
    <p:extLst>
      <p:ext uri="{BB962C8B-B14F-4D97-AF65-F5344CB8AC3E}">
        <p14:creationId xmlns:p14="http://schemas.microsoft.com/office/powerpoint/2010/main" val="16234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3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ist man ehemündig? Nennen Sie die gesetzliche Bestimmung.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5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3918929" y="2296434"/>
            <a:ext cx="2722367" cy="2566447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Eheschließung erst mit Volljährigkeit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Wolkenförmige Legende 2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381899">
            <a:off x="7486739" y="3154946"/>
            <a:ext cx="1881310" cy="185302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1303 S.1,2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3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725084"/>
            <a:ext cx="10487025" cy="1510041"/>
            <a:chOff x="871538" y="1405759"/>
            <a:chExt cx="8853668" cy="1510041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6"/>
              <a:ext cx="8003562" cy="131126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Welche Modelle des Zusammenlebens gibt es in einer Ehe?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6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1728605" y="2504732"/>
            <a:ext cx="1853766" cy="184236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Allein-verdiener-ehe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340923">
            <a:off x="4943520" y="3179648"/>
            <a:ext cx="1853766" cy="184236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Doppel-verdiener-ehe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219345">
            <a:off x="8292229" y="2933292"/>
            <a:ext cx="1853766" cy="184236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Zuver-dienerehe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9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3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7" y="544561"/>
            <a:ext cx="10487025" cy="1298527"/>
            <a:chOff x="871538" y="1405759"/>
            <a:chExt cx="8853668" cy="129852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9975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Wozu gehört der gesetzliche Güterstand und wozu der vertraglicher Güterstand? 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smtClean="0"/>
                <a:t>7.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275132">
            <a:off x="648788" y="3497865"/>
            <a:ext cx="1528592" cy="14583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Zugewinn-gemein-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schaft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6109743" y="3007041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Güter-trennung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21344137">
            <a:off x="8254531" y="3008157"/>
            <a:ext cx="1533493" cy="14560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Güter-gemein-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schaft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871535" y="2214862"/>
            <a:ext cx="2537648" cy="5164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g</a:t>
            </a:r>
            <a:r>
              <a:rPr lang="de-DE" dirty="0" smtClean="0"/>
              <a:t>esetzlicher Güterstand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6550860" y="2214862"/>
            <a:ext cx="2668292" cy="5164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vertraglicher Güterstand</a:t>
            </a:r>
          </a:p>
        </p:txBody>
      </p:sp>
      <p:sp>
        <p:nvSpPr>
          <p:cNvPr id="21" name="Gefaltete Ecke 20"/>
          <p:cNvSpPr/>
          <p:nvPr/>
        </p:nvSpPr>
        <p:spPr>
          <a:xfrm>
            <a:off x="2080411" y="4331301"/>
            <a:ext cx="1277087" cy="113089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1363-1390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Gefaltete Ecke 21"/>
          <p:cNvSpPr/>
          <p:nvPr/>
        </p:nvSpPr>
        <p:spPr>
          <a:xfrm rot="441010">
            <a:off x="6225406" y="4384318"/>
            <a:ext cx="1277087" cy="113089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1414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94675">
            <a:off x="8238744" y="4560498"/>
            <a:ext cx="1277087" cy="113089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1415-1518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9" grpId="0" animBg="1"/>
      <p:bldP spid="23" grpId="0" animBg="1"/>
      <p:bldP spid="21" grpId="0" animBg="1"/>
      <p:bldP spid="22" grpId="0" animBg="1"/>
      <p:bldP spid="2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Breitbild</PresentationFormat>
  <Paragraphs>74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31</cp:revision>
  <dcterms:created xsi:type="dcterms:W3CDTF">2023-07-04T15:45:21Z</dcterms:created>
  <dcterms:modified xsi:type="dcterms:W3CDTF">2023-08-27T12:56:15Z</dcterms:modified>
</cp:coreProperties>
</file>