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1" autoAdjust="0"/>
    <p:restoredTop sz="94660"/>
  </p:normalViewPr>
  <p:slideViewPr>
    <p:cSldViewPr snapToGrid="0" showGuides="1">
      <p:cViewPr varScale="1">
        <p:scale>
          <a:sx n="84" d="100"/>
          <a:sy n="84" d="100"/>
        </p:scale>
        <p:origin x="60"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E7E6194A-0D4A-4AD8-A831-9A39142C91F5}" type="datetimeFigureOut">
              <a:rPr lang="de-DE" smtClean="0"/>
              <a:t>25.05.2023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FD2F5E-42F6-4F19-BF5A-FBCCACAE15CE}" type="slidenum">
              <a:rPr lang="de-DE" smtClean="0"/>
              <a:t>‹Nr.›</a:t>
            </a:fld>
            <a:endParaRPr lang="de-DE"/>
          </a:p>
        </p:txBody>
      </p:sp>
    </p:spTree>
    <p:extLst>
      <p:ext uri="{BB962C8B-B14F-4D97-AF65-F5344CB8AC3E}">
        <p14:creationId xmlns:p14="http://schemas.microsoft.com/office/powerpoint/2010/main" val="3934365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E7E6194A-0D4A-4AD8-A831-9A39142C91F5}" type="datetimeFigureOut">
              <a:rPr lang="de-DE" smtClean="0"/>
              <a:t>25.05.2023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FD2F5E-42F6-4F19-BF5A-FBCCACAE15CE}" type="slidenum">
              <a:rPr lang="de-DE" smtClean="0"/>
              <a:t>‹Nr.›</a:t>
            </a:fld>
            <a:endParaRPr lang="de-DE"/>
          </a:p>
        </p:txBody>
      </p:sp>
    </p:spTree>
    <p:extLst>
      <p:ext uri="{BB962C8B-B14F-4D97-AF65-F5344CB8AC3E}">
        <p14:creationId xmlns:p14="http://schemas.microsoft.com/office/powerpoint/2010/main" val="790623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E7E6194A-0D4A-4AD8-A831-9A39142C91F5}" type="datetimeFigureOut">
              <a:rPr lang="de-DE" smtClean="0"/>
              <a:t>25.05.2023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FD2F5E-42F6-4F19-BF5A-FBCCACAE15CE}" type="slidenum">
              <a:rPr lang="de-DE" smtClean="0"/>
              <a:t>‹Nr.›</a:t>
            </a:fld>
            <a:endParaRPr lang="de-DE"/>
          </a:p>
        </p:txBody>
      </p:sp>
    </p:spTree>
    <p:extLst>
      <p:ext uri="{BB962C8B-B14F-4D97-AF65-F5344CB8AC3E}">
        <p14:creationId xmlns:p14="http://schemas.microsoft.com/office/powerpoint/2010/main" val="28334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E7E6194A-0D4A-4AD8-A831-9A39142C91F5}" type="datetimeFigureOut">
              <a:rPr lang="de-DE" smtClean="0"/>
              <a:t>25.05.2023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FD2F5E-42F6-4F19-BF5A-FBCCACAE15CE}" type="slidenum">
              <a:rPr lang="de-DE" smtClean="0"/>
              <a:t>‹Nr.›</a:t>
            </a:fld>
            <a:endParaRPr lang="de-DE"/>
          </a:p>
        </p:txBody>
      </p:sp>
    </p:spTree>
    <p:extLst>
      <p:ext uri="{BB962C8B-B14F-4D97-AF65-F5344CB8AC3E}">
        <p14:creationId xmlns:p14="http://schemas.microsoft.com/office/powerpoint/2010/main" val="761525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E7E6194A-0D4A-4AD8-A831-9A39142C91F5}" type="datetimeFigureOut">
              <a:rPr lang="de-DE" smtClean="0"/>
              <a:t>25.05.2023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FD2F5E-42F6-4F19-BF5A-FBCCACAE15CE}" type="slidenum">
              <a:rPr lang="de-DE" smtClean="0"/>
              <a:t>‹Nr.›</a:t>
            </a:fld>
            <a:endParaRPr lang="de-DE"/>
          </a:p>
        </p:txBody>
      </p:sp>
    </p:spTree>
    <p:extLst>
      <p:ext uri="{BB962C8B-B14F-4D97-AF65-F5344CB8AC3E}">
        <p14:creationId xmlns:p14="http://schemas.microsoft.com/office/powerpoint/2010/main" val="2580736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E7E6194A-0D4A-4AD8-A831-9A39142C91F5}" type="datetimeFigureOut">
              <a:rPr lang="de-DE" smtClean="0"/>
              <a:t>25.05.2023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EFD2F5E-42F6-4F19-BF5A-FBCCACAE15CE}" type="slidenum">
              <a:rPr lang="de-DE" smtClean="0"/>
              <a:t>‹Nr.›</a:t>
            </a:fld>
            <a:endParaRPr lang="de-DE"/>
          </a:p>
        </p:txBody>
      </p:sp>
    </p:spTree>
    <p:extLst>
      <p:ext uri="{BB962C8B-B14F-4D97-AF65-F5344CB8AC3E}">
        <p14:creationId xmlns:p14="http://schemas.microsoft.com/office/powerpoint/2010/main" val="1021804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E7E6194A-0D4A-4AD8-A831-9A39142C91F5}" type="datetimeFigureOut">
              <a:rPr lang="de-DE" smtClean="0"/>
              <a:t>25.05.2023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3EFD2F5E-42F6-4F19-BF5A-FBCCACAE15CE}" type="slidenum">
              <a:rPr lang="de-DE" smtClean="0"/>
              <a:t>‹Nr.›</a:t>
            </a:fld>
            <a:endParaRPr lang="de-DE"/>
          </a:p>
        </p:txBody>
      </p:sp>
    </p:spTree>
    <p:extLst>
      <p:ext uri="{BB962C8B-B14F-4D97-AF65-F5344CB8AC3E}">
        <p14:creationId xmlns:p14="http://schemas.microsoft.com/office/powerpoint/2010/main" val="2326169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E7E6194A-0D4A-4AD8-A831-9A39142C91F5}" type="datetimeFigureOut">
              <a:rPr lang="de-DE" smtClean="0"/>
              <a:t>25.05.2023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3EFD2F5E-42F6-4F19-BF5A-FBCCACAE15CE}" type="slidenum">
              <a:rPr lang="de-DE" smtClean="0"/>
              <a:t>‹Nr.›</a:t>
            </a:fld>
            <a:endParaRPr lang="de-DE"/>
          </a:p>
        </p:txBody>
      </p:sp>
    </p:spTree>
    <p:extLst>
      <p:ext uri="{BB962C8B-B14F-4D97-AF65-F5344CB8AC3E}">
        <p14:creationId xmlns:p14="http://schemas.microsoft.com/office/powerpoint/2010/main" val="3570010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E7E6194A-0D4A-4AD8-A831-9A39142C91F5}" type="datetimeFigureOut">
              <a:rPr lang="de-DE" smtClean="0"/>
              <a:t>25.05.2023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3EFD2F5E-42F6-4F19-BF5A-FBCCACAE15CE}" type="slidenum">
              <a:rPr lang="de-DE" smtClean="0"/>
              <a:t>‹Nr.›</a:t>
            </a:fld>
            <a:endParaRPr lang="de-DE"/>
          </a:p>
        </p:txBody>
      </p:sp>
    </p:spTree>
    <p:extLst>
      <p:ext uri="{BB962C8B-B14F-4D97-AF65-F5344CB8AC3E}">
        <p14:creationId xmlns:p14="http://schemas.microsoft.com/office/powerpoint/2010/main" val="2627572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E7E6194A-0D4A-4AD8-A831-9A39142C91F5}" type="datetimeFigureOut">
              <a:rPr lang="de-DE" smtClean="0"/>
              <a:t>25.05.2023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EFD2F5E-42F6-4F19-BF5A-FBCCACAE15CE}" type="slidenum">
              <a:rPr lang="de-DE" smtClean="0"/>
              <a:t>‹Nr.›</a:t>
            </a:fld>
            <a:endParaRPr lang="de-DE"/>
          </a:p>
        </p:txBody>
      </p:sp>
    </p:spTree>
    <p:extLst>
      <p:ext uri="{BB962C8B-B14F-4D97-AF65-F5344CB8AC3E}">
        <p14:creationId xmlns:p14="http://schemas.microsoft.com/office/powerpoint/2010/main" val="622067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E7E6194A-0D4A-4AD8-A831-9A39142C91F5}" type="datetimeFigureOut">
              <a:rPr lang="de-DE" smtClean="0"/>
              <a:t>25.05.2023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EFD2F5E-42F6-4F19-BF5A-FBCCACAE15CE}" type="slidenum">
              <a:rPr lang="de-DE" smtClean="0"/>
              <a:t>‹Nr.›</a:t>
            </a:fld>
            <a:endParaRPr lang="de-DE"/>
          </a:p>
        </p:txBody>
      </p:sp>
    </p:spTree>
    <p:extLst>
      <p:ext uri="{BB962C8B-B14F-4D97-AF65-F5344CB8AC3E}">
        <p14:creationId xmlns:p14="http://schemas.microsoft.com/office/powerpoint/2010/main" val="2219573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E6194A-0D4A-4AD8-A831-9A39142C91F5}" type="datetimeFigureOut">
              <a:rPr lang="de-DE" smtClean="0"/>
              <a:t>25.05.2023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FD2F5E-42F6-4F19-BF5A-FBCCACAE15CE}" type="slidenum">
              <a:rPr lang="de-DE" smtClean="0"/>
              <a:t>‹Nr.›</a:t>
            </a:fld>
            <a:endParaRPr lang="de-DE"/>
          </a:p>
        </p:txBody>
      </p:sp>
    </p:spTree>
    <p:extLst>
      <p:ext uri="{BB962C8B-B14F-4D97-AF65-F5344CB8AC3E}">
        <p14:creationId xmlns:p14="http://schemas.microsoft.com/office/powerpoint/2010/main" val="1767553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Prozesskostenhilfe</a:t>
            </a:r>
            <a:r>
              <a:rPr lang="de-DE" sz="2800" b="1" dirty="0" smtClean="0"/>
              <a:t> </a:t>
            </a:r>
            <a:endParaRPr lang="de-DE" sz="2800" b="1"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153</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295497" y="1764955"/>
            <a:ext cx="9453146" cy="213398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de-DE" sz="2000" dirty="0" smtClean="0"/>
              <a:t>finanzielle Unterstützung zur Durchführung von Gerichtsverfahren für einkommensschwache Personen</a:t>
            </a:r>
          </a:p>
          <a:p>
            <a:pPr marL="342900" indent="-342900">
              <a:buFont typeface="Arial" panose="020B0604020202020204" pitchFamily="34" charset="0"/>
              <a:buChar char="•"/>
            </a:pPr>
            <a:r>
              <a:rPr lang="de-DE" sz="2000" dirty="0" smtClean="0"/>
              <a:t>wird vom Staat getragen</a:t>
            </a:r>
          </a:p>
          <a:p>
            <a:pPr marL="342900" indent="-342900">
              <a:buFont typeface="Arial" panose="020B0604020202020204" pitchFamily="34" charset="0"/>
              <a:buChar char="•"/>
            </a:pPr>
            <a:r>
              <a:rPr lang="de-DE" sz="2000" dirty="0" smtClean="0"/>
              <a:t>ist eine Form der Sozialhilfe im Bereich der Rechtspflege (früher „Armenrecht“) </a:t>
            </a:r>
          </a:p>
          <a:p>
            <a:pPr marL="342900" indent="-342900">
              <a:buFont typeface="Arial" panose="020B0604020202020204" pitchFamily="34" charset="0"/>
              <a:buChar char="•"/>
            </a:pPr>
            <a:r>
              <a:rPr lang="de-DE" sz="2000" dirty="0" smtClean="0"/>
              <a:t>dient der Umsetzung der Rechtsschutzgleichheit (jedem soll der Weg zu den ordentlichen Gerichten offen stehen)</a:t>
            </a:r>
            <a:endParaRPr lang="de-DE" sz="2000" dirty="0"/>
          </a:p>
        </p:txBody>
      </p:sp>
      <p:sp>
        <p:nvSpPr>
          <p:cNvPr id="4" name="Abgerundetes Rechteck 3"/>
          <p:cNvSpPr/>
          <p:nvPr/>
        </p:nvSpPr>
        <p:spPr>
          <a:xfrm>
            <a:off x="1295497" y="4412633"/>
            <a:ext cx="9453146" cy="181296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087215" lvl="1" indent="-457200">
              <a:buFont typeface="+mj-lt"/>
              <a:buAutoNum type="arabicPeriod"/>
            </a:pPr>
            <a:endParaRPr lang="de-DE" sz="2000" dirty="0" smtClean="0"/>
          </a:p>
          <a:p>
            <a:pPr marL="1087215" lvl="1" indent="-457200">
              <a:buFont typeface="+mj-lt"/>
              <a:buAutoNum type="arabicPeriod"/>
            </a:pPr>
            <a:r>
              <a:rPr lang="de-DE" sz="2000" dirty="0" smtClean="0"/>
              <a:t>Antrag der Partei </a:t>
            </a:r>
          </a:p>
          <a:p>
            <a:pPr marL="1087215" lvl="1" indent="-457200">
              <a:buFont typeface="+mj-lt"/>
              <a:buAutoNum type="arabicPeriod"/>
            </a:pPr>
            <a:r>
              <a:rPr lang="de-DE" sz="2000" dirty="0" smtClean="0"/>
              <a:t>die Partei ist bedürftig (wird anhand einer Erklärung über die persönlichen und wirtschaftlichen Verhältnisse nebst Nachweisen belegt)</a:t>
            </a:r>
          </a:p>
          <a:p>
            <a:pPr marL="1087215" lvl="1" indent="-457200">
              <a:buFont typeface="+mj-lt"/>
              <a:buAutoNum type="arabicPeriod"/>
            </a:pPr>
            <a:r>
              <a:rPr lang="de-DE" sz="2000" dirty="0" smtClean="0"/>
              <a:t>die Rechtsverfolgung darf nicht aussichtslos oder mutwillig sein</a:t>
            </a:r>
            <a:endParaRPr lang="de-DE" sz="2000" dirty="0"/>
          </a:p>
        </p:txBody>
      </p:sp>
      <p:sp>
        <p:nvSpPr>
          <p:cNvPr id="24" name="Gefaltete Ecke 23"/>
          <p:cNvSpPr/>
          <p:nvPr/>
        </p:nvSpPr>
        <p:spPr>
          <a:xfrm rot="21133365">
            <a:off x="722436" y="563805"/>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PKH</a:t>
            </a:r>
            <a:endParaRPr lang="de-DE" sz="28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5" name="Gefaltete Ecke 24"/>
          <p:cNvSpPr/>
          <p:nvPr/>
        </p:nvSpPr>
        <p:spPr>
          <a:xfrm rot="20993340">
            <a:off x="10515405" y="4973963"/>
            <a:ext cx="1359418" cy="1251632"/>
          </a:xfrm>
          <a:prstGeom prst="foldedCorner">
            <a:avLst/>
          </a:prstGeom>
          <a:solidFill>
            <a:srgbClr val="E8ACB6"/>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Was bedeutet das?</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2" name="Abgerundetes Rechteck 11"/>
          <p:cNvSpPr/>
          <p:nvPr/>
        </p:nvSpPr>
        <p:spPr>
          <a:xfrm>
            <a:off x="562200" y="4231896"/>
            <a:ext cx="5288700" cy="46296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dirty="0" smtClean="0"/>
          </a:p>
          <a:p>
            <a:r>
              <a:rPr lang="de-DE" sz="2400" b="1" dirty="0" smtClean="0"/>
              <a:t>Voraussetzungen für die Bewilligung:</a:t>
            </a:r>
          </a:p>
          <a:p>
            <a:pPr marL="630015" lvl="1" indent="0">
              <a:buNone/>
            </a:pPr>
            <a:endParaRPr lang="de-DE" sz="2400" dirty="0"/>
          </a:p>
        </p:txBody>
      </p:sp>
    </p:spTree>
    <p:extLst>
      <p:ext uri="{BB962C8B-B14F-4D97-AF65-F5344CB8AC3E}">
        <p14:creationId xmlns:p14="http://schemas.microsoft.com/office/powerpoint/2010/main" val="2691473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p:cTn id="13" dur="1000" fill="hold"/>
                                        <p:tgtEl>
                                          <p:spTgt spid="24"/>
                                        </p:tgtEl>
                                        <p:attrNameLst>
                                          <p:attrName>ppt_w</p:attrName>
                                        </p:attrNameLst>
                                      </p:cBhvr>
                                      <p:tavLst>
                                        <p:tav tm="0">
                                          <p:val>
                                            <p:fltVal val="0"/>
                                          </p:val>
                                        </p:tav>
                                        <p:tav tm="100000">
                                          <p:val>
                                            <p:strVal val="#ppt_w"/>
                                          </p:val>
                                        </p:tav>
                                      </p:tavLst>
                                    </p:anim>
                                    <p:anim calcmode="lin" valueType="num">
                                      <p:cBhvr>
                                        <p:cTn id="14" dur="1000" fill="hold"/>
                                        <p:tgtEl>
                                          <p:spTgt spid="24"/>
                                        </p:tgtEl>
                                        <p:attrNameLst>
                                          <p:attrName>ppt_h</p:attrName>
                                        </p:attrNameLst>
                                      </p:cBhvr>
                                      <p:tavLst>
                                        <p:tav tm="0">
                                          <p:val>
                                            <p:fltVal val="0"/>
                                          </p:val>
                                        </p:tav>
                                        <p:tav tm="100000">
                                          <p:val>
                                            <p:strVal val="#ppt_h"/>
                                          </p:val>
                                        </p:tav>
                                      </p:tavLst>
                                    </p:anim>
                                    <p:anim calcmode="lin" valueType="num">
                                      <p:cBhvr>
                                        <p:cTn id="15" dur="1000" fill="hold"/>
                                        <p:tgtEl>
                                          <p:spTgt spid="24"/>
                                        </p:tgtEl>
                                        <p:attrNameLst>
                                          <p:attrName>style.rotation</p:attrName>
                                        </p:attrNameLst>
                                      </p:cBhvr>
                                      <p:tavLst>
                                        <p:tav tm="0">
                                          <p:val>
                                            <p:fltVal val="90"/>
                                          </p:val>
                                        </p:tav>
                                        <p:tav tm="100000">
                                          <p:val>
                                            <p:fltVal val="0"/>
                                          </p:val>
                                        </p:tav>
                                      </p:tavLst>
                                    </p:anim>
                                    <p:animEffect transition="in" filter="fade">
                                      <p:cBhvr>
                                        <p:cTn id="16" dur="1000"/>
                                        <p:tgtEl>
                                          <p:spTgt spid="24"/>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ppt_x"/>
                                          </p:val>
                                        </p:tav>
                                        <p:tav tm="100000">
                                          <p:val>
                                            <p:strVal val="#ppt_x"/>
                                          </p:val>
                                        </p:tav>
                                      </p:tavLst>
                                    </p:anim>
                                    <p:anim calcmode="lin" valueType="num">
                                      <p:cBhvr additive="base">
                                        <p:cTn id="2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additive="base">
                                        <p:cTn id="27" dur="500" fill="hold"/>
                                        <p:tgtEl>
                                          <p:spTgt spid="4"/>
                                        </p:tgtEl>
                                        <p:attrNameLst>
                                          <p:attrName>ppt_x</p:attrName>
                                        </p:attrNameLst>
                                      </p:cBhvr>
                                      <p:tavLst>
                                        <p:tav tm="0">
                                          <p:val>
                                            <p:strVal val="#ppt_x"/>
                                          </p:val>
                                        </p:tav>
                                        <p:tav tm="100000">
                                          <p:val>
                                            <p:strVal val="#ppt_x"/>
                                          </p:val>
                                        </p:tav>
                                      </p:tavLst>
                                    </p:anim>
                                    <p:anim calcmode="lin" valueType="num">
                                      <p:cBhvr additive="base">
                                        <p:cTn id="2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25"/>
                                        </p:tgtEl>
                                        <p:attrNameLst>
                                          <p:attrName>style.visibility</p:attrName>
                                        </p:attrNameLst>
                                      </p:cBhvr>
                                      <p:to>
                                        <p:strVal val="visible"/>
                                      </p:to>
                                    </p:set>
                                    <p:anim calcmode="lin" valueType="num">
                                      <p:cBhvr>
                                        <p:cTn id="33" dur="1000" fill="hold"/>
                                        <p:tgtEl>
                                          <p:spTgt spid="25"/>
                                        </p:tgtEl>
                                        <p:attrNameLst>
                                          <p:attrName>ppt_w</p:attrName>
                                        </p:attrNameLst>
                                      </p:cBhvr>
                                      <p:tavLst>
                                        <p:tav tm="0">
                                          <p:val>
                                            <p:fltVal val="0"/>
                                          </p:val>
                                        </p:tav>
                                        <p:tav tm="100000">
                                          <p:val>
                                            <p:strVal val="#ppt_w"/>
                                          </p:val>
                                        </p:tav>
                                      </p:tavLst>
                                    </p:anim>
                                    <p:anim calcmode="lin" valueType="num">
                                      <p:cBhvr>
                                        <p:cTn id="34" dur="1000" fill="hold"/>
                                        <p:tgtEl>
                                          <p:spTgt spid="25"/>
                                        </p:tgtEl>
                                        <p:attrNameLst>
                                          <p:attrName>ppt_h</p:attrName>
                                        </p:attrNameLst>
                                      </p:cBhvr>
                                      <p:tavLst>
                                        <p:tav tm="0">
                                          <p:val>
                                            <p:fltVal val="0"/>
                                          </p:val>
                                        </p:tav>
                                        <p:tav tm="100000">
                                          <p:val>
                                            <p:strVal val="#ppt_h"/>
                                          </p:val>
                                        </p:tav>
                                      </p:tavLst>
                                    </p:anim>
                                    <p:anim calcmode="lin" valueType="num">
                                      <p:cBhvr>
                                        <p:cTn id="35" dur="1000" fill="hold"/>
                                        <p:tgtEl>
                                          <p:spTgt spid="25"/>
                                        </p:tgtEl>
                                        <p:attrNameLst>
                                          <p:attrName>style.rotation</p:attrName>
                                        </p:attrNameLst>
                                      </p:cBhvr>
                                      <p:tavLst>
                                        <p:tav tm="0">
                                          <p:val>
                                            <p:fltVal val="90"/>
                                          </p:val>
                                        </p:tav>
                                        <p:tav tm="100000">
                                          <p:val>
                                            <p:fltVal val="0"/>
                                          </p:val>
                                        </p:tav>
                                      </p:tavLst>
                                    </p:anim>
                                    <p:animEffect transition="in" filter="fade">
                                      <p:cBhvr>
                                        <p:cTn id="36"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24" grpId="0" animBg="1"/>
      <p:bldP spid="25" grpId="0" animBg="1"/>
      <p:bldP spid="1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mtClean="0">
                <a:solidFill>
                  <a:schemeClr val="tx1"/>
                </a:solidFill>
              </a:rPr>
              <a:t>162</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24" name="Gefaltete Ecke 23"/>
          <p:cNvSpPr/>
          <p:nvPr/>
        </p:nvSpPr>
        <p:spPr>
          <a:xfrm rot="172408">
            <a:off x="525974" y="436135"/>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Teilweise</a:t>
            </a: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PKH</a:t>
            </a:r>
          </a:p>
          <a:p>
            <a:pPr algn="ctr"/>
            <a:r>
              <a:rPr lang="de-DE" sz="20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Be-willigung</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graphicFrame>
        <p:nvGraphicFramePr>
          <p:cNvPr id="14" name="Tabelle 13">
            <a:extLst>
              <a:ext uri="{FF2B5EF4-FFF2-40B4-BE49-F238E27FC236}">
                <a16:creationId xmlns:a16="http://schemas.microsoft.com/office/drawing/2014/main" id="{4D944B4B-93C0-B247-95EC-90760C25A668}"/>
              </a:ext>
            </a:extLst>
          </p:cNvPr>
          <p:cNvGraphicFramePr>
            <a:graphicFrameLocks noGrp="1"/>
          </p:cNvGraphicFramePr>
          <p:nvPr>
            <p:extLst>
              <p:ext uri="{D42A27DB-BD31-4B8C-83A1-F6EECF244321}">
                <p14:modId xmlns:p14="http://schemas.microsoft.com/office/powerpoint/2010/main" val="394792030"/>
              </p:ext>
            </p:extLst>
          </p:nvPr>
        </p:nvGraphicFramePr>
        <p:xfrm>
          <a:off x="2251387" y="1219005"/>
          <a:ext cx="7613285" cy="5594338"/>
        </p:xfrm>
        <a:graphic>
          <a:graphicData uri="http://schemas.openxmlformats.org/drawingml/2006/table">
            <a:tbl>
              <a:tblPr firstRow="1" bandRow="1">
                <a:noFill/>
                <a:tableStyleId>{9D7B26C5-4107-4FEC-AEDC-1716B250A1EF}</a:tableStyleId>
              </a:tblPr>
              <a:tblGrid>
                <a:gridCol w="2939116">
                  <a:extLst>
                    <a:ext uri="{9D8B030D-6E8A-4147-A177-3AD203B41FA5}">
                      <a16:colId xmlns:a16="http://schemas.microsoft.com/office/drawing/2014/main" val="3050296263"/>
                    </a:ext>
                  </a:extLst>
                </a:gridCol>
                <a:gridCol w="1436697">
                  <a:extLst>
                    <a:ext uri="{9D8B030D-6E8A-4147-A177-3AD203B41FA5}">
                      <a16:colId xmlns:a16="http://schemas.microsoft.com/office/drawing/2014/main" val="2485635949"/>
                    </a:ext>
                  </a:extLst>
                </a:gridCol>
                <a:gridCol w="1501561">
                  <a:extLst>
                    <a:ext uri="{9D8B030D-6E8A-4147-A177-3AD203B41FA5}">
                      <a16:colId xmlns:a16="http://schemas.microsoft.com/office/drawing/2014/main" val="1519868237"/>
                    </a:ext>
                  </a:extLst>
                </a:gridCol>
                <a:gridCol w="1735911">
                  <a:extLst>
                    <a:ext uri="{9D8B030D-6E8A-4147-A177-3AD203B41FA5}">
                      <a16:colId xmlns:a16="http://schemas.microsoft.com/office/drawing/2014/main" val="3159700927"/>
                    </a:ext>
                  </a:extLst>
                </a:gridCol>
              </a:tblGrid>
              <a:tr h="487484">
                <a:tc>
                  <a:txBody>
                    <a:bodyPr/>
                    <a:lstStyle/>
                    <a:p>
                      <a:r>
                        <a:rPr lang="de-DE" sz="1600" b="1" dirty="0">
                          <a:solidFill>
                            <a:srgbClr val="FFFFFF"/>
                          </a:solidFill>
                          <a:effectLst/>
                        </a:rPr>
                        <a:t>Gebühr /KV </a:t>
                      </a:r>
                      <a:endParaRPr lang="de-DE" sz="1600" b="1" dirty="0">
                        <a:solidFill>
                          <a:srgbClr val="FFFFFF"/>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dirty="0">
                          <a:solidFill>
                            <a:srgbClr val="FFFFFF"/>
                          </a:solidFill>
                          <a:effectLst/>
                        </a:rPr>
                        <a:t>Wert / EUR </a:t>
                      </a:r>
                      <a:endParaRPr lang="de-DE" sz="1600" b="1" dirty="0">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a:solidFill>
                            <a:srgbClr val="FFFFFF"/>
                          </a:solidFill>
                          <a:effectLst/>
                        </a:rPr>
                        <a:t>Betrag / EUR </a:t>
                      </a:r>
                      <a:endParaRPr lang="de-DE" sz="1600" b="1">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a:solidFill>
                            <a:srgbClr val="FFFFFF"/>
                          </a:solidFill>
                          <a:effectLst/>
                        </a:rPr>
                        <a:t>Mithaft </a:t>
                      </a:r>
                      <a:endParaRPr lang="de-DE" sz="1600" b="1">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noFill/>
                      <a:prstDash val="solid"/>
                    </a:lnT>
                    <a:lnB w="38100" cap="flat" cmpd="sng" algn="ctr">
                      <a:solidFill>
                        <a:srgbClr val="FFFFFF"/>
                      </a:solidFill>
                      <a:prstDash val="solid"/>
                    </a:lnB>
                    <a:solidFill>
                      <a:srgbClr val="636B68">
                        <a:alpha val="69804"/>
                      </a:srgbClr>
                    </a:solidFill>
                  </a:tcPr>
                </a:tc>
                <a:extLst>
                  <a:ext uri="{0D108BD9-81ED-4DB2-BD59-A6C34878D82A}">
                    <a16:rowId xmlns:a16="http://schemas.microsoft.com/office/drawing/2014/main" val="2074243215"/>
                  </a:ext>
                </a:extLst>
              </a:tr>
              <a:tr h="718181">
                <a:tc>
                  <a:txBody>
                    <a:bodyPr/>
                    <a:lstStyle/>
                    <a:p>
                      <a:r>
                        <a:rPr lang="de-DE" sz="1600" dirty="0" smtClean="0">
                          <a:solidFill>
                            <a:schemeClr val="tx1">
                              <a:lumMod val="85000"/>
                              <a:lumOff val="15000"/>
                            </a:schemeClr>
                          </a:solidFill>
                          <a:effectLst/>
                        </a:rPr>
                        <a:t>Restliche Verfahrensgebühr </a:t>
                      </a:r>
                    </a:p>
                    <a:p>
                      <a:r>
                        <a:rPr lang="de-DE" sz="1600" dirty="0" smtClean="0">
                          <a:solidFill>
                            <a:schemeClr val="tx1">
                              <a:lumMod val="85000"/>
                              <a:lumOff val="15000"/>
                            </a:schemeClr>
                          </a:solidFill>
                          <a:effectLst/>
                        </a:rPr>
                        <a:t>KV </a:t>
                      </a:r>
                      <a:r>
                        <a:rPr lang="de-DE" sz="1600" dirty="0">
                          <a:solidFill>
                            <a:schemeClr val="tx1">
                              <a:lumMod val="85000"/>
                              <a:lumOff val="15000"/>
                            </a:schemeClr>
                          </a:solidFill>
                          <a:effectLst/>
                        </a:rPr>
                        <a:t>1210 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2</a:t>
                      </a:r>
                      <a:r>
                        <a:rPr lang="de-DE" sz="1600" dirty="0" smtClean="0">
                          <a:solidFill>
                            <a:schemeClr val="tx1">
                              <a:lumMod val="85000"/>
                              <a:lumOff val="15000"/>
                            </a:schemeClr>
                          </a:solidFill>
                          <a:effectLst/>
                        </a:rPr>
                        <a:t>.500,00</a:t>
                      </a:r>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smtClean="0">
                          <a:solidFill>
                            <a:schemeClr val="tx1">
                              <a:lumMod val="85000"/>
                              <a:lumOff val="15000"/>
                            </a:schemeClr>
                          </a:solidFill>
                          <a:effectLst/>
                        </a:rPr>
                        <a:t>357,00</a:t>
                      </a:r>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a:solidFill>
                            <a:schemeClr val="tx1">
                              <a:lumMod val="85000"/>
                              <a:lumOff val="15000"/>
                            </a:schemeClr>
                          </a:solidFill>
                          <a:effectLst/>
                        </a:rPr>
                        <a:t>Kläger voll </a:t>
                      </a:r>
                      <a:endParaRPr lang="de-DE" sz="160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2962812932"/>
                  </a:ext>
                </a:extLst>
              </a:tr>
              <a:tr h="718181">
                <a:tc>
                  <a:txBody>
                    <a:bodyPr/>
                    <a:lstStyle/>
                    <a:p>
                      <a:r>
                        <a:rPr lang="de-DE" sz="1600" dirty="0" smtClean="0">
                          <a:solidFill>
                            <a:schemeClr val="tx1">
                              <a:lumMod val="85000"/>
                              <a:lumOff val="15000"/>
                            </a:schemeClr>
                          </a:solidFill>
                          <a:effectLst/>
                          <a:latin typeface="+mn-lt"/>
                        </a:rPr>
                        <a:t>gezahlt</a:t>
                      </a:r>
                      <a:r>
                        <a:rPr lang="de-DE" sz="1600" dirty="0" smtClean="0">
                          <a:solidFill>
                            <a:schemeClr val="tx1">
                              <a:lumMod val="85000"/>
                              <a:lumOff val="15000"/>
                            </a:schemeClr>
                          </a:solidFill>
                          <a:effectLst/>
                          <a:latin typeface="Helvetica" pitchFamily="2" charset="0"/>
                        </a:rPr>
                        <a:t>: </a:t>
                      </a:r>
                    </a:p>
                    <a:p>
                      <a:endParaRPr lang="de-DE" sz="1600" dirty="0">
                        <a:solidFill>
                          <a:schemeClr val="tx1">
                            <a:lumMod val="85000"/>
                            <a:lumOff val="15000"/>
                          </a:schemeClr>
                        </a:solidFill>
                        <a:effectLst/>
                        <a:latin typeface="Helvetica" pitchFamily="2" charset="0"/>
                      </a:endParaRPr>
                    </a:p>
                  </a:txBody>
                  <a:tcPr marL="226181" marR="135708" marT="135708" marB="135708">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r>
                        <a:rPr lang="de-DE" sz="1600" dirty="0" smtClean="0">
                          <a:solidFill>
                            <a:schemeClr val="tx1">
                              <a:lumMod val="85000"/>
                              <a:lumOff val="15000"/>
                            </a:schemeClr>
                          </a:solidFill>
                        </a:rPr>
                        <a:t>     0,00</a:t>
                      </a:r>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2405814951"/>
                  </a:ext>
                </a:extLst>
              </a:tr>
              <a:tr h="718181">
                <a:tc>
                  <a:txBody>
                    <a:bodyPr/>
                    <a:lstStyle/>
                    <a:p>
                      <a:endParaRPr lang="de-DE" sz="1600" b="1" dirty="0">
                        <a:solidFill>
                          <a:schemeClr val="tx1">
                            <a:lumMod val="85000"/>
                            <a:lumOff val="15000"/>
                          </a:schemeClr>
                        </a:solidFill>
                        <a:effectLst/>
                        <a:latin typeface="+mn-lt"/>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smtClean="0">
                          <a:solidFill>
                            <a:schemeClr val="tx1">
                              <a:lumMod val="85000"/>
                              <a:lumOff val="15000"/>
                            </a:schemeClr>
                          </a:solidFill>
                        </a:rPr>
                        <a:t>357,00</a:t>
                      </a:r>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b="1" dirty="0" smtClean="0">
                          <a:solidFill>
                            <a:schemeClr val="tx1">
                              <a:lumMod val="85000"/>
                              <a:lumOff val="15000"/>
                            </a:schemeClr>
                          </a:solidFill>
                        </a:rPr>
                        <a:t>Sind vom Kläger vorauszuzahlen</a:t>
                      </a:r>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522532254"/>
                  </a:ext>
                </a:extLst>
              </a:tr>
              <a:tr h="740770">
                <a:tc>
                  <a:txBody>
                    <a:bodyPr/>
                    <a:lstStyle/>
                    <a:p>
                      <a:endParaRPr lang="de-DE" sz="1600" b="1" dirty="0">
                        <a:solidFill>
                          <a:schemeClr val="tx1">
                            <a:lumMod val="85000"/>
                            <a:lumOff val="15000"/>
                          </a:schemeClr>
                        </a:solidFill>
                        <a:effectLst/>
                        <a:latin typeface="Helvetica" pitchFamily="2" charset="0"/>
                      </a:endParaRPr>
                    </a:p>
                  </a:txBody>
                  <a:tcPr marL="226181" marR="135708" marT="135708" marB="135708">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r>
                        <a:rPr lang="de-DE" sz="1600" b="1"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1712501030"/>
                  </a:ext>
                </a:extLst>
              </a:tr>
              <a:tr h="487484">
                <a:tc>
                  <a:txBody>
                    <a:bodyPr/>
                    <a:lstStyle/>
                    <a:p>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2252699249"/>
                  </a:ext>
                </a:extLst>
              </a:tr>
              <a:tr h="487484">
                <a:tc>
                  <a:txBody>
                    <a:bodyPr/>
                    <a:lstStyle/>
                    <a:p>
                      <a:endParaRPr lang="de-DE" sz="1600" dirty="0">
                        <a:solidFill>
                          <a:schemeClr val="tx1">
                            <a:lumMod val="85000"/>
                            <a:lumOff val="15000"/>
                          </a:schemeClr>
                        </a:solidFill>
                        <a:effectLst/>
                        <a:latin typeface="Helvetica" pitchFamily="2" charset="0"/>
                      </a:endParaRPr>
                    </a:p>
                  </a:txBody>
                  <a:tcPr marL="226181" marR="135708" marT="135708" marB="135708">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2484898019"/>
                  </a:ext>
                </a:extLst>
              </a:tr>
              <a:tr h="487484">
                <a:tc>
                  <a:txBody>
                    <a:bodyPr/>
                    <a:lstStyle/>
                    <a:p>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3294349349"/>
                  </a:ext>
                </a:extLst>
              </a:tr>
              <a:tr h="487484">
                <a:tc>
                  <a:txBody>
                    <a:bodyPr/>
                    <a:lstStyle/>
                    <a:p>
                      <a:endParaRPr lang="de-DE" sz="1600" dirty="0">
                        <a:solidFill>
                          <a:schemeClr val="tx1">
                            <a:lumMod val="85000"/>
                            <a:lumOff val="15000"/>
                          </a:schemeClr>
                        </a:solidFill>
                        <a:effectLst/>
                        <a:latin typeface="Helvetica" pitchFamily="2" charset="0"/>
                      </a:endParaRPr>
                    </a:p>
                  </a:txBody>
                  <a:tcPr marL="226181" marR="135708" marT="135708" marB="135708">
                    <a:lnL w="12700" cmpd="sng">
                      <a:noFill/>
                      <a:prstDash val="solid"/>
                    </a:lnL>
                    <a:lnR w="38100" cap="flat" cmpd="sng" algn="ctr">
                      <a:solidFill>
                        <a:srgbClr val="FFFFFF"/>
                      </a:solidFill>
                      <a:prstDash val="solid"/>
                    </a:lnR>
                    <a:lnT w="38100" cap="flat" cmpd="sng" algn="ctr">
                      <a:solidFill>
                        <a:srgbClr val="FFFFFF"/>
                      </a:solidFill>
                      <a:prstDash val="solid"/>
                    </a:lnT>
                    <a:lnB w="12700" cmpd="sng">
                      <a:noFill/>
                      <a:prstDash val="solid"/>
                    </a:lnB>
                    <a:solidFill>
                      <a:srgbClr val="878E8B">
                        <a:alpha val="30196"/>
                      </a:srgbClr>
                    </a:solidFill>
                  </a:tcPr>
                </a:tc>
                <a:tc>
                  <a:txBody>
                    <a:bodyPr/>
                    <a:lstStyle/>
                    <a:p>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12700" cmpd="sng">
                      <a:noFill/>
                      <a:prstDash val="solid"/>
                    </a:lnB>
                    <a:solidFill>
                      <a:srgbClr val="878E8B">
                        <a:alpha val="30196"/>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12700" cmpd="sng">
                      <a:noFill/>
                      <a:prstDash val="solid"/>
                    </a:lnB>
                    <a:solidFill>
                      <a:srgbClr val="878E8B">
                        <a:alpha val="30196"/>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12700" cmpd="sng">
                      <a:noFill/>
                      <a:prstDash val="solid"/>
                    </a:lnR>
                    <a:lnT w="38100" cap="flat" cmpd="sng" algn="ctr">
                      <a:solidFill>
                        <a:srgbClr val="FFFFFF"/>
                      </a:solidFill>
                      <a:prstDash val="solid"/>
                    </a:lnT>
                    <a:lnB w="12700" cmpd="sng">
                      <a:noFill/>
                      <a:prstDash val="solid"/>
                    </a:lnB>
                    <a:solidFill>
                      <a:srgbClr val="878E8B">
                        <a:alpha val="30196"/>
                      </a:srgbClr>
                    </a:solidFill>
                  </a:tcPr>
                </a:tc>
                <a:extLst>
                  <a:ext uri="{0D108BD9-81ED-4DB2-BD59-A6C34878D82A}">
                    <a16:rowId xmlns:a16="http://schemas.microsoft.com/office/drawing/2014/main" val="1491551539"/>
                  </a:ext>
                </a:extLst>
              </a:tr>
            </a:tbl>
          </a:graphicData>
        </a:graphic>
      </p:graphicFrame>
      <p:sp>
        <p:nvSpPr>
          <p:cNvPr id="4" name="Rechteck 3"/>
          <p:cNvSpPr/>
          <p:nvPr/>
        </p:nvSpPr>
        <p:spPr>
          <a:xfrm>
            <a:off x="2356130" y="4042724"/>
            <a:ext cx="7340256" cy="914400"/>
          </a:xfrm>
          <a:prstGeom prst="rect">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solidFill>
                  <a:schemeClr val="tx1"/>
                </a:solidFill>
              </a:rPr>
              <a:t>Für die restlichen </a:t>
            </a:r>
            <a:r>
              <a:rPr lang="de-DE" b="1" dirty="0" smtClean="0">
                <a:solidFill>
                  <a:schemeClr val="tx1"/>
                </a:solidFill>
              </a:rPr>
              <a:t>Gerichtskosten über einen Streitwert von 5.000,00 </a:t>
            </a:r>
            <a:r>
              <a:rPr lang="de-DE" b="1" dirty="0">
                <a:solidFill>
                  <a:schemeClr val="tx1"/>
                </a:solidFill>
              </a:rPr>
              <a:t>EUR wurde PKH bewilligt, siehe </a:t>
            </a:r>
            <a:r>
              <a:rPr lang="de-DE" b="1" dirty="0" err="1">
                <a:solidFill>
                  <a:schemeClr val="tx1"/>
                </a:solidFill>
              </a:rPr>
              <a:t>Bl</a:t>
            </a:r>
            <a:r>
              <a:rPr lang="de-DE" b="1" dirty="0">
                <a:solidFill>
                  <a:schemeClr val="tx1"/>
                </a:solidFill>
              </a:rPr>
              <a:t>. ___ der </a:t>
            </a:r>
            <a:r>
              <a:rPr lang="de-DE" b="1" dirty="0" smtClean="0">
                <a:solidFill>
                  <a:schemeClr val="tx1"/>
                </a:solidFill>
              </a:rPr>
              <a:t>Akte.</a:t>
            </a:r>
            <a:endParaRPr lang="de-DE" b="1" dirty="0">
              <a:solidFill>
                <a:schemeClr val="tx1"/>
              </a:solidFill>
            </a:endParaRPr>
          </a:p>
        </p:txBody>
      </p:sp>
    </p:spTree>
    <p:extLst>
      <p:ext uri="{BB962C8B-B14F-4D97-AF65-F5344CB8AC3E}">
        <p14:creationId xmlns:p14="http://schemas.microsoft.com/office/powerpoint/2010/main" val="2606443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 calcmode="lin" valueType="num">
                                      <p:cBhvr>
                                        <p:cTn id="9" dur="1000" fill="hold"/>
                                        <p:tgtEl>
                                          <p:spTgt spid="24"/>
                                        </p:tgtEl>
                                        <p:attrNameLst>
                                          <p:attrName>style.rotation</p:attrName>
                                        </p:attrNameLst>
                                      </p:cBhvr>
                                      <p:tavLst>
                                        <p:tav tm="0">
                                          <p:val>
                                            <p:fltVal val="90"/>
                                          </p:val>
                                        </p:tav>
                                        <p:tav tm="100000">
                                          <p:val>
                                            <p:fltVal val="0"/>
                                          </p:val>
                                        </p:tav>
                                      </p:tavLst>
                                    </p:anim>
                                    <p:animEffect transition="in" filter="fade">
                                      <p:cBhvr>
                                        <p:cTn id="10" dur="10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154</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295497" y="1764955"/>
            <a:ext cx="9453146" cy="253807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endParaRPr lang="de-DE" sz="2000" dirty="0" smtClean="0"/>
          </a:p>
          <a:p>
            <a:pPr marL="342900" indent="-342900">
              <a:buFont typeface="Arial" panose="020B0604020202020204" pitchFamily="34" charset="0"/>
              <a:buChar char="•"/>
            </a:pPr>
            <a:r>
              <a:rPr lang="de-DE" sz="2000" dirty="0" smtClean="0"/>
              <a:t>Bewilligung erfolgt durch richterlichen Beschluss entweder ohne oder mit Zahlungsbestimmung=Ratenzahlung (je nach Einkommen/Vermögen der Partei)</a:t>
            </a:r>
          </a:p>
          <a:p>
            <a:pPr marL="342900" indent="-342900">
              <a:buFont typeface="Arial" panose="020B0604020202020204" pitchFamily="34" charset="0"/>
              <a:buChar char="•"/>
            </a:pPr>
            <a:r>
              <a:rPr lang="de-DE" sz="2000" dirty="0" smtClean="0"/>
              <a:t>Bewilligung erfolgt für jeden Rechtszug gesondert, § 119 Abs. 1 S. 1 ZPO</a:t>
            </a:r>
          </a:p>
          <a:p>
            <a:pPr marL="342900" indent="-342900">
              <a:buFont typeface="Arial" panose="020B0604020202020204" pitchFamily="34" charset="0"/>
              <a:buChar char="•"/>
            </a:pPr>
            <a:r>
              <a:rPr lang="de-DE" sz="2000" dirty="0" smtClean="0"/>
              <a:t>der PKH-Partei kann ein Rechtsanwalt beigeordnet werden, § 121 ZPO</a:t>
            </a:r>
          </a:p>
          <a:p>
            <a:pPr marL="342900" indent="-342900">
              <a:buFont typeface="Arial" panose="020B0604020202020204" pitchFamily="34" charset="0"/>
              <a:buChar char="•"/>
            </a:pPr>
            <a:r>
              <a:rPr lang="de-DE" sz="2000" dirty="0" smtClean="0"/>
              <a:t>die Abänderung der PKH-Entscheidung aufgrund geänderter </a:t>
            </a:r>
            <a:r>
              <a:rPr lang="de-DE" sz="2000" dirty="0" err="1" smtClean="0"/>
              <a:t>Einommens</a:t>
            </a:r>
            <a:r>
              <a:rPr lang="de-DE" sz="2000" dirty="0" smtClean="0"/>
              <a:t>-/Vermögensverhältnisse ist innerhalb von vier Jahren nach Abschluss des Verfahrens möglich, § 120a Abs. 1 S. 4 ZPO</a:t>
            </a:r>
          </a:p>
          <a:p>
            <a:endParaRPr lang="de-DE" sz="2000" dirty="0"/>
          </a:p>
        </p:txBody>
      </p:sp>
      <p:sp>
        <p:nvSpPr>
          <p:cNvPr id="4" name="Abgerundetes Rechteck 3"/>
          <p:cNvSpPr/>
          <p:nvPr/>
        </p:nvSpPr>
        <p:spPr>
          <a:xfrm>
            <a:off x="1129335" y="4553068"/>
            <a:ext cx="9438731" cy="199866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087215" lvl="1" indent="-457200">
              <a:buFont typeface="Arial" panose="020B0604020202020204" pitchFamily="34" charset="0"/>
              <a:buChar char="•"/>
            </a:pPr>
            <a:endParaRPr lang="de-DE" sz="2000" dirty="0" smtClean="0"/>
          </a:p>
          <a:p>
            <a:pPr marL="342900" indent="-342900">
              <a:buFont typeface="Arial" panose="020B0604020202020204" pitchFamily="34" charset="0"/>
              <a:buChar char="•"/>
            </a:pPr>
            <a:r>
              <a:rPr lang="de-DE" sz="2000" dirty="0" smtClean="0"/>
              <a:t>Für das Verfahren über die Bewilligung von PKH fallen </a:t>
            </a:r>
            <a:r>
              <a:rPr lang="de-DE" sz="2000" u="sng" dirty="0" smtClean="0"/>
              <a:t>keine Gerichtsgebühren</a:t>
            </a:r>
            <a:r>
              <a:rPr lang="de-DE" sz="2000" dirty="0" smtClean="0"/>
              <a:t> an.</a:t>
            </a:r>
          </a:p>
          <a:p>
            <a:pPr marL="342900" indent="-342900">
              <a:buFont typeface="Arial" panose="020B0604020202020204" pitchFamily="34" charset="0"/>
              <a:buChar char="•"/>
            </a:pPr>
            <a:r>
              <a:rPr lang="de-DE" sz="2000" dirty="0" smtClean="0"/>
              <a:t>Das Beschwerdeverfahren gegen die Versagung der PKH ist gem. KV 1812 GKG gebührenpflichtig (Festgebühr von 66,- € fällt beim Beschwerdegericht an, so die Beschwerde verworfen oder zurückgewiesen wird).</a:t>
            </a:r>
          </a:p>
          <a:p>
            <a:pPr marL="342900" indent="-342900">
              <a:buFont typeface="Arial" panose="020B0604020202020204" pitchFamily="34" charset="0"/>
              <a:buChar char="•"/>
            </a:pPr>
            <a:r>
              <a:rPr lang="de-DE" sz="2000" dirty="0" smtClean="0"/>
              <a:t>Gem. § 14 Nr. 1 GKG sind von der PKH-Partei keine Gebühren vorauszuzahlen.</a:t>
            </a:r>
            <a:endParaRPr lang="de-DE" sz="2000" dirty="0"/>
          </a:p>
        </p:txBody>
      </p:sp>
      <p:sp>
        <p:nvSpPr>
          <p:cNvPr id="24" name="Gefaltete Ecke 23"/>
          <p:cNvSpPr/>
          <p:nvPr/>
        </p:nvSpPr>
        <p:spPr>
          <a:xfrm rot="21133365">
            <a:off x="10216386" y="448063"/>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PKH</a:t>
            </a:r>
            <a:endParaRPr lang="de-DE" sz="28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5" name="Gefaltete Ecke 24"/>
          <p:cNvSpPr/>
          <p:nvPr/>
        </p:nvSpPr>
        <p:spPr>
          <a:xfrm rot="20993340">
            <a:off x="10515405" y="4791318"/>
            <a:ext cx="1359418" cy="1251632"/>
          </a:xfrm>
          <a:prstGeom prst="foldedCorner">
            <a:avLst/>
          </a:prstGeom>
          <a:solidFill>
            <a:srgbClr val="E8ACB6"/>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Achtung!</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2" name="Abgerundetes Rechteck 11"/>
          <p:cNvSpPr/>
          <p:nvPr/>
        </p:nvSpPr>
        <p:spPr>
          <a:xfrm>
            <a:off x="639712" y="4383556"/>
            <a:ext cx="1311570" cy="46296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dirty="0" smtClean="0"/>
          </a:p>
          <a:p>
            <a:r>
              <a:rPr lang="de-DE" sz="2400" b="1" dirty="0" smtClean="0"/>
              <a:t>Kosten:</a:t>
            </a:r>
          </a:p>
          <a:p>
            <a:pPr marL="630015" lvl="1" indent="0">
              <a:buNone/>
            </a:pPr>
            <a:endParaRPr lang="de-DE" sz="2400" dirty="0"/>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Prozesskostenhilfe</a:t>
            </a:r>
            <a:r>
              <a:rPr lang="de-DE" sz="2800" b="1" dirty="0" smtClean="0"/>
              <a:t> </a:t>
            </a:r>
            <a:endParaRPr lang="de-DE" sz="2800" b="1" dirty="0"/>
          </a:p>
        </p:txBody>
      </p:sp>
    </p:spTree>
    <p:extLst>
      <p:ext uri="{BB962C8B-B14F-4D97-AF65-F5344CB8AC3E}">
        <p14:creationId xmlns:p14="http://schemas.microsoft.com/office/powerpoint/2010/main" val="104902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p:cTn id="13" dur="1000" fill="hold"/>
                                        <p:tgtEl>
                                          <p:spTgt spid="24"/>
                                        </p:tgtEl>
                                        <p:attrNameLst>
                                          <p:attrName>ppt_w</p:attrName>
                                        </p:attrNameLst>
                                      </p:cBhvr>
                                      <p:tavLst>
                                        <p:tav tm="0">
                                          <p:val>
                                            <p:fltVal val="0"/>
                                          </p:val>
                                        </p:tav>
                                        <p:tav tm="100000">
                                          <p:val>
                                            <p:strVal val="#ppt_w"/>
                                          </p:val>
                                        </p:tav>
                                      </p:tavLst>
                                    </p:anim>
                                    <p:anim calcmode="lin" valueType="num">
                                      <p:cBhvr>
                                        <p:cTn id="14" dur="1000" fill="hold"/>
                                        <p:tgtEl>
                                          <p:spTgt spid="24"/>
                                        </p:tgtEl>
                                        <p:attrNameLst>
                                          <p:attrName>ppt_h</p:attrName>
                                        </p:attrNameLst>
                                      </p:cBhvr>
                                      <p:tavLst>
                                        <p:tav tm="0">
                                          <p:val>
                                            <p:fltVal val="0"/>
                                          </p:val>
                                        </p:tav>
                                        <p:tav tm="100000">
                                          <p:val>
                                            <p:strVal val="#ppt_h"/>
                                          </p:val>
                                        </p:tav>
                                      </p:tavLst>
                                    </p:anim>
                                    <p:anim calcmode="lin" valueType="num">
                                      <p:cBhvr>
                                        <p:cTn id="15" dur="1000" fill="hold"/>
                                        <p:tgtEl>
                                          <p:spTgt spid="24"/>
                                        </p:tgtEl>
                                        <p:attrNameLst>
                                          <p:attrName>style.rotation</p:attrName>
                                        </p:attrNameLst>
                                      </p:cBhvr>
                                      <p:tavLst>
                                        <p:tav tm="0">
                                          <p:val>
                                            <p:fltVal val="90"/>
                                          </p:val>
                                        </p:tav>
                                        <p:tav tm="100000">
                                          <p:val>
                                            <p:fltVal val="0"/>
                                          </p:val>
                                        </p:tav>
                                      </p:tavLst>
                                    </p:anim>
                                    <p:animEffect transition="in" filter="fade">
                                      <p:cBhvr>
                                        <p:cTn id="16" dur="1000"/>
                                        <p:tgtEl>
                                          <p:spTgt spid="24"/>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ppt_x"/>
                                          </p:val>
                                        </p:tav>
                                        <p:tav tm="100000">
                                          <p:val>
                                            <p:strVal val="#ppt_x"/>
                                          </p:val>
                                        </p:tav>
                                      </p:tavLst>
                                    </p:anim>
                                    <p:anim calcmode="lin" valueType="num">
                                      <p:cBhvr additive="base">
                                        <p:cTn id="2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additive="base">
                                        <p:cTn id="27" dur="500" fill="hold"/>
                                        <p:tgtEl>
                                          <p:spTgt spid="4"/>
                                        </p:tgtEl>
                                        <p:attrNameLst>
                                          <p:attrName>ppt_x</p:attrName>
                                        </p:attrNameLst>
                                      </p:cBhvr>
                                      <p:tavLst>
                                        <p:tav tm="0">
                                          <p:val>
                                            <p:strVal val="#ppt_x"/>
                                          </p:val>
                                        </p:tav>
                                        <p:tav tm="100000">
                                          <p:val>
                                            <p:strVal val="#ppt_x"/>
                                          </p:val>
                                        </p:tav>
                                      </p:tavLst>
                                    </p:anim>
                                    <p:anim calcmode="lin" valueType="num">
                                      <p:cBhvr additive="base">
                                        <p:cTn id="2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25"/>
                                        </p:tgtEl>
                                        <p:attrNameLst>
                                          <p:attrName>style.visibility</p:attrName>
                                        </p:attrNameLst>
                                      </p:cBhvr>
                                      <p:to>
                                        <p:strVal val="visible"/>
                                      </p:to>
                                    </p:set>
                                    <p:anim calcmode="lin" valueType="num">
                                      <p:cBhvr>
                                        <p:cTn id="33" dur="1000" fill="hold"/>
                                        <p:tgtEl>
                                          <p:spTgt spid="25"/>
                                        </p:tgtEl>
                                        <p:attrNameLst>
                                          <p:attrName>ppt_w</p:attrName>
                                        </p:attrNameLst>
                                      </p:cBhvr>
                                      <p:tavLst>
                                        <p:tav tm="0">
                                          <p:val>
                                            <p:fltVal val="0"/>
                                          </p:val>
                                        </p:tav>
                                        <p:tav tm="100000">
                                          <p:val>
                                            <p:strVal val="#ppt_w"/>
                                          </p:val>
                                        </p:tav>
                                      </p:tavLst>
                                    </p:anim>
                                    <p:anim calcmode="lin" valueType="num">
                                      <p:cBhvr>
                                        <p:cTn id="34" dur="1000" fill="hold"/>
                                        <p:tgtEl>
                                          <p:spTgt spid="25"/>
                                        </p:tgtEl>
                                        <p:attrNameLst>
                                          <p:attrName>ppt_h</p:attrName>
                                        </p:attrNameLst>
                                      </p:cBhvr>
                                      <p:tavLst>
                                        <p:tav tm="0">
                                          <p:val>
                                            <p:fltVal val="0"/>
                                          </p:val>
                                        </p:tav>
                                        <p:tav tm="100000">
                                          <p:val>
                                            <p:strVal val="#ppt_h"/>
                                          </p:val>
                                        </p:tav>
                                      </p:tavLst>
                                    </p:anim>
                                    <p:anim calcmode="lin" valueType="num">
                                      <p:cBhvr>
                                        <p:cTn id="35" dur="1000" fill="hold"/>
                                        <p:tgtEl>
                                          <p:spTgt spid="25"/>
                                        </p:tgtEl>
                                        <p:attrNameLst>
                                          <p:attrName>style.rotation</p:attrName>
                                        </p:attrNameLst>
                                      </p:cBhvr>
                                      <p:tavLst>
                                        <p:tav tm="0">
                                          <p:val>
                                            <p:fltVal val="90"/>
                                          </p:val>
                                        </p:tav>
                                        <p:tav tm="100000">
                                          <p:val>
                                            <p:fltVal val="0"/>
                                          </p:val>
                                        </p:tav>
                                      </p:tavLst>
                                    </p:anim>
                                    <p:animEffect transition="in" filter="fade">
                                      <p:cBhvr>
                                        <p:cTn id="36"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24" grpId="0" animBg="1"/>
      <p:bldP spid="25"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155</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295497" y="1764955"/>
            <a:ext cx="9453146" cy="253807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endParaRPr lang="de-DE" sz="2000" dirty="0" smtClean="0"/>
          </a:p>
          <a:p>
            <a:pPr marL="342900" indent="-342900">
              <a:buFont typeface="Arial" panose="020B0604020202020204" pitchFamily="34" charset="0"/>
              <a:buChar char="•"/>
            </a:pPr>
            <a:r>
              <a:rPr lang="de-DE" sz="2000" dirty="0"/>
              <a:t>es sind keine Gerichtskosten von der PKH-Partei (ohne Zahlungsbestimmung) zu zahlen</a:t>
            </a:r>
          </a:p>
          <a:p>
            <a:pPr marL="342900" indent="-342900">
              <a:buFont typeface="Arial" panose="020B0604020202020204" pitchFamily="34" charset="0"/>
              <a:buChar char="•"/>
            </a:pPr>
            <a:r>
              <a:rPr lang="de-DE" sz="2000" dirty="0"/>
              <a:t>bei PKH mit Raten erfolgt die Inanspruchnahme nach Maßgabe der PKH-Bewilligung (in Raten)</a:t>
            </a:r>
          </a:p>
          <a:p>
            <a:pPr marL="342900" indent="-342900">
              <a:buFont typeface="Arial" panose="020B0604020202020204" pitchFamily="34" charset="0"/>
              <a:buChar char="•"/>
            </a:pPr>
            <a:r>
              <a:rPr lang="de-DE" sz="2000" dirty="0"/>
              <a:t>der beigeordnete Rechtsanwalt erhält eine Vergütung aus der Landeskasse (§§ 45 I, 48 I RVG), nicht von der Partei</a:t>
            </a:r>
          </a:p>
          <a:p>
            <a:pPr marL="342900" indent="-342900">
              <a:buFont typeface="Arial" panose="020B0604020202020204" pitchFamily="34" charset="0"/>
              <a:buChar char="•"/>
            </a:pPr>
            <a:r>
              <a:rPr lang="de-DE" sz="2000" dirty="0"/>
              <a:t>ist dem Kläger PKH  </a:t>
            </a:r>
            <a:r>
              <a:rPr lang="de-DE" sz="2000" b="1" u="sng" dirty="0"/>
              <a:t>O H N E</a:t>
            </a:r>
            <a:r>
              <a:rPr lang="de-DE" sz="2000" b="1" dirty="0"/>
              <a:t>  </a:t>
            </a:r>
            <a:r>
              <a:rPr lang="de-DE" sz="2000" dirty="0"/>
              <a:t>Zahlungsbestimmung bewilligt, hat der Beklagte einstweilen auch keine Vorschüsse zu zahlen (§ 122 Abs. 2 ZPO)</a:t>
            </a:r>
          </a:p>
          <a:p>
            <a:pPr marL="342900" indent="-342900">
              <a:buFont typeface="Arial" panose="020B0604020202020204" pitchFamily="34" charset="0"/>
              <a:buChar char="•"/>
            </a:pPr>
            <a:endParaRPr lang="de-DE" sz="2000" dirty="0"/>
          </a:p>
        </p:txBody>
      </p:sp>
      <p:sp>
        <p:nvSpPr>
          <p:cNvPr id="4" name="Abgerundetes Rechteck 3"/>
          <p:cNvSpPr/>
          <p:nvPr/>
        </p:nvSpPr>
        <p:spPr>
          <a:xfrm>
            <a:off x="1295497" y="4708051"/>
            <a:ext cx="9438731" cy="2149949"/>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087215" lvl="1" indent="-457200">
              <a:buFont typeface="Arial" panose="020B0604020202020204" pitchFamily="34" charset="0"/>
              <a:buChar char="•"/>
            </a:pPr>
            <a:r>
              <a:rPr lang="de-DE" sz="2000" b="1" dirty="0"/>
              <a:t>Zuständigkeit:</a:t>
            </a:r>
            <a:r>
              <a:rPr lang="de-DE" sz="2000" dirty="0"/>
              <a:t> 	gem. § 1 </a:t>
            </a:r>
            <a:r>
              <a:rPr lang="de-DE" sz="2000" dirty="0" err="1"/>
              <a:t>KostVfg</a:t>
            </a:r>
            <a:r>
              <a:rPr lang="de-DE" sz="2000" dirty="0"/>
              <a:t> = Beamter des gehobenen oder mittleren 	Justizdienstes oder vergleichbarer Angestellter (je nach Anordnung 	der jeweiligen Justizverwaltung</a:t>
            </a:r>
            <a:r>
              <a:rPr lang="de-DE" sz="2000" dirty="0" smtClean="0"/>
              <a:t>)</a:t>
            </a:r>
            <a:endParaRPr lang="de-DE" sz="2000" dirty="0"/>
          </a:p>
          <a:p>
            <a:pPr marL="1087215" lvl="1" indent="-457200">
              <a:buFont typeface="Arial" panose="020B0604020202020204" pitchFamily="34" charset="0"/>
              <a:buChar char="•"/>
            </a:pPr>
            <a:r>
              <a:rPr lang="de-DE" sz="2000" b="1" dirty="0"/>
              <a:t>Aufgaben:</a:t>
            </a:r>
            <a:r>
              <a:rPr lang="de-DE" sz="2000" dirty="0"/>
              <a:t> 	ergeben sich lt. § 9 </a:t>
            </a:r>
            <a:r>
              <a:rPr lang="de-DE" sz="2000" dirty="0" err="1"/>
              <a:t>KostVfg</a:t>
            </a:r>
            <a:r>
              <a:rPr lang="de-DE" sz="2000" dirty="0"/>
              <a:t> aus den so genannten 	Durchführungsbestimmungen zum Gesetz über die 	Prozesskostenhilfe (DB-PKHG)</a:t>
            </a:r>
          </a:p>
        </p:txBody>
      </p:sp>
      <p:sp>
        <p:nvSpPr>
          <p:cNvPr id="24" name="Gefaltete Ecke 23"/>
          <p:cNvSpPr/>
          <p:nvPr/>
        </p:nvSpPr>
        <p:spPr>
          <a:xfrm rot="21133365">
            <a:off x="525974" y="436135"/>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PKH</a:t>
            </a:r>
            <a:endParaRPr lang="de-DE" sz="28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5" name="Gefaltete Ecke 24"/>
          <p:cNvSpPr/>
          <p:nvPr/>
        </p:nvSpPr>
        <p:spPr>
          <a:xfrm rot="315294">
            <a:off x="10297539" y="4978941"/>
            <a:ext cx="1359418" cy="1251632"/>
          </a:xfrm>
          <a:prstGeom prst="foldedCorner">
            <a:avLst/>
          </a:prstGeom>
          <a:solidFill>
            <a:srgbClr val="E8ACB6"/>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1 + 9</a:t>
            </a:r>
          </a:p>
          <a:p>
            <a:pPr algn="ctr"/>
            <a:r>
              <a:rPr lang="de-DE" sz="20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KostVfg</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2" name="Abgerundetes Rechteck 11"/>
          <p:cNvSpPr/>
          <p:nvPr/>
        </p:nvSpPr>
        <p:spPr>
          <a:xfrm>
            <a:off x="337397" y="4401005"/>
            <a:ext cx="4993923" cy="46296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dirty="0" smtClean="0"/>
          </a:p>
          <a:p>
            <a:r>
              <a:rPr lang="de-DE" sz="2400" dirty="0"/>
              <a:t>Kostenbeamter im Verfahren mit PKH</a:t>
            </a:r>
          </a:p>
          <a:p>
            <a:pPr marL="630015" lvl="1" indent="0">
              <a:buNone/>
            </a:pPr>
            <a:endParaRPr lang="de-DE" sz="2400" dirty="0"/>
          </a:p>
        </p:txBody>
      </p:sp>
      <p:sp>
        <p:nvSpPr>
          <p:cNvPr id="7" name="Abgerundetes Rechteck 6"/>
          <p:cNvSpPr/>
          <p:nvPr/>
        </p:nvSpPr>
        <p:spPr>
          <a:xfrm>
            <a:off x="2228107" y="1287488"/>
            <a:ext cx="7587925"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800" b="1" dirty="0" smtClean="0">
                <a:effectLst>
                  <a:outerShdw blurRad="38100" dist="38100" dir="2700000" algn="tl">
                    <a:srgbClr val="000000">
                      <a:alpha val="43137"/>
                    </a:srgbClr>
                  </a:outerShdw>
                </a:effectLst>
              </a:rPr>
              <a:t>Wirkung der Prozesskostenhilfe (§ 122 ZPO) z.B.:</a:t>
            </a:r>
            <a:endParaRPr lang="de-DE"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78260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p:cTn id="13" dur="1000" fill="hold"/>
                                        <p:tgtEl>
                                          <p:spTgt spid="24"/>
                                        </p:tgtEl>
                                        <p:attrNameLst>
                                          <p:attrName>ppt_w</p:attrName>
                                        </p:attrNameLst>
                                      </p:cBhvr>
                                      <p:tavLst>
                                        <p:tav tm="0">
                                          <p:val>
                                            <p:fltVal val="0"/>
                                          </p:val>
                                        </p:tav>
                                        <p:tav tm="100000">
                                          <p:val>
                                            <p:strVal val="#ppt_w"/>
                                          </p:val>
                                        </p:tav>
                                      </p:tavLst>
                                    </p:anim>
                                    <p:anim calcmode="lin" valueType="num">
                                      <p:cBhvr>
                                        <p:cTn id="14" dur="1000" fill="hold"/>
                                        <p:tgtEl>
                                          <p:spTgt spid="24"/>
                                        </p:tgtEl>
                                        <p:attrNameLst>
                                          <p:attrName>ppt_h</p:attrName>
                                        </p:attrNameLst>
                                      </p:cBhvr>
                                      <p:tavLst>
                                        <p:tav tm="0">
                                          <p:val>
                                            <p:fltVal val="0"/>
                                          </p:val>
                                        </p:tav>
                                        <p:tav tm="100000">
                                          <p:val>
                                            <p:strVal val="#ppt_h"/>
                                          </p:val>
                                        </p:tav>
                                      </p:tavLst>
                                    </p:anim>
                                    <p:anim calcmode="lin" valueType="num">
                                      <p:cBhvr>
                                        <p:cTn id="15" dur="1000" fill="hold"/>
                                        <p:tgtEl>
                                          <p:spTgt spid="24"/>
                                        </p:tgtEl>
                                        <p:attrNameLst>
                                          <p:attrName>style.rotation</p:attrName>
                                        </p:attrNameLst>
                                      </p:cBhvr>
                                      <p:tavLst>
                                        <p:tav tm="0">
                                          <p:val>
                                            <p:fltVal val="90"/>
                                          </p:val>
                                        </p:tav>
                                        <p:tav tm="100000">
                                          <p:val>
                                            <p:fltVal val="0"/>
                                          </p:val>
                                        </p:tav>
                                      </p:tavLst>
                                    </p:anim>
                                    <p:animEffect transition="in" filter="fade">
                                      <p:cBhvr>
                                        <p:cTn id="16" dur="1000"/>
                                        <p:tgtEl>
                                          <p:spTgt spid="24"/>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ppt_x"/>
                                          </p:val>
                                        </p:tav>
                                        <p:tav tm="100000">
                                          <p:val>
                                            <p:strVal val="#ppt_x"/>
                                          </p:val>
                                        </p:tav>
                                      </p:tavLst>
                                    </p:anim>
                                    <p:anim calcmode="lin" valueType="num">
                                      <p:cBhvr additive="base">
                                        <p:cTn id="2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additive="base">
                                        <p:cTn id="27" dur="500" fill="hold"/>
                                        <p:tgtEl>
                                          <p:spTgt spid="4"/>
                                        </p:tgtEl>
                                        <p:attrNameLst>
                                          <p:attrName>ppt_x</p:attrName>
                                        </p:attrNameLst>
                                      </p:cBhvr>
                                      <p:tavLst>
                                        <p:tav tm="0">
                                          <p:val>
                                            <p:strVal val="#ppt_x"/>
                                          </p:val>
                                        </p:tav>
                                        <p:tav tm="100000">
                                          <p:val>
                                            <p:strVal val="#ppt_x"/>
                                          </p:val>
                                        </p:tav>
                                      </p:tavLst>
                                    </p:anim>
                                    <p:anim calcmode="lin" valueType="num">
                                      <p:cBhvr additive="base">
                                        <p:cTn id="2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25"/>
                                        </p:tgtEl>
                                        <p:attrNameLst>
                                          <p:attrName>style.visibility</p:attrName>
                                        </p:attrNameLst>
                                      </p:cBhvr>
                                      <p:to>
                                        <p:strVal val="visible"/>
                                      </p:to>
                                    </p:set>
                                    <p:anim calcmode="lin" valueType="num">
                                      <p:cBhvr>
                                        <p:cTn id="33" dur="1000" fill="hold"/>
                                        <p:tgtEl>
                                          <p:spTgt spid="25"/>
                                        </p:tgtEl>
                                        <p:attrNameLst>
                                          <p:attrName>ppt_w</p:attrName>
                                        </p:attrNameLst>
                                      </p:cBhvr>
                                      <p:tavLst>
                                        <p:tav tm="0">
                                          <p:val>
                                            <p:fltVal val="0"/>
                                          </p:val>
                                        </p:tav>
                                        <p:tav tm="100000">
                                          <p:val>
                                            <p:strVal val="#ppt_w"/>
                                          </p:val>
                                        </p:tav>
                                      </p:tavLst>
                                    </p:anim>
                                    <p:anim calcmode="lin" valueType="num">
                                      <p:cBhvr>
                                        <p:cTn id="34" dur="1000" fill="hold"/>
                                        <p:tgtEl>
                                          <p:spTgt spid="25"/>
                                        </p:tgtEl>
                                        <p:attrNameLst>
                                          <p:attrName>ppt_h</p:attrName>
                                        </p:attrNameLst>
                                      </p:cBhvr>
                                      <p:tavLst>
                                        <p:tav tm="0">
                                          <p:val>
                                            <p:fltVal val="0"/>
                                          </p:val>
                                        </p:tav>
                                        <p:tav tm="100000">
                                          <p:val>
                                            <p:strVal val="#ppt_h"/>
                                          </p:val>
                                        </p:tav>
                                      </p:tavLst>
                                    </p:anim>
                                    <p:anim calcmode="lin" valueType="num">
                                      <p:cBhvr>
                                        <p:cTn id="35" dur="1000" fill="hold"/>
                                        <p:tgtEl>
                                          <p:spTgt spid="25"/>
                                        </p:tgtEl>
                                        <p:attrNameLst>
                                          <p:attrName>style.rotation</p:attrName>
                                        </p:attrNameLst>
                                      </p:cBhvr>
                                      <p:tavLst>
                                        <p:tav tm="0">
                                          <p:val>
                                            <p:fltVal val="90"/>
                                          </p:val>
                                        </p:tav>
                                        <p:tav tm="100000">
                                          <p:val>
                                            <p:fltVal val="0"/>
                                          </p:val>
                                        </p:tav>
                                      </p:tavLst>
                                    </p:anim>
                                    <p:animEffect transition="in" filter="fade">
                                      <p:cBhvr>
                                        <p:cTn id="36"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24" grpId="0" animBg="1"/>
      <p:bldP spid="25"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156</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786646" y="1953074"/>
            <a:ext cx="8947582" cy="180109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endParaRPr lang="de-DE" sz="2000" dirty="0" smtClean="0"/>
          </a:p>
          <a:p>
            <a:pPr algn="ctr"/>
            <a:r>
              <a:rPr lang="de-DE" sz="2000" b="1" dirty="0"/>
              <a:t>Bewilligung der PKH hat keinen Einfluss auf die Verpflichtung, im Falle des Unterliegens die dem Gegner entstandenen Kosten zu tragen </a:t>
            </a:r>
            <a:br>
              <a:rPr lang="de-DE" sz="2000" b="1" dirty="0"/>
            </a:br>
            <a:r>
              <a:rPr lang="de-DE" sz="2000" dirty="0"/>
              <a:t>(Befreiung bezieht sich nur auf GK)</a:t>
            </a:r>
          </a:p>
          <a:p>
            <a:pPr marL="342900" indent="-342900" algn="ctr">
              <a:buFont typeface="Arial" panose="020B0604020202020204" pitchFamily="34" charset="0"/>
              <a:buChar char="•"/>
            </a:pPr>
            <a:endParaRPr lang="de-DE" sz="2000" dirty="0"/>
          </a:p>
        </p:txBody>
      </p:sp>
      <p:sp>
        <p:nvSpPr>
          <p:cNvPr id="4" name="Abgerundetes Rechteck 3"/>
          <p:cNvSpPr/>
          <p:nvPr/>
        </p:nvSpPr>
        <p:spPr>
          <a:xfrm>
            <a:off x="1786646" y="4133357"/>
            <a:ext cx="8947582" cy="172374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a:r>
              <a:rPr lang="de-DE" sz="2000" b="1" dirty="0"/>
              <a:t>Bekl. =&gt; PKH ohne Zahlungsbestimmung</a:t>
            </a:r>
            <a:br>
              <a:rPr lang="de-DE" sz="2000" b="1" dirty="0"/>
            </a:br>
            <a:r>
              <a:rPr lang="de-DE" sz="2000" b="1" dirty="0"/>
              <a:t>Kl.     =&gt; keine PKH</a:t>
            </a:r>
            <a:br>
              <a:rPr lang="de-DE" sz="2000" b="1" dirty="0"/>
            </a:br>
            <a:r>
              <a:rPr lang="de-DE" sz="2000" b="1" dirty="0"/>
              <a:t>Kläger gewinnt Rechtsstreit, Beklagter trägt Kosten des Verfahrens. Der Kläger stellt nun Kostenfestsetzungsantrag, um die ihm entstandenen Kosten </a:t>
            </a:r>
            <a:r>
              <a:rPr lang="de-DE" sz="2000" b="1" dirty="0" smtClean="0"/>
              <a:t>gegen </a:t>
            </a:r>
            <a:r>
              <a:rPr lang="de-DE" sz="2000" b="1" dirty="0"/>
              <a:t>den Beklagten festsetzen und später vollstrecken zu lassen. </a:t>
            </a:r>
          </a:p>
        </p:txBody>
      </p:sp>
      <p:sp>
        <p:nvSpPr>
          <p:cNvPr id="24" name="Gefaltete Ecke 23"/>
          <p:cNvSpPr/>
          <p:nvPr/>
        </p:nvSpPr>
        <p:spPr>
          <a:xfrm rot="21133365">
            <a:off x="525974" y="436135"/>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123 ZPO</a:t>
            </a:r>
            <a:endParaRPr lang="de-DE" sz="28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5" name="Gefaltete Ecke 24"/>
          <p:cNvSpPr/>
          <p:nvPr/>
        </p:nvSpPr>
        <p:spPr>
          <a:xfrm rot="315294">
            <a:off x="10116554" y="2353560"/>
            <a:ext cx="1722754" cy="1704488"/>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n</a:t>
            </a: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ur Befreiung für Gerichtskosten</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2" name="Abgerundetes Rechteck 11"/>
          <p:cNvSpPr/>
          <p:nvPr/>
        </p:nvSpPr>
        <p:spPr>
          <a:xfrm>
            <a:off x="608767" y="3912442"/>
            <a:ext cx="1449249" cy="46296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dirty="0" smtClean="0"/>
          </a:p>
          <a:p>
            <a:r>
              <a:rPr lang="de-DE" sz="2400" b="1" dirty="0" smtClean="0"/>
              <a:t>Beispiel:</a:t>
            </a:r>
            <a:endParaRPr lang="de-DE" sz="2400" b="1" dirty="0"/>
          </a:p>
          <a:p>
            <a:pPr marL="630015" lvl="1" indent="0">
              <a:buNone/>
            </a:pPr>
            <a:endParaRPr lang="de-DE" sz="2400" dirty="0"/>
          </a:p>
        </p:txBody>
      </p:sp>
      <p:sp>
        <p:nvSpPr>
          <p:cNvPr id="7" name="Abgerundetes Rechteck 6"/>
          <p:cNvSpPr/>
          <p:nvPr/>
        </p:nvSpPr>
        <p:spPr>
          <a:xfrm>
            <a:off x="3712339" y="1199999"/>
            <a:ext cx="4808124"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Prozesskostenhilfe</a:t>
            </a:r>
            <a:r>
              <a:rPr lang="de-DE" sz="2800" b="1" dirty="0" smtClean="0"/>
              <a:t> </a:t>
            </a:r>
            <a:endParaRPr lang="de-DE" sz="2800" b="1" dirty="0"/>
          </a:p>
        </p:txBody>
      </p:sp>
    </p:spTree>
    <p:extLst>
      <p:ext uri="{BB962C8B-B14F-4D97-AF65-F5344CB8AC3E}">
        <p14:creationId xmlns:p14="http://schemas.microsoft.com/office/powerpoint/2010/main" val="2626147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p:cTn id="13" dur="1000" fill="hold"/>
                                        <p:tgtEl>
                                          <p:spTgt spid="24"/>
                                        </p:tgtEl>
                                        <p:attrNameLst>
                                          <p:attrName>ppt_w</p:attrName>
                                        </p:attrNameLst>
                                      </p:cBhvr>
                                      <p:tavLst>
                                        <p:tav tm="0">
                                          <p:val>
                                            <p:fltVal val="0"/>
                                          </p:val>
                                        </p:tav>
                                        <p:tav tm="100000">
                                          <p:val>
                                            <p:strVal val="#ppt_w"/>
                                          </p:val>
                                        </p:tav>
                                      </p:tavLst>
                                    </p:anim>
                                    <p:anim calcmode="lin" valueType="num">
                                      <p:cBhvr>
                                        <p:cTn id="14" dur="1000" fill="hold"/>
                                        <p:tgtEl>
                                          <p:spTgt spid="24"/>
                                        </p:tgtEl>
                                        <p:attrNameLst>
                                          <p:attrName>ppt_h</p:attrName>
                                        </p:attrNameLst>
                                      </p:cBhvr>
                                      <p:tavLst>
                                        <p:tav tm="0">
                                          <p:val>
                                            <p:fltVal val="0"/>
                                          </p:val>
                                        </p:tav>
                                        <p:tav tm="100000">
                                          <p:val>
                                            <p:strVal val="#ppt_h"/>
                                          </p:val>
                                        </p:tav>
                                      </p:tavLst>
                                    </p:anim>
                                    <p:anim calcmode="lin" valueType="num">
                                      <p:cBhvr>
                                        <p:cTn id="15" dur="1000" fill="hold"/>
                                        <p:tgtEl>
                                          <p:spTgt spid="24"/>
                                        </p:tgtEl>
                                        <p:attrNameLst>
                                          <p:attrName>style.rotation</p:attrName>
                                        </p:attrNameLst>
                                      </p:cBhvr>
                                      <p:tavLst>
                                        <p:tav tm="0">
                                          <p:val>
                                            <p:fltVal val="90"/>
                                          </p:val>
                                        </p:tav>
                                        <p:tav tm="100000">
                                          <p:val>
                                            <p:fltVal val="0"/>
                                          </p:val>
                                        </p:tav>
                                      </p:tavLst>
                                    </p:anim>
                                    <p:animEffect transition="in" filter="fade">
                                      <p:cBhvr>
                                        <p:cTn id="16" dur="1000"/>
                                        <p:tgtEl>
                                          <p:spTgt spid="24"/>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ppt_x"/>
                                          </p:val>
                                        </p:tav>
                                        <p:tav tm="100000">
                                          <p:val>
                                            <p:strVal val="#ppt_x"/>
                                          </p:val>
                                        </p:tav>
                                      </p:tavLst>
                                    </p:anim>
                                    <p:anim calcmode="lin" valueType="num">
                                      <p:cBhvr additive="base">
                                        <p:cTn id="2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additive="base">
                                        <p:cTn id="27" dur="500" fill="hold"/>
                                        <p:tgtEl>
                                          <p:spTgt spid="4"/>
                                        </p:tgtEl>
                                        <p:attrNameLst>
                                          <p:attrName>ppt_x</p:attrName>
                                        </p:attrNameLst>
                                      </p:cBhvr>
                                      <p:tavLst>
                                        <p:tav tm="0">
                                          <p:val>
                                            <p:strVal val="#ppt_x"/>
                                          </p:val>
                                        </p:tav>
                                        <p:tav tm="100000">
                                          <p:val>
                                            <p:strVal val="#ppt_x"/>
                                          </p:val>
                                        </p:tav>
                                      </p:tavLst>
                                    </p:anim>
                                    <p:anim calcmode="lin" valueType="num">
                                      <p:cBhvr additive="base">
                                        <p:cTn id="2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25"/>
                                        </p:tgtEl>
                                        <p:attrNameLst>
                                          <p:attrName>style.visibility</p:attrName>
                                        </p:attrNameLst>
                                      </p:cBhvr>
                                      <p:to>
                                        <p:strVal val="visible"/>
                                      </p:to>
                                    </p:set>
                                    <p:anim calcmode="lin" valueType="num">
                                      <p:cBhvr>
                                        <p:cTn id="33" dur="1000" fill="hold"/>
                                        <p:tgtEl>
                                          <p:spTgt spid="25"/>
                                        </p:tgtEl>
                                        <p:attrNameLst>
                                          <p:attrName>ppt_w</p:attrName>
                                        </p:attrNameLst>
                                      </p:cBhvr>
                                      <p:tavLst>
                                        <p:tav tm="0">
                                          <p:val>
                                            <p:fltVal val="0"/>
                                          </p:val>
                                        </p:tav>
                                        <p:tav tm="100000">
                                          <p:val>
                                            <p:strVal val="#ppt_w"/>
                                          </p:val>
                                        </p:tav>
                                      </p:tavLst>
                                    </p:anim>
                                    <p:anim calcmode="lin" valueType="num">
                                      <p:cBhvr>
                                        <p:cTn id="34" dur="1000" fill="hold"/>
                                        <p:tgtEl>
                                          <p:spTgt spid="25"/>
                                        </p:tgtEl>
                                        <p:attrNameLst>
                                          <p:attrName>ppt_h</p:attrName>
                                        </p:attrNameLst>
                                      </p:cBhvr>
                                      <p:tavLst>
                                        <p:tav tm="0">
                                          <p:val>
                                            <p:fltVal val="0"/>
                                          </p:val>
                                        </p:tav>
                                        <p:tav tm="100000">
                                          <p:val>
                                            <p:strVal val="#ppt_h"/>
                                          </p:val>
                                        </p:tav>
                                      </p:tavLst>
                                    </p:anim>
                                    <p:anim calcmode="lin" valueType="num">
                                      <p:cBhvr>
                                        <p:cTn id="35" dur="1000" fill="hold"/>
                                        <p:tgtEl>
                                          <p:spTgt spid="25"/>
                                        </p:tgtEl>
                                        <p:attrNameLst>
                                          <p:attrName>style.rotation</p:attrName>
                                        </p:attrNameLst>
                                      </p:cBhvr>
                                      <p:tavLst>
                                        <p:tav tm="0">
                                          <p:val>
                                            <p:fltVal val="90"/>
                                          </p:val>
                                        </p:tav>
                                        <p:tav tm="100000">
                                          <p:val>
                                            <p:fltVal val="0"/>
                                          </p:val>
                                        </p:tav>
                                      </p:tavLst>
                                    </p:anim>
                                    <p:animEffect transition="in" filter="fade">
                                      <p:cBhvr>
                                        <p:cTn id="36"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24" grpId="0" animBg="1"/>
      <p:bldP spid="25"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157</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786646" y="1953074"/>
            <a:ext cx="8775449" cy="125560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endParaRPr lang="de-DE" sz="2000" dirty="0" smtClean="0"/>
          </a:p>
          <a:p>
            <a:pPr algn="ctr"/>
            <a:r>
              <a:rPr lang="de-DE" sz="2000" b="1" dirty="0"/>
              <a:t>Nach Beendigung des Rechtsstreits können Kosten vom Gegner der PKH-Partei erst nach Rechtskraft bzw. anderweitiger endgültiger Erledigung eingezogen werden.</a:t>
            </a:r>
          </a:p>
        </p:txBody>
      </p:sp>
      <p:sp>
        <p:nvSpPr>
          <p:cNvPr id="4" name="Abgerundetes Rechteck 3"/>
          <p:cNvSpPr/>
          <p:nvPr/>
        </p:nvSpPr>
        <p:spPr>
          <a:xfrm>
            <a:off x="1786645" y="4133357"/>
            <a:ext cx="8976927" cy="132979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a:r>
              <a:rPr lang="de-DE" sz="2000" b="1" dirty="0"/>
              <a:t>Wurde dem Entscheidungsschuldner PKH bewilligt, darf der Gegner für die Kosten der PKH-Partei insoweit nicht in Haftung genommen werden. Sind bereits Zahlungen vom Gegner geleistet, sind diese an ihn zurückzuzahlen.</a:t>
            </a:r>
          </a:p>
        </p:txBody>
      </p:sp>
      <p:sp>
        <p:nvSpPr>
          <p:cNvPr id="25" name="Gefaltete Ecke 24"/>
          <p:cNvSpPr/>
          <p:nvPr/>
        </p:nvSpPr>
        <p:spPr>
          <a:xfrm rot="21098701">
            <a:off x="10177139" y="1687227"/>
            <a:ext cx="1693981" cy="168148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Einzug der Gerichts-kosten </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erst nach Rechtskraft</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2" name="Abgerundetes Rechteck 11"/>
          <p:cNvSpPr/>
          <p:nvPr/>
        </p:nvSpPr>
        <p:spPr>
          <a:xfrm>
            <a:off x="1012605" y="1842660"/>
            <a:ext cx="1548081" cy="46296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dirty="0" smtClean="0"/>
          </a:p>
          <a:p>
            <a:r>
              <a:rPr lang="de-DE" sz="2400" b="1" dirty="0" smtClean="0"/>
              <a:t>§ 125 ZPO</a:t>
            </a:r>
            <a:endParaRPr lang="de-DE" sz="2400" b="1" dirty="0"/>
          </a:p>
          <a:p>
            <a:pPr marL="630015" lvl="1" indent="0">
              <a:buNone/>
            </a:pPr>
            <a:endParaRPr lang="de-DE" sz="2400" dirty="0"/>
          </a:p>
        </p:txBody>
      </p:sp>
      <p:sp>
        <p:nvSpPr>
          <p:cNvPr id="7" name="Abgerundetes Rechteck 6"/>
          <p:cNvSpPr/>
          <p:nvPr/>
        </p:nvSpPr>
        <p:spPr>
          <a:xfrm>
            <a:off x="3712339" y="1199999"/>
            <a:ext cx="4808124"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Prozesskostenhilfe</a:t>
            </a:r>
            <a:r>
              <a:rPr lang="de-DE" sz="2800" b="1" dirty="0" smtClean="0"/>
              <a:t> </a:t>
            </a:r>
            <a:endParaRPr lang="de-DE" sz="2800" b="1" dirty="0"/>
          </a:p>
        </p:txBody>
      </p:sp>
      <p:sp>
        <p:nvSpPr>
          <p:cNvPr id="13" name="Abgerundetes Rechteck 12"/>
          <p:cNvSpPr/>
          <p:nvPr/>
        </p:nvSpPr>
        <p:spPr>
          <a:xfrm>
            <a:off x="1012605" y="3792608"/>
            <a:ext cx="2211042" cy="46296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dirty="0" smtClean="0"/>
          </a:p>
          <a:p>
            <a:r>
              <a:rPr lang="de-DE" sz="2400" b="1" dirty="0" smtClean="0"/>
              <a:t>§ 31 Abs. 3 GKG</a:t>
            </a:r>
            <a:endParaRPr lang="de-DE" sz="2400" b="1" dirty="0"/>
          </a:p>
          <a:p>
            <a:pPr marL="630015" lvl="1" indent="0">
              <a:buNone/>
            </a:pPr>
            <a:endParaRPr lang="de-DE" sz="2400" dirty="0"/>
          </a:p>
        </p:txBody>
      </p:sp>
      <p:sp>
        <p:nvSpPr>
          <p:cNvPr id="24" name="Gefaltete Ecke 23"/>
          <p:cNvSpPr/>
          <p:nvPr/>
        </p:nvSpPr>
        <p:spPr>
          <a:xfrm rot="21133365">
            <a:off x="636797" y="375692"/>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PKH</a:t>
            </a:r>
            <a:endParaRPr lang="de-DE" sz="28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4" name="Gefaltete Ecke 13"/>
          <p:cNvSpPr/>
          <p:nvPr/>
        </p:nvSpPr>
        <p:spPr>
          <a:xfrm rot="661777">
            <a:off x="10321819" y="4747552"/>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evtl. Kost18</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51126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 calcmode="lin" valueType="num">
                                      <p:cBhvr>
                                        <p:cTn id="9" dur="1000" fill="hold"/>
                                        <p:tgtEl>
                                          <p:spTgt spid="24"/>
                                        </p:tgtEl>
                                        <p:attrNameLst>
                                          <p:attrName>style.rotation</p:attrName>
                                        </p:attrNameLst>
                                      </p:cBhvr>
                                      <p:tavLst>
                                        <p:tav tm="0">
                                          <p:val>
                                            <p:fltVal val="90"/>
                                          </p:val>
                                        </p:tav>
                                        <p:tav tm="100000">
                                          <p:val>
                                            <p:fltVal val="0"/>
                                          </p:val>
                                        </p:tav>
                                      </p:tavLst>
                                    </p:anim>
                                    <p:animEffect transition="in" filter="fade">
                                      <p:cBhvr>
                                        <p:cTn id="10" dur="10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anim calcmode="lin" valueType="num">
                                      <p:cBhvr>
                                        <p:cTn id="27" dur="1000" fill="hold"/>
                                        <p:tgtEl>
                                          <p:spTgt spid="25"/>
                                        </p:tgtEl>
                                        <p:attrNameLst>
                                          <p:attrName>ppt_w</p:attrName>
                                        </p:attrNameLst>
                                      </p:cBhvr>
                                      <p:tavLst>
                                        <p:tav tm="0">
                                          <p:val>
                                            <p:fltVal val="0"/>
                                          </p:val>
                                        </p:tav>
                                        <p:tav tm="100000">
                                          <p:val>
                                            <p:strVal val="#ppt_w"/>
                                          </p:val>
                                        </p:tav>
                                      </p:tavLst>
                                    </p:anim>
                                    <p:anim calcmode="lin" valueType="num">
                                      <p:cBhvr>
                                        <p:cTn id="28" dur="1000" fill="hold"/>
                                        <p:tgtEl>
                                          <p:spTgt spid="25"/>
                                        </p:tgtEl>
                                        <p:attrNameLst>
                                          <p:attrName>ppt_h</p:attrName>
                                        </p:attrNameLst>
                                      </p:cBhvr>
                                      <p:tavLst>
                                        <p:tav tm="0">
                                          <p:val>
                                            <p:fltVal val="0"/>
                                          </p:val>
                                        </p:tav>
                                        <p:tav tm="100000">
                                          <p:val>
                                            <p:strVal val="#ppt_h"/>
                                          </p:val>
                                        </p:tav>
                                      </p:tavLst>
                                    </p:anim>
                                    <p:anim calcmode="lin" valueType="num">
                                      <p:cBhvr>
                                        <p:cTn id="29" dur="1000" fill="hold"/>
                                        <p:tgtEl>
                                          <p:spTgt spid="25"/>
                                        </p:tgtEl>
                                        <p:attrNameLst>
                                          <p:attrName>style.rotation</p:attrName>
                                        </p:attrNameLst>
                                      </p:cBhvr>
                                      <p:tavLst>
                                        <p:tav tm="0">
                                          <p:val>
                                            <p:fltVal val="90"/>
                                          </p:val>
                                        </p:tav>
                                        <p:tav tm="100000">
                                          <p:val>
                                            <p:fltVal val="0"/>
                                          </p:val>
                                        </p:tav>
                                      </p:tavLst>
                                    </p:anim>
                                    <p:animEffect transition="in" filter="fade">
                                      <p:cBhvr>
                                        <p:cTn id="30" dur="1000"/>
                                        <p:tgtEl>
                                          <p:spTgt spid="25"/>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additive="base">
                                        <p:cTn id="35" dur="500" fill="hold"/>
                                        <p:tgtEl>
                                          <p:spTgt spid="13"/>
                                        </p:tgtEl>
                                        <p:attrNameLst>
                                          <p:attrName>ppt_x</p:attrName>
                                        </p:attrNameLst>
                                      </p:cBhvr>
                                      <p:tavLst>
                                        <p:tav tm="0">
                                          <p:val>
                                            <p:strVal val="#ppt_x"/>
                                          </p:val>
                                        </p:tav>
                                        <p:tav tm="100000">
                                          <p:val>
                                            <p:strVal val="#ppt_x"/>
                                          </p:val>
                                        </p:tav>
                                      </p:tavLst>
                                    </p:anim>
                                    <p:anim calcmode="lin" valueType="num">
                                      <p:cBhvr additive="base">
                                        <p:cTn id="3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4"/>
                                        </p:tgtEl>
                                        <p:attrNameLst>
                                          <p:attrName>style.visibility</p:attrName>
                                        </p:attrNameLst>
                                      </p:cBhvr>
                                      <p:to>
                                        <p:strVal val="visible"/>
                                      </p:to>
                                    </p:set>
                                    <p:anim calcmode="lin" valueType="num">
                                      <p:cBhvr additive="base">
                                        <p:cTn id="41" dur="500" fill="hold"/>
                                        <p:tgtEl>
                                          <p:spTgt spid="4"/>
                                        </p:tgtEl>
                                        <p:attrNameLst>
                                          <p:attrName>ppt_x</p:attrName>
                                        </p:attrNameLst>
                                      </p:cBhvr>
                                      <p:tavLst>
                                        <p:tav tm="0">
                                          <p:val>
                                            <p:strVal val="#ppt_x"/>
                                          </p:val>
                                        </p:tav>
                                        <p:tav tm="100000">
                                          <p:val>
                                            <p:strVal val="#ppt_x"/>
                                          </p:val>
                                        </p:tav>
                                      </p:tavLst>
                                    </p:anim>
                                    <p:anim calcmode="lin" valueType="num">
                                      <p:cBhvr additive="base">
                                        <p:cTn id="4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 calcmode="lin" valueType="num">
                                      <p:cBhvr>
                                        <p:cTn id="47" dur="1000" fill="hold"/>
                                        <p:tgtEl>
                                          <p:spTgt spid="14"/>
                                        </p:tgtEl>
                                        <p:attrNameLst>
                                          <p:attrName>ppt_w</p:attrName>
                                        </p:attrNameLst>
                                      </p:cBhvr>
                                      <p:tavLst>
                                        <p:tav tm="0">
                                          <p:val>
                                            <p:fltVal val="0"/>
                                          </p:val>
                                        </p:tav>
                                        <p:tav tm="100000">
                                          <p:val>
                                            <p:strVal val="#ppt_w"/>
                                          </p:val>
                                        </p:tav>
                                      </p:tavLst>
                                    </p:anim>
                                    <p:anim calcmode="lin" valueType="num">
                                      <p:cBhvr>
                                        <p:cTn id="48" dur="1000" fill="hold"/>
                                        <p:tgtEl>
                                          <p:spTgt spid="14"/>
                                        </p:tgtEl>
                                        <p:attrNameLst>
                                          <p:attrName>ppt_h</p:attrName>
                                        </p:attrNameLst>
                                      </p:cBhvr>
                                      <p:tavLst>
                                        <p:tav tm="0">
                                          <p:val>
                                            <p:fltVal val="0"/>
                                          </p:val>
                                        </p:tav>
                                        <p:tav tm="100000">
                                          <p:val>
                                            <p:strVal val="#ppt_h"/>
                                          </p:val>
                                        </p:tav>
                                      </p:tavLst>
                                    </p:anim>
                                    <p:anim calcmode="lin" valueType="num">
                                      <p:cBhvr>
                                        <p:cTn id="49" dur="1000" fill="hold"/>
                                        <p:tgtEl>
                                          <p:spTgt spid="14"/>
                                        </p:tgtEl>
                                        <p:attrNameLst>
                                          <p:attrName>style.rotation</p:attrName>
                                        </p:attrNameLst>
                                      </p:cBhvr>
                                      <p:tavLst>
                                        <p:tav tm="0">
                                          <p:val>
                                            <p:fltVal val="90"/>
                                          </p:val>
                                        </p:tav>
                                        <p:tav tm="100000">
                                          <p:val>
                                            <p:fltVal val="0"/>
                                          </p:val>
                                        </p:tav>
                                      </p:tavLst>
                                    </p:anim>
                                    <p:animEffect transition="in" filter="fade">
                                      <p:cBhvr>
                                        <p:cTn id="50"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25" grpId="0" animBg="1"/>
      <p:bldP spid="12" grpId="0" animBg="1"/>
      <p:bldP spid="13" grpId="0" animBg="1"/>
      <p:bldP spid="24"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158</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728676" y="2074143"/>
            <a:ext cx="8775449" cy="378129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Kläger zahlt bei Klageeinreichung einen Vorschuss über 483,- €. Klage wird dem Beklagten zugestellt, der daraufhin Verteidigungsabsicht anzeigt und sogleich Antrag auf Bewilligung von Prozesskostenhilfe stellt. Nach Anhörung des Klägers wird dem Beklagten PKH bewilligt. Nach streitiger Verhandlung ergeht im Termin ein Urteil, wonach der Beklagte die Kosten des Verfahrens zu tragen hat. </a:t>
            </a:r>
            <a:br>
              <a:rPr lang="de-DE" sz="2000" dirty="0"/>
            </a:br>
            <a:r>
              <a:rPr lang="de-DE" sz="2000" dirty="0"/>
              <a:t/>
            </a:r>
            <a:br>
              <a:rPr lang="de-DE" sz="2000" dirty="0"/>
            </a:br>
            <a:r>
              <a:rPr lang="de-DE" sz="2000" b="1" dirty="0">
                <a:solidFill>
                  <a:schemeClr val="accent2">
                    <a:lumMod val="50000"/>
                  </a:schemeClr>
                </a:solidFill>
                <a:effectLst>
                  <a:outerShdw blurRad="38100" dist="38100" dir="2700000" algn="tl">
                    <a:srgbClr val="000000">
                      <a:alpha val="43137"/>
                    </a:srgbClr>
                  </a:outerShdw>
                </a:effectLst>
              </a:rPr>
              <a:t>Was passiert mit dem gezahlten Vorschuss des Klägers? Er ist nicht zu verrechnen, sondern zu erstatten. Sonst würde man faktisch die PKH-Bewilligung unterlaufen, denn der Kläger würde sich seine Vorauszahlung im KF-Verfahren festsetzen lassen.</a:t>
            </a:r>
          </a:p>
        </p:txBody>
      </p:sp>
      <p:sp>
        <p:nvSpPr>
          <p:cNvPr id="25" name="Gefaltete Ecke 24"/>
          <p:cNvSpPr/>
          <p:nvPr/>
        </p:nvSpPr>
        <p:spPr>
          <a:xfrm rot="287279">
            <a:off x="10125877" y="3353442"/>
            <a:ext cx="1693981" cy="168148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Kost18 wegen des Vorschusses an Kläger</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2" name="Abgerundetes Rechteck 11"/>
          <p:cNvSpPr/>
          <p:nvPr/>
        </p:nvSpPr>
        <p:spPr>
          <a:xfrm>
            <a:off x="1012605" y="1842660"/>
            <a:ext cx="1548081" cy="46296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dirty="0" smtClean="0"/>
          </a:p>
          <a:p>
            <a:r>
              <a:rPr lang="de-DE" sz="2400" b="1" dirty="0" smtClean="0"/>
              <a:t>Beispiel:</a:t>
            </a:r>
            <a:endParaRPr lang="de-DE" sz="2400" b="1" dirty="0"/>
          </a:p>
          <a:p>
            <a:pPr marL="630015" lvl="1" indent="0">
              <a:buNone/>
            </a:pPr>
            <a:endParaRPr lang="de-DE" sz="2400" dirty="0"/>
          </a:p>
        </p:txBody>
      </p:sp>
      <p:sp>
        <p:nvSpPr>
          <p:cNvPr id="7" name="Abgerundetes Rechteck 6"/>
          <p:cNvSpPr/>
          <p:nvPr/>
        </p:nvSpPr>
        <p:spPr>
          <a:xfrm>
            <a:off x="3712339" y="1199999"/>
            <a:ext cx="4808124"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Prozesskostenhilfe</a:t>
            </a:r>
            <a:r>
              <a:rPr lang="de-DE" sz="2800" b="1" dirty="0" smtClean="0"/>
              <a:t> </a:t>
            </a:r>
            <a:endParaRPr lang="de-DE" sz="2800" b="1" dirty="0"/>
          </a:p>
        </p:txBody>
      </p:sp>
      <p:sp>
        <p:nvSpPr>
          <p:cNvPr id="24" name="Gefaltete Ecke 23"/>
          <p:cNvSpPr/>
          <p:nvPr/>
        </p:nvSpPr>
        <p:spPr>
          <a:xfrm rot="21133365">
            <a:off x="525974" y="436135"/>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PKH</a:t>
            </a:r>
            <a:endParaRPr lang="de-DE" sz="28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294577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 calcmode="lin" valueType="num">
                                      <p:cBhvr>
                                        <p:cTn id="9" dur="1000" fill="hold"/>
                                        <p:tgtEl>
                                          <p:spTgt spid="24"/>
                                        </p:tgtEl>
                                        <p:attrNameLst>
                                          <p:attrName>style.rotation</p:attrName>
                                        </p:attrNameLst>
                                      </p:cBhvr>
                                      <p:tavLst>
                                        <p:tav tm="0">
                                          <p:val>
                                            <p:fltVal val="90"/>
                                          </p:val>
                                        </p:tav>
                                        <p:tav tm="100000">
                                          <p:val>
                                            <p:fltVal val="0"/>
                                          </p:val>
                                        </p:tav>
                                      </p:tavLst>
                                    </p:anim>
                                    <p:animEffect transition="in" filter="fade">
                                      <p:cBhvr>
                                        <p:cTn id="10" dur="10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6"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wipe(down)">
                                      <p:cBhvr>
                                        <p:cTn id="27" dur="580">
                                          <p:stCondLst>
                                            <p:cond delay="0"/>
                                          </p:stCondLst>
                                        </p:cTn>
                                        <p:tgtEl>
                                          <p:spTgt spid="25"/>
                                        </p:tgtEl>
                                      </p:cBhvr>
                                    </p:animEffect>
                                    <p:anim calcmode="lin" valueType="num">
                                      <p:cBhvr>
                                        <p:cTn id="28"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33" dur="26">
                                          <p:stCondLst>
                                            <p:cond delay="650"/>
                                          </p:stCondLst>
                                        </p:cTn>
                                        <p:tgtEl>
                                          <p:spTgt spid="25"/>
                                        </p:tgtEl>
                                      </p:cBhvr>
                                      <p:to x="100000" y="60000"/>
                                    </p:animScale>
                                    <p:animScale>
                                      <p:cBhvr>
                                        <p:cTn id="34" dur="166" decel="50000">
                                          <p:stCondLst>
                                            <p:cond delay="676"/>
                                          </p:stCondLst>
                                        </p:cTn>
                                        <p:tgtEl>
                                          <p:spTgt spid="25"/>
                                        </p:tgtEl>
                                      </p:cBhvr>
                                      <p:to x="100000" y="100000"/>
                                    </p:animScale>
                                    <p:animScale>
                                      <p:cBhvr>
                                        <p:cTn id="35" dur="26">
                                          <p:stCondLst>
                                            <p:cond delay="1312"/>
                                          </p:stCondLst>
                                        </p:cTn>
                                        <p:tgtEl>
                                          <p:spTgt spid="25"/>
                                        </p:tgtEl>
                                      </p:cBhvr>
                                      <p:to x="100000" y="80000"/>
                                    </p:animScale>
                                    <p:animScale>
                                      <p:cBhvr>
                                        <p:cTn id="36" dur="166" decel="50000">
                                          <p:stCondLst>
                                            <p:cond delay="1338"/>
                                          </p:stCondLst>
                                        </p:cTn>
                                        <p:tgtEl>
                                          <p:spTgt spid="25"/>
                                        </p:tgtEl>
                                      </p:cBhvr>
                                      <p:to x="100000" y="100000"/>
                                    </p:animScale>
                                    <p:animScale>
                                      <p:cBhvr>
                                        <p:cTn id="37" dur="26">
                                          <p:stCondLst>
                                            <p:cond delay="1642"/>
                                          </p:stCondLst>
                                        </p:cTn>
                                        <p:tgtEl>
                                          <p:spTgt spid="25"/>
                                        </p:tgtEl>
                                      </p:cBhvr>
                                      <p:to x="100000" y="90000"/>
                                    </p:animScale>
                                    <p:animScale>
                                      <p:cBhvr>
                                        <p:cTn id="38" dur="166" decel="50000">
                                          <p:stCondLst>
                                            <p:cond delay="1668"/>
                                          </p:stCondLst>
                                        </p:cTn>
                                        <p:tgtEl>
                                          <p:spTgt spid="25"/>
                                        </p:tgtEl>
                                      </p:cBhvr>
                                      <p:to x="100000" y="100000"/>
                                    </p:animScale>
                                    <p:animScale>
                                      <p:cBhvr>
                                        <p:cTn id="39" dur="26">
                                          <p:stCondLst>
                                            <p:cond delay="1808"/>
                                          </p:stCondLst>
                                        </p:cTn>
                                        <p:tgtEl>
                                          <p:spTgt spid="25"/>
                                        </p:tgtEl>
                                      </p:cBhvr>
                                      <p:to x="100000" y="95000"/>
                                    </p:animScale>
                                    <p:animScale>
                                      <p:cBhvr>
                                        <p:cTn id="40" dur="166" decel="50000">
                                          <p:stCondLst>
                                            <p:cond delay="1834"/>
                                          </p:stCondLst>
                                        </p:cTn>
                                        <p:tgtEl>
                                          <p:spTgt spid="2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5" grpId="0" animBg="1"/>
      <p:bldP spid="12" grpId="0" animBg="1"/>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bgerundetes Rechteck 3"/>
          <p:cNvSpPr/>
          <p:nvPr/>
        </p:nvSpPr>
        <p:spPr>
          <a:xfrm>
            <a:off x="1674432" y="3805412"/>
            <a:ext cx="8976927" cy="132979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a:endParaRPr lang="de-DE" sz="2000" b="1" dirty="0" smtClean="0"/>
          </a:p>
          <a:p>
            <a:pPr marL="972915" lvl="1" indent="-342900">
              <a:buFont typeface="Arial" panose="020B0604020202020204" pitchFamily="34" charset="0"/>
              <a:buChar char="•"/>
            </a:pPr>
            <a:r>
              <a:rPr lang="de-DE" sz="2000" b="1" dirty="0" smtClean="0"/>
              <a:t>der </a:t>
            </a:r>
            <a:r>
              <a:rPr lang="de-DE" sz="2000" b="1" dirty="0"/>
              <a:t>Vergleich vom Gericht vorgeschlagen wurde</a:t>
            </a:r>
            <a:br>
              <a:rPr lang="de-DE" sz="2000" b="1" dirty="0"/>
            </a:br>
            <a:r>
              <a:rPr lang="de-DE" sz="2000" b="1" dirty="0"/>
              <a:t>und</a:t>
            </a:r>
          </a:p>
          <a:p>
            <a:pPr marL="972915" lvl="1" indent="-342900">
              <a:buFont typeface="Arial" panose="020B0604020202020204" pitchFamily="34" charset="0"/>
              <a:buChar char="•"/>
            </a:pPr>
            <a:r>
              <a:rPr lang="de-DE" sz="2000" b="1" dirty="0"/>
              <a:t>das Gericht in seinem Vergleich ausdrücklich festgestellt hat, dass die Kostenregelung der zu erwartenden Kostenentscheidung entspricht</a:t>
            </a:r>
            <a:br>
              <a:rPr lang="de-DE" sz="2000" b="1" dirty="0"/>
            </a:br>
            <a:endParaRPr lang="de-DE" sz="2000" b="1" dirty="0"/>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159</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674433" y="2799347"/>
            <a:ext cx="8976926" cy="10471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t>gleiches gilt auch, wenn von der PKH-Partei Kosten in einem gerichtlichen Vergleich übernommen wurden, aber nur, wenn:</a:t>
            </a:r>
            <a:r>
              <a:rPr lang="de-DE" sz="2000" dirty="0"/>
              <a:t/>
            </a:r>
            <a:br>
              <a:rPr lang="de-DE" sz="2000" dirty="0"/>
            </a:br>
            <a:endParaRPr lang="de-DE" sz="2000" dirty="0"/>
          </a:p>
        </p:txBody>
      </p:sp>
      <p:sp>
        <p:nvSpPr>
          <p:cNvPr id="12" name="Abgerundetes Rechteck 11"/>
          <p:cNvSpPr/>
          <p:nvPr/>
        </p:nvSpPr>
        <p:spPr>
          <a:xfrm>
            <a:off x="1001324" y="2374451"/>
            <a:ext cx="2335029" cy="46296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dirty="0" smtClean="0"/>
          </a:p>
          <a:p>
            <a:r>
              <a:rPr lang="de-DE" sz="2400" b="1" dirty="0" smtClean="0"/>
              <a:t>§ 31 Abs. 4 GKG</a:t>
            </a:r>
            <a:endParaRPr lang="de-DE" sz="2400" b="1" dirty="0"/>
          </a:p>
          <a:p>
            <a:pPr marL="630015" lvl="1" indent="0">
              <a:buNone/>
            </a:pPr>
            <a:endParaRPr lang="de-DE" sz="2400" dirty="0"/>
          </a:p>
        </p:txBody>
      </p:sp>
      <p:sp>
        <p:nvSpPr>
          <p:cNvPr id="7" name="Abgerundetes Rechteck 6"/>
          <p:cNvSpPr/>
          <p:nvPr/>
        </p:nvSpPr>
        <p:spPr>
          <a:xfrm>
            <a:off x="3712339" y="1199999"/>
            <a:ext cx="4808124"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Prozesskostenhilfe</a:t>
            </a:r>
            <a:r>
              <a:rPr lang="de-DE" sz="2800" b="1" dirty="0" smtClean="0"/>
              <a:t> </a:t>
            </a:r>
            <a:endParaRPr lang="de-DE" sz="2800" b="1" dirty="0"/>
          </a:p>
        </p:txBody>
      </p:sp>
      <p:sp>
        <p:nvSpPr>
          <p:cNvPr id="24" name="Gefaltete Ecke 23"/>
          <p:cNvSpPr/>
          <p:nvPr/>
        </p:nvSpPr>
        <p:spPr>
          <a:xfrm>
            <a:off x="636797" y="375692"/>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PKH</a:t>
            </a:r>
            <a:endParaRPr lang="de-DE" sz="28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666365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 calcmode="lin" valueType="num">
                                      <p:cBhvr>
                                        <p:cTn id="9" dur="1000" fill="hold"/>
                                        <p:tgtEl>
                                          <p:spTgt spid="24"/>
                                        </p:tgtEl>
                                        <p:attrNameLst>
                                          <p:attrName>style.rotation</p:attrName>
                                        </p:attrNameLst>
                                      </p:cBhvr>
                                      <p:tavLst>
                                        <p:tav tm="0">
                                          <p:val>
                                            <p:fltVal val="90"/>
                                          </p:val>
                                        </p:tav>
                                        <p:tav tm="100000">
                                          <p:val>
                                            <p:fltVal val="0"/>
                                          </p:val>
                                        </p:tav>
                                      </p:tavLst>
                                    </p:anim>
                                    <p:animEffect transition="in" filter="fade">
                                      <p:cBhvr>
                                        <p:cTn id="10" dur="10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additive="base">
                                        <p:cTn id="27" dur="500" fill="hold"/>
                                        <p:tgtEl>
                                          <p:spTgt spid="4"/>
                                        </p:tgtEl>
                                        <p:attrNameLst>
                                          <p:attrName>ppt_x</p:attrName>
                                        </p:attrNameLst>
                                      </p:cBhvr>
                                      <p:tavLst>
                                        <p:tav tm="0">
                                          <p:val>
                                            <p:strVal val="#ppt_x"/>
                                          </p:val>
                                        </p:tav>
                                        <p:tav tm="100000">
                                          <p:val>
                                            <p:strVal val="#ppt_x"/>
                                          </p:val>
                                        </p:tav>
                                      </p:tavLst>
                                    </p:anim>
                                    <p:anim calcmode="lin" valueType="num">
                                      <p:cBhvr additive="base">
                                        <p:cTn id="2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P spid="12" grpId="0" animBg="1"/>
      <p:bldP spid="2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160</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728676" y="2074143"/>
            <a:ext cx="8775449" cy="378129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Kläger zahlt bei Klageeinreichung einen Vorschuss über 483,- €. Klage wird dem Beklagten zugestellt, der daraufhin Verteidigungsabsicht anzeigt und sogleich Antrag auf Bewilligung von Prozesskostenhilfe stellt, die auch bewilligt wurde. Im Termin schließen die Parteien einen Vergleich. Kosten hat der Beklagte zu tragen. Vergleich wurde nicht vom Gericht vorgeschlagen.</a:t>
            </a:r>
            <a:br>
              <a:rPr lang="de-DE" sz="2000" dirty="0"/>
            </a:br>
            <a:r>
              <a:rPr lang="de-DE" sz="2000" dirty="0"/>
              <a:t/>
            </a:r>
            <a:br>
              <a:rPr lang="de-DE" sz="2000" dirty="0"/>
            </a:br>
            <a:r>
              <a:rPr lang="de-DE" sz="2000" b="1" dirty="0">
                <a:solidFill>
                  <a:schemeClr val="accent2">
                    <a:lumMod val="50000"/>
                  </a:schemeClr>
                </a:solidFill>
                <a:effectLst>
                  <a:outerShdw blurRad="38100" dist="38100" dir="2700000" algn="tl">
                    <a:srgbClr val="000000">
                      <a:alpha val="43137"/>
                    </a:srgbClr>
                  </a:outerShdw>
                </a:effectLst>
              </a:rPr>
              <a:t>Was passiert mit dem gezahlten Vorschuss des Klägers?</a:t>
            </a:r>
            <a:br>
              <a:rPr lang="de-DE" sz="2000" b="1" dirty="0">
                <a:solidFill>
                  <a:schemeClr val="accent2">
                    <a:lumMod val="50000"/>
                  </a:schemeClr>
                </a:solidFill>
                <a:effectLst>
                  <a:outerShdw blurRad="38100" dist="38100" dir="2700000" algn="tl">
                    <a:srgbClr val="000000">
                      <a:alpha val="43137"/>
                    </a:srgbClr>
                  </a:outerShdw>
                </a:effectLst>
              </a:rPr>
            </a:br>
            <a:r>
              <a:rPr lang="de-DE" sz="2000" b="1" dirty="0">
                <a:solidFill>
                  <a:schemeClr val="accent2">
                    <a:lumMod val="50000"/>
                  </a:schemeClr>
                </a:solidFill>
                <a:effectLst>
                  <a:outerShdw blurRad="38100" dist="38100" dir="2700000" algn="tl">
                    <a:srgbClr val="000000">
                      <a:alpha val="43137"/>
                    </a:srgbClr>
                  </a:outerShdw>
                </a:effectLst>
              </a:rPr>
              <a:t/>
            </a:r>
            <a:br>
              <a:rPr lang="de-DE" sz="2000" b="1" dirty="0">
                <a:solidFill>
                  <a:schemeClr val="accent2">
                    <a:lumMod val="50000"/>
                  </a:schemeClr>
                </a:solidFill>
                <a:effectLst>
                  <a:outerShdw blurRad="38100" dist="38100" dir="2700000" algn="tl">
                    <a:srgbClr val="000000">
                      <a:alpha val="43137"/>
                    </a:srgbClr>
                  </a:outerShdw>
                </a:effectLst>
              </a:rPr>
            </a:br>
            <a:r>
              <a:rPr lang="de-DE" sz="2000" b="1" dirty="0">
                <a:solidFill>
                  <a:schemeClr val="accent2">
                    <a:lumMod val="50000"/>
                  </a:schemeClr>
                </a:solidFill>
                <a:effectLst>
                  <a:outerShdw blurRad="38100" dist="38100" dir="2700000" algn="tl">
                    <a:srgbClr val="000000">
                      <a:alpha val="43137"/>
                    </a:srgbClr>
                  </a:outerShdw>
                </a:effectLst>
              </a:rPr>
              <a:t>§ 31 Abs. 3 und Abs. 4 GKG sind nicht anwendbar. Vorschuss des Klägers ist auf Kosten des Beklagten zu verrechnen (wegen § 22 Abs. 1 S. 1 GKG), ggf. entstehende Überschüsse sind natürlich zurückzuzahlen.</a:t>
            </a:r>
          </a:p>
        </p:txBody>
      </p:sp>
      <p:sp>
        <p:nvSpPr>
          <p:cNvPr id="25" name="Gefaltete Ecke 24"/>
          <p:cNvSpPr/>
          <p:nvPr/>
        </p:nvSpPr>
        <p:spPr>
          <a:xfrm>
            <a:off x="9981245" y="4546691"/>
            <a:ext cx="1595910" cy="1554046"/>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Verrechnung des Vorschusses</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2" name="Abgerundetes Rechteck 11"/>
          <p:cNvSpPr/>
          <p:nvPr/>
        </p:nvSpPr>
        <p:spPr>
          <a:xfrm>
            <a:off x="1012605" y="1842660"/>
            <a:ext cx="1548081" cy="46296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dirty="0" smtClean="0"/>
          </a:p>
          <a:p>
            <a:r>
              <a:rPr lang="de-DE" sz="2400" b="1" dirty="0" smtClean="0"/>
              <a:t>Beispiel:</a:t>
            </a:r>
            <a:endParaRPr lang="de-DE" sz="2400" b="1" dirty="0"/>
          </a:p>
          <a:p>
            <a:pPr marL="630015" lvl="1" indent="0">
              <a:buNone/>
            </a:pPr>
            <a:endParaRPr lang="de-DE" sz="2400" dirty="0"/>
          </a:p>
        </p:txBody>
      </p:sp>
      <p:sp>
        <p:nvSpPr>
          <p:cNvPr id="7" name="Abgerundetes Rechteck 6"/>
          <p:cNvSpPr/>
          <p:nvPr/>
        </p:nvSpPr>
        <p:spPr>
          <a:xfrm>
            <a:off x="3712339" y="1199999"/>
            <a:ext cx="4808124"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Prozesskostenhilfe</a:t>
            </a:r>
            <a:r>
              <a:rPr lang="de-DE" sz="2800" b="1" dirty="0" smtClean="0"/>
              <a:t> </a:t>
            </a:r>
            <a:endParaRPr lang="de-DE" sz="2800" b="1" dirty="0"/>
          </a:p>
        </p:txBody>
      </p:sp>
      <p:sp>
        <p:nvSpPr>
          <p:cNvPr id="24" name="Gefaltete Ecke 23"/>
          <p:cNvSpPr/>
          <p:nvPr/>
        </p:nvSpPr>
        <p:spPr>
          <a:xfrm rot="638116">
            <a:off x="550581" y="368598"/>
            <a:ext cx="1421314" cy="1376486"/>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PKH</a:t>
            </a:r>
            <a:endParaRPr lang="de-DE" sz="28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883365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 calcmode="lin" valueType="num">
                                      <p:cBhvr>
                                        <p:cTn id="9" dur="1000" fill="hold"/>
                                        <p:tgtEl>
                                          <p:spTgt spid="24"/>
                                        </p:tgtEl>
                                        <p:attrNameLst>
                                          <p:attrName>style.rotation</p:attrName>
                                        </p:attrNameLst>
                                      </p:cBhvr>
                                      <p:tavLst>
                                        <p:tav tm="0">
                                          <p:val>
                                            <p:fltVal val="90"/>
                                          </p:val>
                                        </p:tav>
                                        <p:tav tm="100000">
                                          <p:val>
                                            <p:fltVal val="0"/>
                                          </p:val>
                                        </p:tav>
                                      </p:tavLst>
                                    </p:anim>
                                    <p:animEffect transition="in" filter="fade">
                                      <p:cBhvr>
                                        <p:cTn id="10" dur="10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6"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wipe(down)">
                                      <p:cBhvr>
                                        <p:cTn id="27" dur="580">
                                          <p:stCondLst>
                                            <p:cond delay="0"/>
                                          </p:stCondLst>
                                        </p:cTn>
                                        <p:tgtEl>
                                          <p:spTgt spid="25"/>
                                        </p:tgtEl>
                                      </p:cBhvr>
                                    </p:animEffect>
                                    <p:anim calcmode="lin" valueType="num">
                                      <p:cBhvr>
                                        <p:cTn id="28"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33" dur="26">
                                          <p:stCondLst>
                                            <p:cond delay="650"/>
                                          </p:stCondLst>
                                        </p:cTn>
                                        <p:tgtEl>
                                          <p:spTgt spid="25"/>
                                        </p:tgtEl>
                                      </p:cBhvr>
                                      <p:to x="100000" y="60000"/>
                                    </p:animScale>
                                    <p:animScale>
                                      <p:cBhvr>
                                        <p:cTn id="34" dur="166" decel="50000">
                                          <p:stCondLst>
                                            <p:cond delay="676"/>
                                          </p:stCondLst>
                                        </p:cTn>
                                        <p:tgtEl>
                                          <p:spTgt spid="25"/>
                                        </p:tgtEl>
                                      </p:cBhvr>
                                      <p:to x="100000" y="100000"/>
                                    </p:animScale>
                                    <p:animScale>
                                      <p:cBhvr>
                                        <p:cTn id="35" dur="26">
                                          <p:stCondLst>
                                            <p:cond delay="1312"/>
                                          </p:stCondLst>
                                        </p:cTn>
                                        <p:tgtEl>
                                          <p:spTgt spid="25"/>
                                        </p:tgtEl>
                                      </p:cBhvr>
                                      <p:to x="100000" y="80000"/>
                                    </p:animScale>
                                    <p:animScale>
                                      <p:cBhvr>
                                        <p:cTn id="36" dur="166" decel="50000">
                                          <p:stCondLst>
                                            <p:cond delay="1338"/>
                                          </p:stCondLst>
                                        </p:cTn>
                                        <p:tgtEl>
                                          <p:spTgt spid="25"/>
                                        </p:tgtEl>
                                      </p:cBhvr>
                                      <p:to x="100000" y="100000"/>
                                    </p:animScale>
                                    <p:animScale>
                                      <p:cBhvr>
                                        <p:cTn id="37" dur="26">
                                          <p:stCondLst>
                                            <p:cond delay="1642"/>
                                          </p:stCondLst>
                                        </p:cTn>
                                        <p:tgtEl>
                                          <p:spTgt spid="25"/>
                                        </p:tgtEl>
                                      </p:cBhvr>
                                      <p:to x="100000" y="90000"/>
                                    </p:animScale>
                                    <p:animScale>
                                      <p:cBhvr>
                                        <p:cTn id="38" dur="166" decel="50000">
                                          <p:stCondLst>
                                            <p:cond delay="1668"/>
                                          </p:stCondLst>
                                        </p:cTn>
                                        <p:tgtEl>
                                          <p:spTgt spid="25"/>
                                        </p:tgtEl>
                                      </p:cBhvr>
                                      <p:to x="100000" y="100000"/>
                                    </p:animScale>
                                    <p:animScale>
                                      <p:cBhvr>
                                        <p:cTn id="39" dur="26">
                                          <p:stCondLst>
                                            <p:cond delay="1808"/>
                                          </p:stCondLst>
                                        </p:cTn>
                                        <p:tgtEl>
                                          <p:spTgt spid="25"/>
                                        </p:tgtEl>
                                      </p:cBhvr>
                                      <p:to x="100000" y="95000"/>
                                    </p:animScale>
                                    <p:animScale>
                                      <p:cBhvr>
                                        <p:cTn id="40" dur="166" decel="50000">
                                          <p:stCondLst>
                                            <p:cond delay="1834"/>
                                          </p:stCondLst>
                                        </p:cTn>
                                        <p:tgtEl>
                                          <p:spTgt spid="2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5" grpId="0" animBg="1"/>
      <p:bldP spid="12" grpId="0" animBg="1"/>
      <p:bldP spid="2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161</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708274" y="3669386"/>
            <a:ext cx="8775449" cy="252735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A reicht eine Klage über 7.500,00 € ein und beantragt, ihm dafür PKH zu bewilligen. PKH wird aber lediglich für die Klage in Höhe von 5.000,00 € bewilligt, im Übrigen wird der PKH-Antrag zurückgewiesen. Der Kostenbeamte hat für die nun zum Teil gem. § 12 Abs. 1 GKG vorauszuzahlende Verfahrensgebühr folgende Berechnung anzustellen und diese mittels Kostennachricht vom Kläger zu erfordern:</a:t>
            </a:r>
          </a:p>
          <a:p>
            <a:endParaRPr lang="de-DE" sz="2000" b="1" dirty="0">
              <a:solidFill>
                <a:schemeClr val="accent2">
                  <a:lumMod val="50000"/>
                </a:schemeClr>
              </a:solidFill>
              <a:effectLst>
                <a:outerShdw blurRad="38100" dist="38100" dir="2700000" algn="tl">
                  <a:srgbClr val="000000">
                    <a:alpha val="43137"/>
                  </a:srgbClr>
                </a:outerShdw>
              </a:effectLst>
            </a:endParaRPr>
          </a:p>
        </p:txBody>
      </p:sp>
      <p:sp>
        <p:nvSpPr>
          <p:cNvPr id="25" name="Gefaltete Ecke 24"/>
          <p:cNvSpPr/>
          <p:nvPr/>
        </p:nvSpPr>
        <p:spPr>
          <a:xfrm>
            <a:off x="7338957" y="5439904"/>
            <a:ext cx="1468224" cy="127086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…siehe Rechnung nächste Seite</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2" name="Abgerundetes Rechteck 11"/>
          <p:cNvSpPr/>
          <p:nvPr/>
        </p:nvSpPr>
        <p:spPr>
          <a:xfrm>
            <a:off x="729322" y="3377084"/>
            <a:ext cx="1548081" cy="46296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dirty="0" smtClean="0"/>
          </a:p>
          <a:p>
            <a:r>
              <a:rPr lang="de-DE" sz="2400" b="1" dirty="0" smtClean="0"/>
              <a:t>Beispiel:</a:t>
            </a:r>
            <a:endParaRPr lang="de-DE" sz="2400" b="1" dirty="0"/>
          </a:p>
          <a:p>
            <a:pPr marL="630015" lvl="1" indent="0">
              <a:buNone/>
            </a:pPr>
            <a:endParaRPr lang="de-DE" sz="2400" dirty="0"/>
          </a:p>
        </p:txBody>
      </p:sp>
      <p:sp>
        <p:nvSpPr>
          <p:cNvPr id="7" name="Abgerundetes Rechteck 6"/>
          <p:cNvSpPr/>
          <p:nvPr/>
        </p:nvSpPr>
        <p:spPr>
          <a:xfrm>
            <a:off x="3712339" y="1199999"/>
            <a:ext cx="4808124"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effectLst>
                <a:outerShdw blurRad="38100" dist="38100" dir="2700000" algn="tl">
                  <a:srgbClr val="000000">
                    <a:alpha val="43137"/>
                  </a:srgbClr>
                </a:outerShdw>
              </a:effectLst>
            </a:endParaRPr>
          </a:p>
          <a:p>
            <a:pPr algn="ctr"/>
            <a:r>
              <a:rPr lang="de-DE" sz="2800" b="1" dirty="0" smtClean="0">
                <a:effectLst>
                  <a:outerShdw blurRad="38100" dist="38100" dir="2700000" algn="tl">
                    <a:srgbClr val="000000">
                      <a:alpha val="43137"/>
                    </a:srgbClr>
                  </a:outerShdw>
                </a:effectLst>
              </a:rPr>
              <a:t>Teilweise </a:t>
            </a:r>
            <a:r>
              <a:rPr lang="de-DE" sz="2800" b="1" dirty="0">
                <a:effectLst>
                  <a:outerShdw blurRad="38100" dist="38100" dir="2700000" algn="tl">
                    <a:srgbClr val="000000">
                      <a:alpha val="43137"/>
                    </a:srgbClr>
                  </a:outerShdw>
                </a:effectLst>
              </a:rPr>
              <a:t>PKH-Bewilligung</a:t>
            </a:r>
          </a:p>
          <a:p>
            <a:pPr algn="ctr"/>
            <a:r>
              <a:rPr lang="de-DE" sz="2800" b="1" dirty="0" smtClean="0"/>
              <a:t> </a:t>
            </a:r>
            <a:endParaRPr lang="de-DE" sz="2800" b="1" dirty="0"/>
          </a:p>
        </p:txBody>
      </p:sp>
      <p:sp>
        <p:nvSpPr>
          <p:cNvPr id="24" name="Gefaltete Ecke 23"/>
          <p:cNvSpPr/>
          <p:nvPr/>
        </p:nvSpPr>
        <p:spPr>
          <a:xfrm rot="21133365">
            <a:off x="525974" y="436135"/>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PKH</a:t>
            </a:r>
            <a:endParaRPr lang="de-DE" sz="28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Abgerundetes Rechteck 1"/>
          <p:cNvSpPr/>
          <p:nvPr/>
        </p:nvSpPr>
        <p:spPr>
          <a:xfrm>
            <a:off x="1708275" y="2215954"/>
            <a:ext cx="8775449"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t>Wird PKH nur teilweise bewilligt, bleiben die Kosten nur für den Gegenstand/ Streitwert der PKH-Bewilligung außer Ansatz; nach dem restlichen Streitwert werden diese „ganz normal“ angesetzt (übliche „Vorschuss“- KR, Verrechnung bei Schluss-KR </a:t>
            </a:r>
            <a:r>
              <a:rPr lang="de-DE" b="1" dirty="0" err="1"/>
              <a:t>u.s.w</a:t>
            </a:r>
            <a:r>
              <a:rPr lang="de-DE" b="1" dirty="0"/>
              <a:t>.).</a:t>
            </a:r>
          </a:p>
        </p:txBody>
      </p:sp>
    </p:spTree>
    <p:extLst>
      <p:ext uri="{BB962C8B-B14F-4D97-AF65-F5344CB8AC3E}">
        <p14:creationId xmlns:p14="http://schemas.microsoft.com/office/powerpoint/2010/main" val="937730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 calcmode="lin" valueType="num">
                                      <p:cBhvr>
                                        <p:cTn id="9" dur="1000" fill="hold"/>
                                        <p:tgtEl>
                                          <p:spTgt spid="24"/>
                                        </p:tgtEl>
                                        <p:attrNameLst>
                                          <p:attrName>style.rotation</p:attrName>
                                        </p:attrNameLst>
                                      </p:cBhvr>
                                      <p:tavLst>
                                        <p:tav tm="0">
                                          <p:val>
                                            <p:fltVal val="90"/>
                                          </p:val>
                                        </p:tav>
                                        <p:tav tm="100000">
                                          <p:val>
                                            <p:fltVal val="0"/>
                                          </p:val>
                                        </p:tav>
                                      </p:tavLst>
                                    </p:anim>
                                    <p:animEffect transition="in" filter="fade">
                                      <p:cBhvr>
                                        <p:cTn id="10" dur="10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6"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wipe(down)">
                                      <p:cBhvr>
                                        <p:cTn id="27" dur="580">
                                          <p:stCondLst>
                                            <p:cond delay="0"/>
                                          </p:stCondLst>
                                        </p:cTn>
                                        <p:tgtEl>
                                          <p:spTgt spid="25"/>
                                        </p:tgtEl>
                                      </p:cBhvr>
                                    </p:animEffect>
                                    <p:anim calcmode="lin" valueType="num">
                                      <p:cBhvr>
                                        <p:cTn id="28"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33" dur="26">
                                          <p:stCondLst>
                                            <p:cond delay="650"/>
                                          </p:stCondLst>
                                        </p:cTn>
                                        <p:tgtEl>
                                          <p:spTgt spid="25"/>
                                        </p:tgtEl>
                                      </p:cBhvr>
                                      <p:to x="100000" y="60000"/>
                                    </p:animScale>
                                    <p:animScale>
                                      <p:cBhvr>
                                        <p:cTn id="34" dur="166" decel="50000">
                                          <p:stCondLst>
                                            <p:cond delay="676"/>
                                          </p:stCondLst>
                                        </p:cTn>
                                        <p:tgtEl>
                                          <p:spTgt spid="25"/>
                                        </p:tgtEl>
                                      </p:cBhvr>
                                      <p:to x="100000" y="100000"/>
                                    </p:animScale>
                                    <p:animScale>
                                      <p:cBhvr>
                                        <p:cTn id="35" dur="26">
                                          <p:stCondLst>
                                            <p:cond delay="1312"/>
                                          </p:stCondLst>
                                        </p:cTn>
                                        <p:tgtEl>
                                          <p:spTgt spid="25"/>
                                        </p:tgtEl>
                                      </p:cBhvr>
                                      <p:to x="100000" y="80000"/>
                                    </p:animScale>
                                    <p:animScale>
                                      <p:cBhvr>
                                        <p:cTn id="36" dur="166" decel="50000">
                                          <p:stCondLst>
                                            <p:cond delay="1338"/>
                                          </p:stCondLst>
                                        </p:cTn>
                                        <p:tgtEl>
                                          <p:spTgt spid="25"/>
                                        </p:tgtEl>
                                      </p:cBhvr>
                                      <p:to x="100000" y="100000"/>
                                    </p:animScale>
                                    <p:animScale>
                                      <p:cBhvr>
                                        <p:cTn id="37" dur="26">
                                          <p:stCondLst>
                                            <p:cond delay="1642"/>
                                          </p:stCondLst>
                                        </p:cTn>
                                        <p:tgtEl>
                                          <p:spTgt spid="25"/>
                                        </p:tgtEl>
                                      </p:cBhvr>
                                      <p:to x="100000" y="90000"/>
                                    </p:animScale>
                                    <p:animScale>
                                      <p:cBhvr>
                                        <p:cTn id="38" dur="166" decel="50000">
                                          <p:stCondLst>
                                            <p:cond delay="1668"/>
                                          </p:stCondLst>
                                        </p:cTn>
                                        <p:tgtEl>
                                          <p:spTgt spid="25"/>
                                        </p:tgtEl>
                                      </p:cBhvr>
                                      <p:to x="100000" y="100000"/>
                                    </p:animScale>
                                    <p:animScale>
                                      <p:cBhvr>
                                        <p:cTn id="39" dur="26">
                                          <p:stCondLst>
                                            <p:cond delay="1808"/>
                                          </p:stCondLst>
                                        </p:cTn>
                                        <p:tgtEl>
                                          <p:spTgt spid="25"/>
                                        </p:tgtEl>
                                      </p:cBhvr>
                                      <p:to x="100000" y="95000"/>
                                    </p:animScale>
                                    <p:animScale>
                                      <p:cBhvr>
                                        <p:cTn id="40" dur="166" decel="50000">
                                          <p:stCondLst>
                                            <p:cond delay="1834"/>
                                          </p:stCondLst>
                                        </p:cTn>
                                        <p:tgtEl>
                                          <p:spTgt spid="2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5" grpId="0" animBg="1"/>
      <p:bldP spid="12" grpId="0" animBg="1"/>
      <p:bldP spid="24"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1067</Words>
  <Application>Microsoft Office PowerPoint</Application>
  <PresentationFormat>Breitbild</PresentationFormat>
  <Paragraphs>144</Paragraphs>
  <Slides>10</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10</vt:i4>
      </vt:variant>
    </vt:vector>
  </HeadingPairs>
  <TitlesOfParts>
    <vt:vector size="16" baseType="lpstr">
      <vt:lpstr>Arial</vt:lpstr>
      <vt:lpstr>Calibri</vt:lpstr>
      <vt:lpstr>Calibri Light</vt:lpstr>
      <vt:lpstr>Helvetica</vt:lpstr>
      <vt:lpstr>MV Boli</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12</cp:revision>
  <dcterms:created xsi:type="dcterms:W3CDTF">2023-05-22T05:22:29Z</dcterms:created>
  <dcterms:modified xsi:type="dcterms:W3CDTF">2023-05-25T09:38:31Z</dcterms:modified>
</cp:coreProperties>
</file>