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351" r:id="rId4"/>
    <p:sldId id="352" r:id="rId5"/>
    <p:sldId id="353" r:id="rId6"/>
    <p:sldId id="354" r:id="rId7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7" autoAdjust="0"/>
    <p:restoredTop sz="94660"/>
  </p:normalViewPr>
  <p:slideViewPr>
    <p:cSldViewPr snapToGrid="0">
      <p:cViewPr varScale="1">
        <p:scale>
          <a:sx n="80" d="100"/>
          <a:sy n="80" d="100"/>
        </p:scale>
        <p:origin x="182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2A52717-2563-478C-9FAB-B23771AA631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0A9D4541-CDD1-4037-83A3-60618AA9BBD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8281EBF-11D9-4DDD-A4A8-C9292E227F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3C87C-135B-4A73-B367-A68481CD9DD1}" type="datetimeFigureOut">
              <a:rPr lang="de-DE" smtClean="0"/>
              <a:t>27.11.2024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F8FC76A-5791-48EC-933B-074D2C18C5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71EBBC4-D7D5-446C-9DBB-FC623C2DB2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385DFF-3ACA-4735-A5E3-BC437248638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818669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FB304E4-B17B-4A48-B6B4-FC5B7623E2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E468A784-9DC5-47B2-B5AD-FC9AEAFE289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33BD42B-171E-4459-B67E-37CA681060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3C87C-135B-4A73-B367-A68481CD9DD1}" type="datetimeFigureOut">
              <a:rPr lang="de-DE" smtClean="0"/>
              <a:t>27.11.2024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B078F86-4CBE-4109-B1F1-6CBB40E5B7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4BEC68F-E1DA-4FDF-986E-920308F85F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385DFF-3ACA-4735-A5E3-BC437248638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417606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B0AAA09F-5B36-46DD-8C81-CCFEA3C4282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AEEF576C-E11B-461A-8223-F2653DAC4C6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DB3B55F-B8AD-4121-B3E1-8CFB548A5E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3C87C-135B-4A73-B367-A68481CD9DD1}" type="datetimeFigureOut">
              <a:rPr lang="de-DE" smtClean="0"/>
              <a:t>27.11.2024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7598808-D268-48EF-857E-E1E214B953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2311FAE-6972-4A6C-93A3-8855B8BA4F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385DFF-3ACA-4735-A5E3-BC437248638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2949915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0473E3C-EB1F-4DC5-BFF7-77CF2CEFBCA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C823377B-6B9C-4A81-8C55-8523FD7B51D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dirty="0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00E21F8-D73F-40EC-9954-42108751F1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A2B21-3FCD-4721-B95C-427943F61125}" type="datetime1">
              <a:rPr lang="en-US" smtClean="0"/>
              <a:t>11/27/2024</a:t>
            </a:fld>
            <a:endParaRPr lang="en-US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DC6526A-17B4-4A03-BBB1-39C74DDB0B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D3F3A3F-C02E-493C-A558-EF2FE309CC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1857250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855062E-391F-419B-A3E9-C91FCFA891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 b="1">
                <a:latin typeface="+mn-lt"/>
              </a:defRPr>
            </a:lvl1pPr>
          </a:lstStyle>
          <a:p>
            <a:r>
              <a:rPr lang="de-DE" dirty="0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8A110E7-F04B-4C04-980F-353695FA8F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03542A4-3A39-4D48-BB56-014392E3A5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A2B21-3FCD-4721-B95C-427943F61125}" type="datetime1">
              <a:rPr lang="en-US" smtClean="0"/>
              <a:t>11/27/2024</a:t>
            </a:fld>
            <a:endParaRPr lang="en-US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F07E67F-63F9-4EC0-8B0B-E87C359CA5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52D7110-C0CA-4709-BC65-1518572667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75443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B73113B-0448-4E65-B57D-6422A72279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497FBCFC-67DB-403F-A5DA-509C981A33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1C31A31-3306-4F6B-B390-27C8938510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A2B21-3FCD-4721-B95C-427943F61125}" type="datetime1">
              <a:rPr lang="en-US" smtClean="0"/>
              <a:t>11/27/2024</a:t>
            </a:fld>
            <a:endParaRPr lang="en-US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63D815C-FE45-4342-9CF4-DA2B027C8F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E714A0E-34D2-4A7D-9B8A-8063713952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9913799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FDACEB8-5678-4E0B-A33D-19C3EB8136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30CF32D-1816-45D1-9CE2-27404597234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8A6DA055-7506-4391-A656-35C24574C70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86634CE8-69BF-4AA5-8B49-76C8FA0190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A2B21-3FCD-4721-B95C-427943F61125}" type="datetime1">
              <a:rPr lang="en-US" smtClean="0"/>
              <a:t>11/27/2024</a:t>
            </a:fld>
            <a:endParaRPr lang="en-US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F858A37A-B43E-4919-A78F-757126F4FB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CEF24A94-DEBA-416C-8E2A-F98DF06FB5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6515177"/>
      </p:ext>
    </p:extLst>
  </p:cSld>
  <p:clrMapOvr>
    <a:masterClrMapping/>
  </p:clrMapOvr>
  <p:hf sldNum="0"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8EE996E-3373-4A73-A0BD-DCEEA63C89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9319A34F-E316-4F31-96D3-2BC932CB1D1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491F54F7-C613-4FFF-90BB-E6DCDE6A53D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5F98BD35-CDF9-4858-AF5B-F0FAAC588D4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032DF849-56CD-45C9-9C48-C356E81C7ED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ECEC50B0-E605-47C3-A6AF-F39E82A5D2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A2B21-3FCD-4721-B95C-427943F61125}" type="datetime1">
              <a:rPr lang="en-US" smtClean="0"/>
              <a:t>11/27/2024</a:t>
            </a:fld>
            <a:endParaRPr lang="en-US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6C777FA3-12D5-422B-A348-DE3B5ACF9D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5C10CC0D-0C74-4D3C-9056-D392E82CAF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6058645"/>
      </p:ext>
    </p:extLst>
  </p:cSld>
  <p:clrMapOvr>
    <a:masterClrMapping/>
  </p:clrMapOvr>
  <p:hf sldNum="0" hdr="0" ftr="0" dt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DCB6010-397C-40E0-9E79-A869A73EC3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38595EE3-CEA4-4461-83FD-FC33A91577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A2B21-3FCD-4721-B95C-427943F61125}" type="datetime1">
              <a:rPr lang="en-US" smtClean="0"/>
              <a:t>11/27/2024</a:t>
            </a:fld>
            <a:endParaRPr lang="en-US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DE65DBC4-8CCF-4ACE-BCA3-5F2F40EB92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A025207C-7BBF-43A1-92C9-B97EF6BDC6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8927519"/>
      </p:ext>
    </p:extLst>
  </p:cSld>
  <p:clrMapOvr>
    <a:masterClrMapping/>
  </p:clrMapOvr>
  <p:hf sldNum="0" hdr="0" ftr="0" dt="0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BC592834-0E56-40B3-A21E-FE64312A64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A2B21-3FCD-4721-B95C-427943F61125}" type="datetime1">
              <a:rPr lang="en-US" smtClean="0"/>
              <a:t>11/27/2024</a:t>
            </a:fld>
            <a:endParaRPr lang="en-US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51E85973-BE40-444A-9420-A326AFC14F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712E9A62-41E1-43E2-9E3D-EF4AF03906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7636866"/>
      </p:ext>
    </p:extLst>
  </p:cSld>
  <p:clrMapOvr>
    <a:masterClrMapping/>
  </p:clrMapOvr>
  <p:hf sldNum="0" hdr="0" ftr="0" dt="0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5AFC28A-CA77-4324-82C4-348540A6CA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76F5CE2-7DEA-412D-8683-847504D506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17EEF49D-79D6-4FCF-B360-BE2188C7495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5FDD3B5D-1353-48E2-99F7-C1AE44508A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A2B21-3FCD-4721-B95C-427943F61125}" type="datetime1">
              <a:rPr lang="en-US" smtClean="0"/>
              <a:t>11/27/2024</a:t>
            </a:fld>
            <a:endParaRPr lang="en-US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3B61DEE9-1FC0-40C1-A834-F8FF973B65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E7FE31B2-934A-4AD1-B543-AB80FE9F41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2516056"/>
      </p:ext>
    </p:extLst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1B2B16B-797D-469D-AAD5-AF2463D3B9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BE47C6F-859E-40EC-9B87-B62A48FC0F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236525E-5532-47BB-BED4-CCE206A55B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3C87C-135B-4A73-B367-A68481CD9DD1}" type="datetimeFigureOut">
              <a:rPr lang="de-DE" smtClean="0"/>
              <a:t>27.11.2024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A47C06B-6802-4B11-9A69-69C1CFE590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9B178A7-A360-4CE3-B368-59B49ABFAE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385DFF-3ACA-4735-A5E3-BC437248638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0114950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CB5D05E-2FE2-4729-86E3-307306826E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9CCC01E4-9B62-4717-B31D-B827343294F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CF522391-0F10-49EA-883F-647A6BE4F6D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96ADE39F-792E-4B5D-96F9-EA423AC3A1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A2B21-3FCD-4721-B95C-427943F61125}" type="datetime1">
              <a:rPr lang="en-US" smtClean="0"/>
              <a:t>11/27/2024</a:t>
            </a:fld>
            <a:endParaRPr lang="en-US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240A9B1D-83E6-4C0E-887F-ED861873CF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3673DE81-B5B5-475E-9AF0-3A89ACCEF4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2807535"/>
      </p:ext>
    </p:extLst>
  </p:cSld>
  <p:clrMapOvr>
    <a:masterClrMapping/>
  </p:clrMapOvr>
  <p:hf sldNum="0" hdr="0" ftr="0" dt="0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5640AB3-4CC0-4811-A0BB-40B165D9C6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02290604-99EE-47DC-B2BC-6093D5FDB77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7108994-85D4-48FF-81A4-C2B09072B5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A2B21-3FCD-4721-B95C-427943F61125}" type="datetime1">
              <a:rPr lang="en-US" smtClean="0"/>
              <a:t>11/27/2024</a:t>
            </a:fld>
            <a:endParaRPr lang="en-US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730BE7F-4208-4B62-AC5F-D2B8101968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087B5A8-4F3F-4450-8B84-661E814EF2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7309350"/>
      </p:ext>
    </p:extLst>
  </p:cSld>
  <p:clrMapOvr>
    <a:masterClrMapping/>
  </p:clrMapOvr>
  <p:hf sldNum="0" hdr="0" ftr="0" dt="0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EE48FCD1-DD7C-48DB-9E08-F229395ED4C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61EE495B-B9CB-414B-B3F3-034D76F16F8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13CCA31-5C93-4F99-AD6D-6E62CD6463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A2B21-3FCD-4721-B95C-427943F61125}" type="datetime1">
              <a:rPr lang="en-US" smtClean="0"/>
              <a:t>11/27/2024</a:t>
            </a:fld>
            <a:endParaRPr lang="en-US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D5C567B-95B7-4776-AF11-ED60A341E9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3D3DC23-FFD2-4774-BCE9-5B095555AF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5632075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D4BBF03-5026-457F-9130-EAB2F19EE4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DFAF76DD-03CD-46C3-8560-32C7B618124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4E2E9C6-411B-43C2-94ED-0E67943E9A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3C87C-135B-4A73-B367-A68481CD9DD1}" type="datetimeFigureOut">
              <a:rPr lang="de-DE" smtClean="0"/>
              <a:t>27.11.2024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B38C931-0999-4AFC-9DC8-F592798E7F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7608A71-FFA1-429E-849B-250075908B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385DFF-3ACA-4735-A5E3-BC437248638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7888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C511728-C065-4148-BC42-7E040444F2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357F9A3-B5D8-48F9-82F2-EB97DDA99FF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A090EE9D-624E-4ABB-AC32-BCDF550685C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E9B23BD8-0DD5-4C48-902A-1E34117F0C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3C87C-135B-4A73-B367-A68481CD9DD1}" type="datetimeFigureOut">
              <a:rPr lang="de-DE" smtClean="0"/>
              <a:t>27.11.2024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2A38D4E2-A675-4204-A695-7839767F66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C43088B2-BAA9-4A71-A494-CA5309A82A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385DFF-3ACA-4735-A5E3-BC437248638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128189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FA4153D-F149-47BB-82FF-52C70C1FBC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94FE59FE-7E83-46AA-8ACE-A000115F49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37235D89-0181-48EC-95D7-F8FBDAB5AA3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E3700696-DC34-4493-B3B0-144E497E0AD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B527A969-8727-4523-9DDF-CD545EEC5E5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263DCAA9-0E38-497D-BAEA-7AEA41A904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3C87C-135B-4A73-B367-A68481CD9DD1}" type="datetimeFigureOut">
              <a:rPr lang="de-DE" smtClean="0"/>
              <a:t>27.11.2024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CFACB5FF-DD38-42F1-B987-23E494D7FA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01CD4114-54A7-4C68-B55F-0B055CE93F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385DFF-3ACA-4735-A5E3-BC437248638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0902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73DF6B4-EC79-4786-AF4D-E66900DE50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EDAF8DB4-38EA-43FE-8BDB-2EF7FF8455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3C87C-135B-4A73-B367-A68481CD9DD1}" type="datetimeFigureOut">
              <a:rPr lang="de-DE" smtClean="0"/>
              <a:t>27.11.2024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E3D70C12-34BF-4E8D-A6BB-E64DADAF80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E808BAC7-36E9-4179-9971-42E229CFB4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385DFF-3ACA-4735-A5E3-BC437248638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26161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9E4CAC35-106B-4B5D-BD9A-37437274DA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3C87C-135B-4A73-B367-A68481CD9DD1}" type="datetimeFigureOut">
              <a:rPr lang="de-DE" smtClean="0"/>
              <a:t>27.11.2024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7CE5B040-6B65-4169-A4A1-0341065390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0440657A-0EF9-4736-878D-CF93B88579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385DFF-3ACA-4735-A5E3-BC437248638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208282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54A8015-E3D0-4869-956A-359A01EC42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23EBE3E-25D0-4500-BDCB-DBC5264A37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21EA0FB1-0087-4F36-BEA0-59C1CF1AC74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A7AD69BC-01DA-4D14-9157-EAF1348DD4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3C87C-135B-4A73-B367-A68481CD9DD1}" type="datetimeFigureOut">
              <a:rPr lang="de-DE" smtClean="0"/>
              <a:t>27.11.2024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DA651DBF-81B9-4C19-8371-6730553A23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E68A8832-2DA3-4392-BE55-47E67A6282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385DFF-3ACA-4735-A5E3-BC437248638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625645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B841925-C5D1-46AE-8313-EEBDC8BAB9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0D11661D-53B8-43D9-9A49-C0A3FCAE4E0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0AF8DCE1-A647-40B6-8A31-A7657FC429B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0665B785-D479-4AAF-A9CC-B6D3ECCBE4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3C87C-135B-4A73-B367-A68481CD9DD1}" type="datetimeFigureOut">
              <a:rPr lang="de-DE" smtClean="0"/>
              <a:t>27.11.2024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056A7CD1-2318-4F36-971C-700FB896F2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6C75FFD7-B66F-45F4-BD2D-3B73F600D1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385DFF-3ACA-4735-A5E3-BC437248638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228021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E934E128-C3F7-42AF-AD1E-6BE78C3C2A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56ADD624-8640-4004-8F9F-D276AF9F01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202D2D9-E706-4200-94C2-A0E721CC8A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13C87C-135B-4A73-B367-A68481CD9DD1}" type="datetimeFigureOut">
              <a:rPr lang="de-DE" smtClean="0"/>
              <a:t>27.11.2024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071A54D-F3B6-4716-A86C-A6AB1C4F53F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AED765A-2E50-4319-B0F4-E23031ED990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385DFF-3ACA-4735-A5E3-BC437248638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043970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F296452F-500A-4EF3-81A6-36DAA3CF23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dirty="0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8A80A0D4-F38B-4CE6-B4F8-4A5D47EF53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8C69942-C2EE-4A9B-8399-DEEAABB7D89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FA2B21-3FCD-4721-B95C-427943F61125}" type="datetime1">
              <a:rPr lang="en-US" smtClean="0"/>
              <a:t>11/27/2024</a:t>
            </a:fld>
            <a:endParaRPr lang="en-US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558A072-4F18-481D-87B5-6855DD61A1D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3815F46-744A-4120-B756-D3D2BA7FFA8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70529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b="1" kern="1200">
          <a:solidFill>
            <a:schemeClr val="tx1"/>
          </a:solidFill>
          <a:latin typeface="+mn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060862B-B796-4FB5-8268-10096807621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F1228E4C-8351-4CCC-BC96-D3E1ADD26E1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571382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BA784BA-240E-409F-9B9B-CA892AF0DD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97647"/>
            <a:ext cx="10515600" cy="920336"/>
          </a:xfrm>
        </p:spPr>
        <p:txBody>
          <a:bodyPr/>
          <a:lstStyle/>
          <a:p>
            <a:r>
              <a:rPr lang="de-DE" dirty="0"/>
              <a:t>5.3 Vergütung des Betreuers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47C844F-0C4E-4A4C-AE2A-11F098C8B0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17983"/>
            <a:ext cx="10515600" cy="475898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de-DE" dirty="0"/>
              <a:t>Die Betreuung ist an sich eine Ehrenamt und wird daher grundsätzlich unentgeltlich geführt (§§1876 BGB)</a:t>
            </a:r>
            <a:br>
              <a:rPr lang="de-DE" dirty="0"/>
            </a:br>
            <a:br>
              <a:rPr lang="de-DE" dirty="0"/>
            </a:br>
            <a:r>
              <a:rPr lang="de-DE" b="0" i="0" dirty="0">
                <a:solidFill>
                  <a:srgbClr val="000000"/>
                </a:solidFill>
                <a:effectLst/>
              </a:rPr>
              <a:t>Für </a:t>
            </a:r>
            <a:r>
              <a:rPr lang="de-DE" b="1" i="0" u="sng" strike="noStrike" dirty="0">
                <a:effectLst/>
              </a:rPr>
              <a:t>ehrenamtliche Betreuer</a:t>
            </a:r>
            <a:r>
              <a:rPr lang="de-DE" b="0" i="0" dirty="0">
                <a:solidFill>
                  <a:srgbClr val="000000"/>
                </a:solidFill>
                <a:effectLst/>
              </a:rPr>
              <a:t>, besteht die Möglichkeit, jährlich eine Aufwandspauschale gem. § </a:t>
            </a:r>
            <a:r>
              <a:rPr lang="de-DE" b="0" i="0" u="none" strike="noStrike" dirty="0">
                <a:effectLst/>
              </a:rPr>
              <a:t>1878</a:t>
            </a:r>
            <a:r>
              <a:rPr lang="de-DE" b="0" i="0" dirty="0">
                <a:solidFill>
                  <a:srgbClr val="000000"/>
                </a:solidFill>
                <a:effectLst/>
              </a:rPr>
              <a:t> BGB zu beantragen.</a:t>
            </a:r>
            <a:br>
              <a:rPr lang="de-DE" b="0" i="0" dirty="0">
                <a:solidFill>
                  <a:srgbClr val="000000"/>
                </a:solidFill>
                <a:effectLst/>
              </a:rPr>
            </a:br>
            <a:r>
              <a:rPr lang="de-DE" b="0" i="0" dirty="0">
                <a:solidFill>
                  <a:srgbClr val="000000"/>
                </a:solidFill>
                <a:effectLst/>
              </a:rPr>
              <a:t>Die Höhe der </a:t>
            </a:r>
            <a:r>
              <a:rPr lang="de-DE" b="1" i="0" dirty="0">
                <a:solidFill>
                  <a:srgbClr val="000000"/>
                </a:solidFill>
                <a:effectLst/>
              </a:rPr>
              <a:t>Pauschale beträgt </a:t>
            </a:r>
            <a:r>
              <a:rPr lang="de-DE" b="0" i="0" dirty="0">
                <a:solidFill>
                  <a:srgbClr val="000000"/>
                </a:solidFill>
                <a:effectLst/>
              </a:rPr>
              <a:t>ab 01.01.2024 </a:t>
            </a:r>
            <a:r>
              <a:rPr lang="de-DE" b="1" i="0" dirty="0">
                <a:solidFill>
                  <a:srgbClr val="000000"/>
                </a:solidFill>
                <a:effectLst/>
              </a:rPr>
              <a:t>jährlich 449,- Euro </a:t>
            </a:r>
            <a:r>
              <a:rPr lang="de-DE" i="1" dirty="0">
                <a:solidFill>
                  <a:srgbClr val="000000"/>
                </a:solidFill>
                <a:effectLst/>
              </a:rPr>
              <a:t>(inkl. Inflationsausgleich).</a:t>
            </a:r>
            <a:br>
              <a:rPr lang="de-DE" i="1" dirty="0">
                <a:solidFill>
                  <a:srgbClr val="000000"/>
                </a:solidFill>
                <a:effectLst/>
              </a:rPr>
            </a:br>
            <a:r>
              <a:rPr lang="de-DE" b="0" i="0" dirty="0">
                <a:solidFill>
                  <a:srgbClr val="000000"/>
                </a:solidFill>
                <a:effectLst/>
              </a:rPr>
              <a:t>Hierdurch sollen die gesamten Aufwendungen abgegolten werden.</a:t>
            </a:r>
            <a:br>
              <a:rPr lang="de-DE" b="0" i="0" dirty="0">
                <a:solidFill>
                  <a:srgbClr val="000000"/>
                </a:solidFill>
                <a:effectLst/>
              </a:rPr>
            </a:br>
            <a:r>
              <a:rPr lang="de-DE" b="0" i="0" dirty="0">
                <a:effectLst/>
              </a:rPr>
              <a:t>Der ehrenamtliche Betreuer kann aber statt der Pauschale auch die </a:t>
            </a:r>
            <a:r>
              <a:rPr lang="de-DE" b="0" i="0" u="none" strike="noStrike" dirty="0">
                <a:effectLst/>
              </a:rPr>
              <a:t>Aufwendungen</a:t>
            </a:r>
            <a:r>
              <a:rPr lang="de-DE" b="0" i="0" dirty="0">
                <a:effectLst/>
              </a:rPr>
              <a:t> einzeln abrechnen. Dann müssen aber alle Aufwendungen (nicht nur die, die über 449 Euro jährlich liegen), nachgewiesen werden. Die vom Gesetzgeber anlässlich des Betreuungsgesetzes beabsichtigte Vereinfachung wäre dann hinfällig.</a:t>
            </a:r>
            <a:br>
              <a:rPr lang="de-DE" b="0" i="0" dirty="0">
                <a:effectLst/>
              </a:rPr>
            </a:br>
            <a:br>
              <a:rPr lang="de-DE" b="0" i="0" dirty="0">
                <a:effectLst/>
              </a:rPr>
            </a:br>
            <a:endParaRPr lang="de-DE" b="1" dirty="0"/>
          </a:p>
        </p:txBody>
      </p:sp>
    </p:spTree>
    <p:extLst>
      <p:ext uri="{BB962C8B-B14F-4D97-AF65-F5344CB8AC3E}">
        <p14:creationId xmlns:p14="http://schemas.microsoft.com/office/powerpoint/2010/main" val="32050549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3CE773E-BBAB-4213-95FF-B401283EDC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10817"/>
            <a:ext cx="10515600" cy="5766146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de-DE" dirty="0"/>
              <a:t>Ein </a:t>
            </a:r>
            <a:r>
              <a:rPr lang="de-DE" b="1" u="sng" dirty="0"/>
              <a:t>berufsmäßiger Betreuer </a:t>
            </a:r>
            <a:r>
              <a:rPr lang="de-DE" dirty="0"/>
              <a:t>erhält eine „echte“ Vergütung §§ </a:t>
            </a:r>
            <a:r>
              <a:rPr lang="de-DE" i="1" dirty="0"/>
              <a:t>1878 -1881 BGB und § 7 VBVG</a:t>
            </a:r>
            <a:br>
              <a:rPr lang="de-DE" i="1" dirty="0"/>
            </a:br>
            <a:br>
              <a:rPr lang="de-DE" dirty="0"/>
            </a:br>
            <a:r>
              <a:rPr lang="de-DE" dirty="0"/>
              <a:t>W</a:t>
            </a:r>
            <a:r>
              <a:rPr lang="de-DE" b="0" i="0" dirty="0">
                <a:effectLst/>
              </a:rPr>
              <a:t>ird seitens des Gerichts bei der Bestellung des Betreuers festgestellt, dass dieser das Amt berufsmäßig ausübt, hat der betreffende Betreuer Anspruch auf Vergütung.</a:t>
            </a:r>
            <a:br>
              <a:rPr lang="de-DE" b="0" i="0" dirty="0">
                <a:effectLst/>
              </a:rPr>
            </a:br>
            <a:br>
              <a:rPr lang="de-DE" b="0" i="0" dirty="0">
                <a:effectLst/>
              </a:rPr>
            </a:br>
            <a:r>
              <a:rPr lang="de-DE" b="0" i="0" dirty="0">
                <a:effectLst/>
              </a:rPr>
              <a:t> Eine berufsmäßige Betreuung gilt als gegeben, wenn der Betreuer</a:t>
            </a:r>
            <a:br>
              <a:rPr lang="de-DE" b="0" i="0" dirty="0">
                <a:effectLst/>
              </a:rPr>
            </a:br>
            <a:endParaRPr lang="de-DE" b="0" i="0" dirty="0">
              <a:effectLst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de-DE" b="1" i="0" dirty="0">
                <a:effectLst/>
              </a:rPr>
              <a:t>mehr als zehn (mindestens 11) Betreuungen </a:t>
            </a:r>
            <a:r>
              <a:rPr lang="de-DE" b="0" i="0" dirty="0">
                <a:effectLst/>
              </a:rPr>
              <a:t>übernommen hat oder</a:t>
            </a:r>
            <a:br>
              <a:rPr lang="de-DE" b="0" i="0" dirty="0">
                <a:effectLst/>
              </a:rPr>
            </a:br>
            <a:endParaRPr lang="de-DE" b="0" i="0" dirty="0">
              <a:effectLst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de-DE" b="0" i="0" dirty="0">
                <a:effectLst/>
              </a:rPr>
              <a:t>die </a:t>
            </a:r>
            <a:r>
              <a:rPr lang="de-DE" b="0" i="0" u="none" strike="noStrike" dirty="0">
                <a:effectLst/>
              </a:rPr>
              <a:t>Zeit</a:t>
            </a:r>
            <a:r>
              <a:rPr lang="de-DE" b="0" i="0" dirty="0">
                <a:effectLst/>
              </a:rPr>
              <a:t>, welche er für die Betreuung benötigt, </a:t>
            </a:r>
            <a:r>
              <a:rPr lang="de-DE" b="1" i="0" dirty="0">
                <a:effectLst/>
              </a:rPr>
              <a:t>mehr als 20 Wochenstunden</a:t>
            </a:r>
            <a:r>
              <a:rPr lang="de-DE" b="0" i="0" dirty="0">
                <a:effectLst/>
              </a:rPr>
              <a:t> in Anspruch nimmt.</a:t>
            </a:r>
          </a:p>
          <a:p>
            <a:pPr marL="0" indent="0">
              <a:buNone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7819388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8673E76-B091-4B4A-816E-880AF18E5C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90330"/>
            <a:ext cx="10515600" cy="5686633"/>
          </a:xfrm>
        </p:spPr>
        <p:txBody>
          <a:bodyPr/>
          <a:lstStyle/>
          <a:p>
            <a:pPr marL="0" indent="0">
              <a:buNone/>
            </a:pPr>
            <a:r>
              <a:rPr lang="de-DE" dirty="0">
                <a:solidFill>
                  <a:srgbClr val="000000"/>
                </a:solidFill>
              </a:rPr>
              <a:t>G</a:t>
            </a:r>
            <a:r>
              <a:rPr lang="de-DE" b="0" i="0" dirty="0">
                <a:solidFill>
                  <a:srgbClr val="000000"/>
                </a:solidFill>
                <a:effectLst/>
              </a:rPr>
              <a:t>rundsätzlich alle von </a:t>
            </a:r>
            <a:r>
              <a:rPr lang="de-DE" b="0" i="0" dirty="0">
                <a:effectLst/>
              </a:rPr>
              <a:t>Berufs- </a:t>
            </a:r>
            <a:r>
              <a:rPr lang="de-DE" b="0" i="0" dirty="0">
                <a:solidFill>
                  <a:srgbClr val="000000"/>
                </a:solidFill>
                <a:effectLst/>
              </a:rPr>
              <a:t>und </a:t>
            </a:r>
            <a:r>
              <a:rPr lang="de-DE" b="0" i="0" u="none" strike="noStrike" dirty="0">
                <a:effectLst/>
              </a:rPr>
              <a:t>Vereinsbetreuer</a:t>
            </a:r>
            <a:r>
              <a:rPr lang="de-DE" b="0" i="0" dirty="0">
                <a:solidFill>
                  <a:srgbClr val="000000"/>
                </a:solidFill>
                <a:effectLst/>
              </a:rPr>
              <a:t> geführten Betreuungen werden pauschal abgerechnet,</a:t>
            </a:r>
            <a:br>
              <a:rPr lang="de-DE" b="0" i="0" dirty="0">
                <a:solidFill>
                  <a:srgbClr val="000000"/>
                </a:solidFill>
                <a:effectLst/>
              </a:rPr>
            </a:br>
            <a:br>
              <a:rPr lang="de-DE" b="0" i="0" dirty="0">
                <a:solidFill>
                  <a:srgbClr val="000000"/>
                </a:solidFill>
                <a:effectLst/>
              </a:rPr>
            </a:br>
            <a:r>
              <a:rPr lang="de-DE" b="0" i="0" u="sng" dirty="0">
                <a:solidFill>
                  <a:srgbClr val="000000"/>
                </a:solidFill>
                <a:effectLst/>
              </a:rPr>
              <a:t>Das Pauschalierungsmodell geht von 3 Prämissen aus: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de-DE" b="0" i="0" dirty="0">
                <a:solidFill>
                  <a:srgbClr val="000000"/>
                </a:solidFill>
                <a:effectLst/>
              </a:rPr>
              <a:t>ein außerhalb einer Einrichtung lebender Betreuter verursacht mehr Arbeitsaufwand als einer, der in einer solchen lebt;</a:t>
            </a:r>
            <a:br>
              <a:rPr lang="de-DE" b="0" i="0" dirty="0">
                <a:solidFill>
                  <a:srgbClr val="000000"/>
                </a:solidFill>
                <a:effectLst/>
              </a:rPr>
            </a:br>
            <a:endParaRPr lang="de-DE" b="0" i="0" dirty="0">
              <a:solidFill>
                <a:srgbClr val="000000"/>
              </a:solidFill>
              <a:effectLst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de-DE" b="0" i="0" dirty="0">
                <a:solidFill>
                  <a:srgbClr val="000000"/>
                </a:solidFill>
                <a:effectLst/>
              </a:rPr>
              <a:t>für einen vermögenden Betreuten ist der Arbeitsaufwand höher als für einen </a:t>
            </a:r>
            <a:r>
              <a:rPr lang="de-DE" b="0" i="0" u="none" strike="noStrike" dirty="0">
                <a:effectLst/>
              </a:rPr>
              <a:t>mittellosen</a:t>
            </a:r>
            <a:r>
              <a:rPr lang="de-DE" b="0" i="0" dirty="0">
                <a:solidFill>
                  <a:srgbClr val="000000"/>
                </a:solidFill>
                <a:effectLst/>
              </a:rPr>
              <a:t>;</a:t>
            </a:r>
            <a:br>
              <a:rPr lang="de-DE" b="0" i="0" dirty="0">
                <a:solidFill>
                  <a:srgbClr val="000000"/>
                </a:solidFill>
                <a:effectLst/>
              </a:rPr>
            </a:br>
            <a:endParaRPr lang="de-DE" b="0" i="0" dirty="0">
              <a:solidFill>
                <a:srgbClr val="000000"/>
              </a:solidFill>
              <a:effectLst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de-DE" b="0" i="0" dirty="0">
                <a:solidFill>
                  <a:srgbClr val="000000"/>
                </a:solidFill>
                <a:effectLst/>
              </a:rPr>
              <a:t>der Arbeitsaufwand ist zu Beginn der Betreuung am höchsten; er sinkt im Laufe des 1. Betreuungsjahres und bleibt in den Folgejahren auf einem relativ niedrigen Niveau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5158303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F199865-1BE8-4E0D-A76E-536294B900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44556"/>
            <a:ext cx="10515600" cy="618876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de-DE" b="1" i="0" dirty="0">
                <a:solidFill>
                  <a:srgbClr val="333333"/>
                </a:solidFill>
                <a:effectLst/>
              </a:rPr>
              <a:t>Bei der Vergütung für eine Betreuung werden Unterschiede darin gemacht, ob die zu betreuende Person mittellos ist oder nicht. </a:t>
            </a:r>
            <a:br>
              <a:rPr lang="de-DE" b="0" i="0" dirty="0">
                <a:solidFill>
                  <a:srgbClr val="333333"/>
                </a:solidFill>
                <a:effectLst/>
              </a:rPr>
            </a:br>
            <a:br>
              <a:rPr lang="de-DE" b="0" i="0" dirty="0">
                <a:solidFill>
                  <a:srgbClr val="333333"/>
                </a:solidFill>
                <a:effectLst/>
              </a:rPr>
            </a:br>
            <a:r>
              <a:rPr lang="de-DE" b="0" i="0" dirty="0">
                <a:solidFill>
                  <a:srgbClr val="333333"/>
                </a:solidFill>
                <a:effectLst/>
              </a:rPr>
              <a:t>Dies ist insofern von Bedeutung, als dass die </a:t>
            </a:r>
            <a:r>
              <a:rPr lang="de-DE" b="0" i="0" dirty="0">
                <a:effectLst/>
              </a:rPr>
              <a:t>Kosten</a:t>
            </a:r>
            <a:r>
              <a:rPr lang="de-DE" b="0" i="0" dirty="0">
                <a:solidFill>
                  <a:srgbClr val="333333"/>
                </a:solidFill>
                <a:effectLst/>
              </a:rPr>
              <a:t> für die Betreuung grundsätzlich von der betreuungsbedürftigen Person selbst getragen werden müssen.</a:t>
            </a:r>
            <a:br>
              <a:rPr lang="de-DE" b="0" i="0" dirty="0">
                <a:solidFill>
                  <a:srgbClr val="333333"/>
                </a:solidFill>
                <a:effectLst/>
              </a:rPr>
            </a:br>
            <a:br>
              <a:rPr lang="de-DE" b="0" i="0" dirty="0">
                <a:solidFill>
                  <a:srgbClr val="333333"/>
                </a:solidFill>
                <a:effectLst/>
              </a:rPr>
            </a:br>
            <a:r>
              <a:rPr lang="de-DE" b="0" i="0" dirty="0">
                <a:solidFill>
                  <a:srgbClr val="333333"/>
                </a:solidFill>
                <a:effectLst/>
              </a:rPr>
              <a:t>Nur in jenen Fällen, in denen die betreuungsbedürftige Person finanziell nicht dazu in der Lage ist, die Betreuervergütung zu zahlen, wird dies von staatlicher Seite übernommen.</a:t>
            </a:r>
            <a:r>
              <a:rPr lang="de-DE" dirty="0">
                <a:solidFill>
                  <a:srgbClr val="000000"/>
                </a:solidFill>
              </a:rPr>
              <a:t> Soweit das Einkommen die Freigrenzen der Sozialhilfe in besonderen Lebenslagen (§ 82 SGB XII) übersteigt, ist das übersteigende Einkommen zur Finanzierung der Vergütung und des </a:t>
            </a:r>
            <a:r>
              <a:rPr lang="de-DE" dirty="0"/>
              <a:t>Aufwendungsersatzes</a:t>
            </a:r>
            <a:r>
              <a:rPr lang="de-DE" dirty="0">
                <a:solidFill>
                  <a:srgbClr val="000000"/>
                </a:solidFill>
              </a:rPr>
              <a:t> einzusetzen. Barvermögen ist einzusetzen, sobald es oberhalb der Schonbeträge liegt, die seit 01.01.2023 bei 10.000 € anzusetzen sind.</a:t>
            </a:r>
            <a:br>
              <a:rPr lang="de-DE" dirty="0">
                <a:solidFill>
                  <a:srgbClr val="000000"/>
                </a:solidFill>
              </a:rPr>
            </a:br>
            <a:br>
              <a:rPr lang="de-DE" dirty="0">
                <a:solidFill>
                  <a:srgbClr val="000000"/>
                </a:solidFill>
              </a:rPr>
            </a:br>
            <a:r>
              <a:rPr lang="de-DE" b="1" dirty="0">
                <a:solidFill>
                  <a:srgbClr val="000000"/>
                </a:solidFill>
              </a:rPr>
              <a:t>Kann die beabsichtigte Betreuervergütung unter Berücksichtigung der Freibeträge und Schongrenzen nicht in einer Summe aus dem Einkommen bzw. Vermögen des Betreuten gezahlt werden, gilt er insgesamt als mittellos (1880 BGB), </a:t>
            </a:r>
            <a:br>
              <a:rPr lang="de-DE" b="1" dirty="0">
                <a:solidFill>
                  <a:srgbClr val="000000"/>
                </a:solidFill>
              </a:rPr>
            </a:br>
            <a:r>
              <a:rPr lang="de-DE" b="1" dirty="0">
                <a:solidFill>
                  <a:srgbClr val="000000"/>
                </a:solidFill>
              </a:rPr>
              <a:t>d.h., der Betreuer erhält seine Ansprüche aus der Staatskasse</a:t>
            </a:r>
            <a:br>
              <a:rPr lang="de-DE" b="0" i="0" dirty="0">
                <a:solidFill>
                  <a:srgbClr val="333333"/>
                </a:solidFill>
                <a:effectLst/>
              </a:rPr>
            </a:br>
            <a:br>
              <a:rPr lang="de-DE" b="0" i="0" dirty="0">
                <a:solidFill>
                  <a:srgbClr val="333333"/>
                </a:solidFill>
                <a:effectLst/>
              </a:rPr>
            </a:b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1727260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486</Words>
  <Application>Microsoft Office PowerPoint</Application>
  <PresentationFormat>Breitbild</PresentationFormat>
  <Paragraphs>10</Paragraphs>
  <Slides>5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2</vt:i4>
      </vt:variant>
      <vt:variant>
        <vt:lpstr>Folientitel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Office</vt:lpstr>
      <vt:lpstr>1_Office</vt:lpstr>
      <vt:lpstr>PowerPoint-Präsentation</vt:lpstr>
      <vt:lpstr>5.3 Vergütung des Betreuers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Simmerl-Hübner, Susanne</dc:creator>
  <cp:lastModifiedBy>Simmerl-Hübner, Susanne</cp:lastModifiedBy>
  <cp:revision>1</cp:revision>
  <dcterms:created xsi:type="dcterms:W3CDTF">2024-11-27T14:26:29Z</dcterms:created>
  <dcterms:modified xsi:type="dcterms:W3CDTF">2024-11-27T14:27:27Z</dcterms:modified>
</cp:coreProperties>
</file>