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351" r:id="rId4"/>
    <p:sldId id="352" r:id="rId5"/>
    <p:sldId id="353" r:id="rId6"/>
    <p:sldId id="354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8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A52717-2563-478C-9FAB-B23771AA6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A9D4541-CDD1-4037-83A3-60618AA9BB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281EBF-11D9-4DDD-A4A8-C9292E227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C87C-135B-4A73-B367-A68481CD9DD1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F8FC76A-5791-48EC-933B-074D2C18C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1EBBC4-D7D5-446C-9DBB-FC623C2DB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5DFF-3ACA-4735-A5E3-BC43724863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1866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B304E4-B17B-4A48-B6B4-FC5B7623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468A784-9DC5-47B2-B5AD-FC9AEAFE28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33BD42B-171E-4459-B67E-37CA68106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C87C-135B-4A73-B367-A68481CD9DD1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078F86-4CBE-4109-B1F1-6CBB40E5B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4BEC68F-E1DA-4FDF-986E-920308F85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5DFF-3ACA-4735-A5E3-BC43724863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760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0AAA09F-5B36-46DD-8C81-CCFEA3C428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EEF576C-E11B-461A-8223-F2653DAC4C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B3B55F-B8AD-4121-B3E1-8CFB548A5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C87C-135B-4A73-B367-A68481CD9DD1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598808-D268-48EF-857E-E1E214B95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2311FAE-6972-4A6C-93A3-8855B8BA4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5DFF-3ACA-4735-A5E3-BC43724863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9499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473E3C-EB1F-4DC5-BFF7-77CF2CEFBC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823377B-6B9C-4A81-8C55-8523FD7B51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0E21F8-D73F-40EC-9954-42108751F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11/27/2024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C6526A-17B4-4A03-BBB1-39C74DDB0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3F3A3F-C02E-493C-A558-EF2FE309C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5725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55062E-391F-419B-A3E9-C91FCFA89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latin typeface="+mn-lt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8A110E7-F04B-4C04-980F-353695FA8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3542A4-3A39-4D48-BB56-014392E3A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11/27/2024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07E67F-63F9-4EC0-8B0B-E87C359CA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2D7110-C0CA-4709-BC65-151857266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44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73113B-0448-4E65-B57D-6422A7227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97FBCFC-67DB-403F-A5DA-509C981A3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C31A31-3306-4F6B-B390-27C893851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11/27/2024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3D815C-FE45-4342-9CF4-DA2B027C8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E714A0E-34D2-4A7D-9B8A-806371395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1379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DACEB8-5678-4E0B-A33D-19C3EB813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0CF32D-1816-45D1-9CE2-2740459723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A6DA055-7506-4391-A656-35C24574C7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6634CE8-69BF-4AA5-8B49-76C8FA019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11/27/2024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58A37A-B43E-4919-A78F-757126F4F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EF24A94-DEBA-416C-8E2A-F98DF06FB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1517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EE996E-3373-4A73-A0BD-DCEEA63C8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19A34F-E316-4F31-96D3-2BC932CB1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91F54F7-C613-4FFF-90BB-E6DCDE6A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F98BD35-CDF9-4858-AF5B-F0FAAC588D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32DF849-56CD-45C9-9C48-C356E81C7E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CEC50B0-E605-47C3-A6AF-F39E82A5D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11/27/2024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C777FA3-12D5-422B-A348-DE3B5ACF9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C10CC0D-0C74-4D3C-9056-D392E82CA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58645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CB6010-397C-40E0-9E79-A869A73EC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8595EE3-CEA4-4461-83FD-FC33A9157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11/27/2024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E65DBC4-8CCF-4ACE-BCA3-5F2F40EB9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025207C-7BBF-43A1-92C9-B97EF6BDC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27519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C592834-0E56-40B3-A21E-FE64312A6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11/27/2024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1E85973-BE40-444A-9420-A326AFC14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12E9A62-41E1-43E2-9E3D-EF4AF0390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36866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AFC28A-CA77-4324-82C4-348540A6C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6F5CE2-7DEA-412D-8683-847504D50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7EEF49D-79D6-4FCF-B360-BE2188C749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FDD3B5D-1353-48E2-99F7-C1AE44508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11/27/2024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B61DEE9-1FC0-40C1-A834-F8FF973B6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7FE31B2-934A-4AD1-B543-AB80FE9F4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51605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B2B16B-797D-469D-AAD5-AF2463D3B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E47C6F-859E-40EC-9B87-B62A48FC0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36525E-5532-47BB-BED4-CCE206A55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C87C-135B-4A73-B367-A68481CD9DD1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47C06B-6802-4B11-9A69-69C1CFE59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9B178A7-A360-4CE3-B368-59B49ABFA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5DFF-3ACA-4735-A5E3-BC43724863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11495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B5D05E-2FE2-4729-86E3-307306826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CCC01E4-9B62-4717-B31D-B827343294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F522391-0F10-49EA-883F-647A6BE4F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6ADE39F-792E-4B5D-96F9-EA423AC3A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11/27/2024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40A9B1D-83E6-4C0E-887F-ED861873C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673DE81-B5B5-475E-9AF0-3A89ACCEF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07535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640AB3-4CC0-4811-A0BB-40B165D9C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2290604-99EE-47DC-B2BC-6093D5FDB7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108994-85D4-48FF-81A4-C2B09072B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11/27/2024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30BE7F-4208-4B62-AC5F-D2B810196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87B5A8-4F3F-4450-8B84-661E814EF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09350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E48FCD1-DD7C-48DB-9E08-F229395ED4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1EE495B-B9CB-414B-B3F3-034D76F16F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3CCA31-5C93-4F99-AD6D-6E62CD646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11/27/2024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5C567B-95B7-4776-AF11-ED60A341E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D3DC23-FFD2-4774-BCE9-5B095555A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3207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4BBF03-5026-457F-9130-EAB2F19EE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FAF76DD-03CD-46C3-8560-32C7B6181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E2E9C6-411B-43C2-94ED-0E67943E9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C87C-135B-4A73-B367-A68481CD9DD1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38C931-0999-4AFC-9DC8-F592798E7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608A71-FFA1-429E-849B-250075908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5DFF-3ACA-4735-A5E3-BC43724863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8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511728-C065-4148-BC42-7E040444F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57F9A3-B5D8-48F9-82F2-EB97DDA99F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090EE9D-624E-4ABB-AC32-BCDF550685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9B23BD8-0DD5-4C48-902A-1E34117F0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C87C-135B-4A73-B367-A68481CD9DD1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A38D4E2-A675-4204-A695-7839767F6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43088B2-BAA9-4A71-A494-CA5309A82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5DFF-3ACA-4735-A5E3-BC43724863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2818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A4153D-F149-47BB-82FF-52C70C1FB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FE59FE-7E83-46AA-8ACE-A000115F4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7235D89-0181-48EC-95D7-F8FBDAB5AA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3700696-DC34-4493-B3B0-144E497E0A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527A969-8727-4523-9DDF-CD545EEC5E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63DCAA9-0E38-497D-BAEA-7AEA41A90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C87C-135B-4A73-B367-A68481CD9DD1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FACB5FF-DD38-42F1-B987-23E494D7F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1CD4114-54A7-4C68-B55F-0B055CE93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5DFF-3ACA-4735-A5E3-BC43724863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9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3DF6B4-EC79-4786-AF4D-E66900DE5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DAF8DB4-38EA-43FE-8BDB-2EF7FF845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C87C-135B-4A73-B367-A68481CD9DD1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3D70C12-34BF-4E8D-A6BB-E64DADAF8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808BAC7-36E9-4179-9971-42E229CFB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5DFF-3ACA-4735-A5E3-BC43724863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616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E4CAC35-106B-4B5D-BD9A-37437274D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C87C-135B-4A73-B367-A68481CD9DD1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E5B040-6B65-4169-A4A1-034106539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440657A-0EF9-4736-878D-CF93B8857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5DFF-3ACA-4735-A5E3-BC43724863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082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4A8015-E3D0-4869-956A-359A01EC4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3EBE3E-25D0-4500-BDCB-DBC5264A3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1EA0FB1-0087-4F36-BEA0-59C1CF1AC7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7AD69BC-01DA-4D14-9157-EAF1348DD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C87C-135B-4A73-B367-A68481CD9DD1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A651DBF-81B9-4C19-8371-6730553A2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68A8832-2DA3-4392-BE55-47E67A628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5DFF-3ACA-4735-A5E3-BC43724863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2564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841925-C5D1-46AE-8313-EEBDC8BAB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D11661D-53B8-43D9-9A49-C0A3FCAE4E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AF8DCE1-A647-40B6-8A31-A7657FC42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665B785-D479-4AAF-A9CC-B6D3ECCBE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C87C-135B-4A73-B367-A68481CD9DD1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56A7CD1-2318-4F36-971C-700FB896F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C75FFD7-B66F-45F4-BD2D-3B73F600D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5DFF-3ACA-4735-A5E3-BC43724863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280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934E128-C3F7-42AF-AD1E-6BE78C3C2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ADD624-8640-4004-8F9F-D276AF9F0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02D2D9-E706-4200-94C2-A0E721CC8A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3C87C-135B-4A73-B367-A68481CD9DD1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071A54D-F3B6-4716-A86C-A6AB1C4F5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ED765A-2E50-4319-B0F4-E23031ED99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85DFF-3ACA-4735-A5E3-BC43724863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439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296452F-500A-4EF3-81A6-36DAA3CF2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A80A0D4-F38B-4CE6-B4F8-4A5D47EF5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C69942-C2EE-4A9B-8399-DEEAABB7D8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11/27/2024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58A072-4F18-481D-87B5-6855DD61A1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3815F46-744A-4120-B756-D3D2BA7FFA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52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60862B-B796-4FB5-8268-1009680762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1228E4C-8351-4CCC-BC96-D3E1ADD26E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7138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A784BA-240E-409F-9B9B-CA892AF0D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7647"/>
            <a:ext cx="10515600" cy="920336"/>
          </a:xfrm>
        </p:spPr>
        <p:txBody>
          <a:bodyPr/>
          <a:lstStyle/>
          <a:p>
            <a:r>
              <a:rPr lang="de-DE" dirty="0"/>
              <a:t>5.3 Vergütung des Betreuers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7C844F-0C4E-4A4C-AE2A-11F098C8B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983"/>
            <a:ext cx="10515600" cy="47589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Die Betreuung ist an sich eine Ehrenamt und wird daher grundsätzlich unentgeltlich geführt (§§1876 BGB)</a:t>
            </a:r>
            <a:br>
              <a:rPr lang="de-DE" dirty="0"/>
            </a:br>
            <a:br>
              <a:rPr lang="de-DE" dirty="0"/>
            </a:br>
            <a:r>
              <a:rPr lang="de-DE" b="0" i="0" dirty="0">
                <a:solidFill>
                  <a:srgbClr val="000000"/>
                </a:solidFill>
                <a:effectLst/>
              </a:rPr>
              <a:t>Für </a:t>
            </a:r>
            <a:r>
              <a:rPr lang="de-DE" b="1" i="0" u="sng" strike="noStrike" dirty="0">
                <a:effectLst/>
              </a:rPr>
              <a:t>ehrenamtliche Betreuer</a:t>
            </a:r>
            <a:r>
              <a:rPr lang="de-DE" b="0" i="0" dirty="0">
                <a:solidFill>
                  <a:srgbClr val="000000"/>
                </a:solidFill>
                <a:effectLst/>
              </a:rPr>
              <a:t>, besteht die Möglichkeit, jährlich eine Aufwandspauschale gem. § </a:t>
            </a:r>
            <a:r>
              <a:rPr lang="de-DE" b="0" i="0" u="none" strike="noStrike" dirty="0">
                <a:effectLst/>
              </a:rPr>
              <a:t>1878</a:t>
            </a:r>
            <a:r>
              <a:rPr lang="de-DE" b="0" i="0" dirty="0">
                <a:solidFill>
                  <a:srgbClr val="000000"/>
                </a:solidFill>
                <a:effectLst/>
              </a:rPr>
              <a:t> BGB zu beantragen.</a:t>
            </a:r>
            <a:br>
              <a:rPr lang="de-DE" b="0" i="0" dirty="0">
                <a:solidFill>
                  <a:srgbClr val="000000"/>
                </a:solidFill>
                <a:effectLst/>
              </a:rPr>
            </a:br>
            <a:r>
              <a:rPr lang="de-DE" b="0" i="0" dirty="0">
                <a:solidFill>
                  <a:srgbClr val="000000"/>
                </a:solidFill>
                <a:effectLst/>
              </a:rPr>
              <a:t>Die Höhe der </a:t>
            </a:r>
            <a:r>
              <a:rPr lang="de-DE" b="1" i="0" dirty="0">
                <a:solidFill>
                  <a:srgbClr val="000000"/>
                </a:solidFill>
                <a:effectLst/>
              </a:rPr>
              <a:t>Pauschale beträgt </a:t>
            </a:r>
            <a:r>
              <a:rPr lang="de-DE" b="0" i="0" dirty="0">
                <a:solidFill>
                  <a:srgbClr val="000000"/>
                </a:solidFill>
                <a:effectLst/>
              </a:rPr>
              <a:t>ab 01.01.2024 </a:t>
            </a:r>
            <a:r>
              <a:rPr lang="de-DE" b="1" i="0" dirty="0">
                <a:solidFill>
                  <a:srgbClr val="000000"/>
                </a:solidFill>
                <a:effectLst/>
              </a:rPr>
              <a:t>jährlich 449,- Euro </a:t>
            </a:r>
            <a:r>
              <a:rPr lang="de-DE" i="1" dirty="0">
                <a:solidFill>
                  <a:srgbClr val="000000"/>
                </a:solidFill>
                <a:effectLst/>
              </a:rPr>
              <a:t>(inkl. Inflationsausgleich).</a:t>
            </a:r>
            <a:br>
              <a:rPr lang="de-DE" i="1" dirty="0">
                <a:solidFill>
                  <a:srgbClr val="000000"/>
                </a:solidFill>
                <a:effectLst/>
              </a:rPr>
            </a:br>
            <a:r>
              <a:rPr lang="de-DE" b="0" i="0" dirty="0">
                <a:solidFill>
                  <a:srgbClr val="000000"/>
                </a:solidFill>
                <a:effectLst/>
              </a:rPr>
              <a:t>Hierdurch sollen die gesamten Aufwendungen abgegolten werden.</a:t>
            </a:r>
            <a:br>
              <a:rPr lang="de-DE" b="0" i="0" dirty="0">
                <a:solidFill>
                  <a:srgbClr val="000000"/>
                </a:solidFill>
                <a:effectLst/>
              </a:rPr>
            </a:br>
            <a:r>
              <a:rPr lang="de-DE" b="0" i="0" dirty="0">
                <a:effectLst/>
              </a:rPr>
              <a:t>Der ehrenamtliche Betreuer kann aber statt der Pauschale auch die </a:t>
            </a:r>
            <a:r>
              <a:rPr lang="de-DE" b="0" i="0" u="none" strike="noStrike" dirty="0">
                <a:effectLst/>
              </a:rPr>
              <a:t>Aufwendungen</a:t>
            </a:r>
            <a:r>
              <a:rPr lang="de-DE" b="0" i="0" dirty="0">
                <a:effectLst/>
              </a:rPr>
              <a:t> einzeln abrechnen. Dann müssen aber alle Aufwendungen (nicht nur die, die über 449 Euro jährlich liegen), nachgewiesen werden. Die vom Gesetzgeber anlässlich des Betreuungsgesetzes beabsichtigte Vereinfachung wäre dann hinfällig.</a:t>
            </a:r>
            <a:br>
              <a:rPr lang="de-DE" b="0" i="0" dirty="0">
                <a:effectLst/>
              </a:rPr>
            </a:br>
            <a:br>
              <a:rPr lang="de-DE" b="0" i="0" dirty="0">
                <a:effectLst/>
              </a:rPr>
            </a:b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205054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CE773E-BBAB-4213-95FF-B401283ED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0817"/>
            <a:ext cx="10515600" cy="5766146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de-DE" dirty="0"/>
              <a:t>Ein </a:t>
            </a:r>
            <a:r>
              <a:rPr lang="de-DE" b="1" u="sng" dirty="0"/>
              <a:t>berufsmäßiger Betreuer </a:t>
            </a:r>
            <a:r>
              <a:rPr lang="de-DE" dirty="0"/>
              <a:t>erhält eine „echte“ Vergütung §§ </a:t>
            </a:r>
            <a:r>
              <a:rPr lang="de-DE" i="1" dirty="0"/>
              <a:t>1878 -1881 BGB und § 7 VBVG</a:t>
            </a:r>
            <a:br>
              <a:rPr lang="de-DE" i="1" dirty="0"/>
            </a:br>
            <a:br>
              <a:rPr lang="de-DE" dirty="0"/>
            </a:br>
            <a:r>
              <a:rPr lang="de-DE" dirty="0"/>
              <a:t>W</a:t>
            </a:r>
            <a:r>
              <a:rPr lang="de-DE" b="0" i="0" dirty="0">
                <a:effectLst/>
              </a:rPr>
              <a:t>ird seitens des Gerichts bei der Bestellung des Betreuers festgestellt, dass dieser das Amt berufsmäßig ausübt, hat der betreffende Betreuer Anspruch auf Vergütung.</a:t>
            </a:r>
            <a:br>
              <a:rPr lang="de-DE" b="0" i="0" dirty="0">
                <a:effectLst/>
              </a:rPr>
            </a:br>
            <a:br>
              <a:rPr lang="de-DE" b="0" i="0" dirty="0">
                <a:effectLst/>
              </a:rPr>
            </a:br>
            <a:r>
              <a:rPr lang="de-DE" b="0" i="0" dirty="0">
                <a:effectLst/>
              </a:rPr>
              <a:t> Eine berufsmäßige Betreuung gilt als gegeben, wenn der Betreuer</a:t>
            </a:r>
            <a:br>
              <a:rPr lang="de-DE" b="0" i="0" dirty="0">
                <a:effectLst/>
              </a:rPr>
            </a:br>
            <a:endParaRPr lang="de-DE" b="0" i="0" dirty="0"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1" i="0" dirty="0">
                <a:effectLst/>
              </a:rPr>
              <a:t>mehr als zehn (mindestens 11) Betreuungen </a:t>
            </a:r>
            <a:r>
              <a:rPr lang="de-DE" b="0" i="0" dirty="0">
                <a:effectLst/>
              </a:rPr>
              <a:t>übernommen hat oder</a:t>
            </a:r>
            <a:br>
              <a:rPr lang="de-DE" b="0" i="0" dirty="0">
                <a:effectLst/>
              </a:rPr>
            </a:br>
            <a:endParaRPr lang="de-DE" b="0" i="0" dirty="0"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effectLst/>
              </a:rPr>
              <a:t>die </a:t>
            </a:r>
            <a:r>
              <a:rPr lang="de-DE" b="0" i="0" u="none" strike="noStrike" dirty="0">
                <a:effectLst/>
              </a:rPr>
              <a:t>Zeit</a:t>
            </a:r>
            <a:r>
              <a:rPr lang="de-DE" b="0" i="0" dirty="0">
                <a:effectLst/>
              </a:rPr>
              <a:t>, welche er für die Betreuung benötigt, </a:t>
            </a:r>
            <a:r>
              <a:rPr lang="de-DE" b="1" i="0" dirty="0">
                <a:effectLst/>
              </a:rPr>
              <a:t>mehr als 20 Wochenstunden</a:t>
            </a:r>
            <a:r>
              <a:rPr lang="de-DE" b="0" i="0" dirty="0">
                <a:effectLst/>
              </a:rPr>
              <a:t> in Anspruch nimmt.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1938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673E76-B091-4B4A-816E-880AF18E5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0330"/>
            <a:ext cx="10515600" cy="5686633"/>
          </a:xfrm>
        </p:spPr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rgbClr val="000000"/>
                </a:solidFill>
              </a:rPr>
              <a:t>G</a:t>
            </a:r>
            <a:r>
              <a:rPr lang="de-DE" b="0" i="0" dirty="0">
                <a:solidFill>
                  <a:srgbClr val="000000"/>
                </a:solidFill>
                <a:effectLst/>
              </a:rPr>
              <a:t>rundsätzlich alle von </a:t>
            </a:r>
            <a:r>
              <a:rPr lang="de-DE" b="0" i="0" dirty="0">
                <a:effectLst/>
              </a:rPr>
              <a:t>Berufs- </a:t>
            </a:r>
            <a:r>
              <a:rPr lang="de-DE" b="0" i="0" dirty="0">
                <a:solidFill>
                  <a:srgbClr val="000000"/>
                </a:solidFill>
                <a:effectLst/>
              </a:rPr>
              <a:t>und </a:t>
            </a:r>
            <a:r>
              <a:rPr lang="de-DE" b="0" i="0" u="none" strike="noStrike" dirty="0">
                <a:effectLst/>
              </a:rPr>
              <a:t>Vereinsbetreuer</a:t>
            </a:r>
            <a:r>
              <a:rPr lang="de-DE" b="0" i="0" dirty="0">
                <a:solidFill>
                  <a:srgbClr val="000000"/>
                </a:solidFill>
                <a:effectLst/>
              </a:rPr>
              <a:t> geführten Betreuungen werden pauschal abgerechnet,</a:t>
            </a:r>
            <a:br>
              <a:rPr lang="de-DE" b="0" i="0" dirty="0">
                <a:solidFill>
                  <a:srgbClr val="000000"/>
                </a:solidFill>
                <a:effectLst/>
              </a:rPr>
            </a:br>
            <a:br>
              <a:rPr lang="de-DE" b="0" i="0" dirty="0">
                <a:solidFill>
                  <a:srgbClr val="000000"/>
                </a:solidFill>
                <a:effectLst/>
              </a:rPr>
            </a:br>
            <a:r>
              <a:rPr lang="de-DE" b="0" i="0" u="sng" dirty="0">
                <a:solidFill>
                  <a:srgbClr val="000000"/>
                </a:solidFill>
                <a:effectLst/>
              </a:rPr>
              <a:t>Das Pauschalierungsmodell geht von 3 Prämissen aus: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ein außerhalb einer Einrichtung lebender Betreuter verursacht mehr Arbeitsaufwand als einer, der in einer solchen lebt;</a:t>
            </a:r>
            <a:br>
              <a:rPr lang="de-DE" b="0" i="0" dirty="0">
                <a:solidFill>
                  <a:srgbClr val="000000"/>
                </a:solidFill>
                <a:effectLst/>
              </a:rPr>
            </a:br>
            <a:endParaRPr lang="de-DE" b="0" i="0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für einen vermögenden Betreuten ist der Arbeitsaufwand höher als für einen </a:t>
            </a:r>
            <a:r>
              <a:rPr lang="de-DE" b="0" i="0" u="none" strike="noStrike" dirty="0">
                <a:effectLst/>
              </a:rPr>
              <a:t>mittellosen</a:t>
            </a:r>
            <a:r>
              <a:rPr lang="de-DE" b="0" i="0" dirty="0">
                <a:solidFill>
                  <a:srgbClr val="000000"/>
                </a:solidFill>
                <a:effectLst/>
              </a:rPr>
              <a:t>;</a:t>
            </a:r>
            <a:br>
              <a:rPr lang="de-DE" b="0" i="0" dirty="0">
                <a:solidFill>
                  <a:srgbClr val="000000"/>
                </a:solidFill>
                <a:effectLst/>
              </a:rPr>
            </a:br>
            <a:endParaRPr lang="de-DE" b="0" i="0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</a:rPr>
              <a:t>der Arbeitsaufwand ist zu Beginn der Betreuung am höchsten; er sinkt im Laufe des 1. Betreuungsjahres und bleibt in den Folgejahren auf einem relativ niedrigen Niveau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5830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199865-1BE8-4E0D-A76E-536294B90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4556"/>
            <a:ext cx="10515600" cy="61887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b="1" i="0" dirty="0">
                <a:solidFill>
                  <a:srgbClr val="333333"/>
                </a:solidFill>
                <a:effectLst/>
              </a:rPr>
              <a:t>Bei der Vergütung für eine Betreuung werden Unterschiede darin gemacht, ob die zu betreuende Person mittellos ist oder nicht. </a:t>
            </a:r>
            <a:br>
              <a:rPr lang="de-DE" b="0" i="0" dirty="0">
                <a:solidFill>
                  <a:srgbClr val="333333"/>
                </a:solidFill>
                <a:effectLst/>
              </a:rPr>
            </a:br>
            <a:br>
              <a:rPr lang="de-DE" b="0" i="0" dirty="0">
                <a:solidFill>
                  <a:srgbClr val="333333"/>
                </a:solidFill>
                <a:effectLst/>
              </a:rPr>
            </a:br>
            <a:r>
              <a:rPr lang="de-DE" b="0" i="0" dirty="0">
                <a:solidFill>
                  <a:srgbClr val="333333"/>
                </a:solidFill>
                <a:effectLst/>
              </a:rPr>
              <a:t>Dies ist insofern von Bedeutung, als dass die </a:t>
            </a:r>
            <a:r>
              <a:rPr lang="de-DE" b="0" i="0" dirty="0">
                <a:effectLst/>
              </a:rPr>
              <a:t>Kosten</a:t>
            </a:r>
            <a:r>
              <a:rPr lang="de-DE" b="0" i="0" dirty="0">
                <a:solidFill>
                  <a:srgbClr val="333333"/>
                </a:solidFill>
                <a:effectLst/>
              </a:rPr>
              <a:t> für die Betreuung grundsätzlich von der betreuungsbedürftigen Person selbst getragen werden müssen.</a:t>
            </a:r>
            <a:br>
              <a:rPr lang="de-DE" b="0" i="0" dirty="0">
                <a:solidFill>
                  <a:srgbClr val="333333"/>
                </a:solidFill>
                <a:effectLst/>
              </a:rPr>
            </a:br>
            <a:br>
              <a:rPr lang="de-DE" b="0" i="0" dirty="0">
                <a:solidFill>
                  <a:srgbClr val="333333"/>
                </a:solidFill>
                <a:effectLst/>
              </a:rPr>
            </a:br>
            <a:r>
              <a:rPr lang="de-DE" b="0" i="0" dirty="0">
                <a:solidFill>
                  <a:srgbClr val="333333"/>
                </a:solidFill>
                <a:effectLst/>
              </a:rPr>
              <a:t>Nur in jenen Fällen, in denen die betreuungsbedürftige Person finanziell nicht dazu in der Lage ist, die Betreuervergütung zu zahlen, wird dies von staatlicher Seite übernommen.</a:t>
            </a:r>
            <a:r>
              <a:rPr lang="de-DE" dirty="0">
                <a:solidFill>
                  <a:srgbClr val="000000"/>
                </a:solidFill>
              </a:rPr>
              <a:t> Soweit das Einkommen die Freigrenzen der Sozialhilfe in besonderen Lebenslagen (§ 82 SGB XII) übersteigt, ist das übersteigende Einkommen zur Finanzierung der Vergütung und des </a:t>
            </a:r>
            <a:r>
              <a:rPr lang="de-DE" dirty="0"/>
              <a:t>Aufwendungsersatzes</a:t>
            </a:r>
            <a:r>
              <a:rPr lang="de-DE" dirty="0">
                <a:solidFill>
                  <a:srgbClr val="000000"/>
                </a:solidFill>
              </a:rPr>
              <a:t> einzusetzen. Barvermögen ist einzusetzen, sobald es oberhalb der Schonbeträge liegt, die seit 01.01.2023 bei 10.000 € anzusetzen sind.</a:t>
            </a:r>
            <a:br>
              <a:rPr lang="de-DE" dirty="0">
                <a:solidFill>
                  <a:srgbClr val="000000"/>
                </a:solidFill>
              </a:rPr>
            </a:br>
            <a:br>
              <a:rPr lang="de-DE" dirty="0">
                <a:solidFill>
                  <a:srgbClr val="000000"/>
                </a:solidFill>
              </a:rPr>
            </a:br>
            <a:r>
              <a:rPr lang="de-DE" b="1" dirty="0">
                <a:solidFill>
                  <a:srgbClr val="000000"/>
                </a:solidFill>
              </a:rPr>
              <a:t>Kann die beabsichtigte Betreuervergütung unter Berücksichtigung der Freibeträge und Schongrenzen nicht in einer Summe aus dem Einkommen bzw. Vermögen des Betreuten gezahlt werden, gilt er insgesamt als mittellos (1880 BGB), </a:t>
            </a:r>
            <a:br>
              <a:rPr lang="de-DE" b="1" dirty="0">
                <a:solidFill>
                  <a:srgbClr val="000000"/>
                </a:solidFill>
              </a:rPr>
            </a:br>
            <a:r>
              <a:rPr lang="de-DE" b="1" dirty="0">
                <a:solidFill>
                  <a:srgbClr val="000000"/>
                </a:solidFill>
              </a:rPr>
              <a:t>d.h., der Betreuer erhält seine Ansprüche aus der Staatskasse</a:t>
            </a:r>
            <a:br>
              <a:rPr lang="de-DE" b="0" i="0" dirty="0">
                <a:solidFill>
                  <a:srgbClr val="333333"/>
                </a:solidFill>
                <a:effectLst/>
              </a:rPr>
            </a:br>
            <a:br>
              <a:rPr lang="de-DE" b="0" i="0" dirty="0">
                <a:solidFill>
                  <a:srgbClr val="333333"/>
                </a:solidFill>
                <a:effectLst/>
              </a:rPr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2726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486</Words>
  <Application>Microsoft Office PowerPoint</Application>
  <PresentationFormat>Breitbild</PresentationFormat>
  <Paragraphs>10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1_Office</vt:lpstr>
      <vt:lpstr>PowerPoint-Präsentation</vt:lpstr>
      <vt:lpstr>5.3 Vergütung des Betreuers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Simmerl-Hübner, Susanne</dc:creator>
  <cp:lastModifiedBy>Simmerl-Hübner, Susanne</cp:lastModifiedBy>
  <cp:revision>1</cp:revision>
  <dcterms:created xsi:type="dcterms:W3CDTF">2024-11-27T14:26:29Z</dcterms:created>
  <dcterms:modified xsi:type="dcterms:W3CDTF">2024-11-27T14:27:27Z</dcterms:modified>
</cp:coreProperties>
</file>