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Canva Sans" panose="020B0503030501040103" pitchFamily="34" charset="0"/>
      <p:regular r:id="rId15"/>
    </p:embeddedFont>
    <p:embeddedFont>
      <p:font typeface="Canva Sans Bold" panose="020B0803030501040103" pitchFamily="34" charset="0"/>
      <p:regular r:id="rId16"/>
      <p:bold r:id="rId17"/>
    </p:embeddedFont>
    <p:embeddedFont>
      <p:font typeface="Pompiere" panose="02000000000000000000" pitchFamily="2" charset="77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D78CF0-FCFA-8A4E-A396-F8CB8800E4AD}" v="45" dt="2025-01-17T07:39:37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89" autoAdjust="0"/>
  </p:normalViewPr>
  <p:slideViewPr>
    <p:cSldViewPr>
      <p:cViewPr varScale="1">
        <p:scale>
          <a:sx n="69" d="100"/>
          <a:sy n="69" d="100"/>
        </p:scale>
        <p:origin x="256" y="5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34D78CF0-FCFA-8A4E-A396-F8CB8800E4AD}"/>
    <pc:docChg chg="undo custSel modSld">
      <pc:chgData name="Katja Dittrich" userId="7fd2e0e7fd3099c6" providerId="LiveId" clId="{34D78CF0-FCFA-8A4E-A396-F8CB8800E4AD}" dt="2025-01-17T07:39:37.931" v="67"/>
      <pc:docMkLst>
        <pc:docMk/>
      </pc:docMkLst>
      <pc:sldChg chg="modSp mod">
        <pc:chgData name="Katja Dittrich" userId="7fd2e0e7fd3099c6" providerId="LiveId" clId="{34D78CF0-FCFA-8A4E-A396-F8CB8800E4AD}" dt="2025-01-17T07:33:56.400" v="9" actId="14100"/>
        <pc:sldMkLst>
          <pc:docMk/>
          <pc:sldMk cId="0" sldId="256"/>
        </pc:sldMkLst>
        <pc:spChg chg="mod">
          <ac:chgData name="Katja Dittrich" userId="7fd2e0e7fd3099c6" providerId="LiveId" clId="{34D78CF0-FCFA-8A4E-A396-F8CB8800E4AD}" dt="2025-01-17T07:33:56.400" v="9" actId="14100"/>
          <ac:spMkLst>
            <pc:docMk/>
            <pc:sldMk cId="0" sldId="256"/>
            <ac:spMk id="13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3:25.865" v="0" actId="14100"/>
          <ac:spMkLst>
            <pc:docMk/>
            <pc:sldMk cId="0" sldId="256"/>
            <ac:spMk id="16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3:28.985" v="1" actId="14100"/>
          <ac:spMkLst>
            <pc:docMk/>
            <pc:sldMk cId="0" sldId="256"/>
            <ac:spMk id="17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3:31.497" v="2" actId="14100"/>
          <ac:spMkLst>
            <pc:docMk/>
            <pc:sldMk cId="0" sldId="256"/>
            <ac:spMk id="18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3:33.890" v="3" actId="14100"/>
          <ac:spMkLst>
            <pc:docMk/>
            <pc:sldMk cId="0" sldId="256"/>
            <ac:spMk id="19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3:35.893" v="4" actId="14100"/>
          <ac:spMkLst>
            <pc:docMk/>
            <pc:sldMk cId="0" sldId="256"/>
            <ac:spMk id="20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3:39.336" v="5" actId="14100"/>
          <ac:spMkLst>
            <pc:docMk/>
            <pc:sldMk cId="0" sldId="256"/>
            <ac:spMk id="21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3:41.916" v="6" actId="14100"/>
          <ac:spMkLst>
            <pc:docMk/>
            <pc:sldMk cId="0" sldId="256"/>
            <ac:spMk id="22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3:46.089" v="7" actId="20577"/>
          <ac:spMkLst>
            <pc:docMk/>
            <pc:sldMk cId="0" sldId="256"/>
            <ac:spMk id="23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3:51.577" v="8" actId="14100"/>
          <ac:spMkLst>
            <pc:docMk/>
            <pc:sldMk cId="0" sldId="256"/>
            <ac:spMk id="28" creationId="{00000000-0000-0000-0000-000000000000}"/>
          </ac:spMkLst>
        </pc:spChg>
      </pc:sldChg>
      <pc:sldChg chg="modSp mod">
        <pc:chgData name="Katja Dittrich" userId="7fd2e0e7fd3099c6" providerId="LiveId" clId="{34D78CF0-FCFA-8A4E-A396-F8CB8800E4AD}" dt="2025-01-17T07:34:03.261" v="10" actId="14100"/>
        <pc:sldMkLst>
          <pc:docMk/>
          <pc:sldMk cId="0" sldId="257"/>
        </pc:sldMkLst>
        <pc:spChg chg="mod">
          <ac:chgData name="Katja Dittrich" userId="7fd2e0e7fd3099c6" providerId="LiveId" clId="{34D78CF0-FCFA-8A4E-A396-F8CB8800E4AD}" dt="2025-01-17T07:34:03.261" v="10" actId="14100"/>
          <ac:spMkLst>
            <pc:docMk/>
            <pc:sldMk cId="0" sldId="257"/>
            <ac:spMk id="10" creationId="{00000000-0000-0000-0000-000000000000}"/>
          </ac:spMkLst>
        </pc:spChg>
      </pc:sldChg>
      <pc:sldChg chg="modSp mod modAnim">
        <pc:chgData name="Katja Dittrich" userId="7fd2e0e7fd3099c6" providerId="LiveId" clId="{34D78CF0-FCFA-8A4E-A396-F8CB8800E4AD}" dt="2025-01-17T07:35:32.254" v="24"/>
        <pc:sldMkLst>
          <pc:docMk/>
          <pc:sldMk cId="0" sldId="258"/>
        </pc:sldMkLst>
        <pc:spChg chg="mod">
          <ac:chgData name="Katja Dittrich" userId="7fd2e0e7fd3099c6" providerId="LiveId" clId="{34D78CF0-FCFA-8A4E-A396-F8CB8800E4AD}" dt="2025-01-17T07:34:10.559" v="11" actId="14100"/>
          <ac:spMkLst>
            <pc:docMk/>
            <pc:sldMk cId="0" sldId="258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34D78CF0-FCFA-8A4E-A396-F8CB8800E4AD}" dt="2025-01-17T07:35:56.817" v="30"/>
        <pc:sldMkLst>
          <pc:docMk/>
          <pc:sldMk cId="0" sldId="259"/>
        </pc:sldMkLst>
        <pc:spChg chg="mod">
          <ac:chgData name="Katja Dittrich" userId="7fd2e0e7fd3099c6" providerId="LiveId" clId="{34D78CF0-FCFA-8A4E-A396-F8CB8800E4AD}" dt="2025-01-17T07:34:15.445" v="12" actId="14100"/>
          <ac:spMkLst>
            <pc:docMk/>
            <pc:sldMk cId="0" sldId="259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34D78CF0-FCFA-8A4E-A396-F8CB8800E4AD}" dt="2025-01-17T07:36:05.627" v="33"/>
        <pc:sldMkLst>
          <pc:docMk/>
          <pc:sldMk cId="0" sldId="260"/>
        </pc:sldMkLst>
        <pc:spChg chg="mod">
          <ac:chgData name="Katja Dittrich" userId="7fd2e0e7fd3099c6" providerId="LiveId" clId="{34D78CF0-FCFA-8A4E-A396-F8CB8800E4AD}" dt="2025-01-17T07:34:20.129" v="13" actId="14100"/>
          <ac:spMkLst>
            <pc:docMk/>
            <pc:sldMk cId="0" sldId="260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34D78CF0-FCFA-8A4E-A396-F8CB8800E4AD}" dt="2025-01-17T07:39:37.931" v="67"/>
        <pc:sldMkLst>
          <pc:docMk/>
          <pc:sldMk cId="0" sldId="261"/>
        </pc:sldMkLst>
        <pc:spChg chg="mod">
          <ac:chgData name="Katja Dittrich" userId="7fd2e0e7fd3099c6" providerId="LiveId" clId="{34D78CF0-FCFA-8A4E-A396-F8CB8800E4AD}" dt="2025-01-17T07:34:24.626" v="14" actId="14100"/>
          <ac:spMkLst>
            <pc:docMk/>
            <pc:sldMk cId="0" sldId="261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34D78CF0-FCFA-8A4E-A396-F8CB8800E4AD}" dt="2025-01-17T07:36:42.052" v="43"/>
        <pc:sldMkLst>
          <pc:docMk/>
          <pc:sldMk cId="0" sldId="262"/>
        </pc:sldMkLst>
        <pc:spChg chg="mod">
          <ac:chgData name="Katja Dittrich" userId="7fd2e0e7fd3099c6" providerId="LiveId" clId="{34D78CF0-FCFA-8A4E-A396-F8CB8800E4AD}" dt="2025-01-17T07:34:32.560" v="15" actId="14100"/>
          <ac:spMkLst>
            <pc:docMk/>
            <pc:sldMk cId="0" sldId="262"/>
            <ac:spMk id="9" creationId="{00000000-0000-0000-0000-000000000000}"/>
          </ac:spMkLst>
        </pc:spChg>
      </pc:sldChg>
      <pc:sldChg chg="modAnim">
        <pc:chgData name="Katja Dittrich" userId="7fd2e0e7fd3099c6" providerId="LiveId" clId="{34D78CF0-FCFA-8A4E-A396-F8CB8800E4AD}" dt="2025-01-17T07:36:50.458" v="45"/>
        <pc:sldMkLst>
          <pc:docMk/>
          <pc:sldMk cId="0" sldId="263"/>
        </pc:sldMkLst>
      </pc:sldChg>
      <pc:sldChg chg="modSp mod modAnim">
        <pc:chgData name="Katja Dittrich" userId="7fd2e0e7fd3099c6" providerId="LiveId" clId="{34D78CF0-FCFA-8A4E-A396-F8CB8800E4AD}" dt="2025-01-17T07:36:54.102" v="46"/>
        <pc:sldMkLst>
          <pc:docMk/>
          <pc:sldMk cId="0" sldId="264"/>
        </pc:sldMkLst>
        <pc:spChg chg="mod">
          <ac:chgData name="Katja Dittrich" userId="7fd2e0e7fd3099c6" providerId="LiveId" clId="{34D78CF0-FCFA-8A4E-A396-F8CB8800E4AD}" dt="2025-01-17T07:34:40.176" v="16" actId="1076"/>
          <ac:spMkLst>
            <pc:docMk/>
            <pc:sldMk cId="0" sldId="264"/>
            <ac:spMk id="2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4:46.702" v="17" actId="1076"/>
          <ac:spMkLst>
            <pc:docMk/>
            <pc:sldMk cId="0" sldId="264"/>
            <ac:spMk id="10" creationId="{00000000-0000-0000-0000-000000000000}"/>
          </ac:spMkLst>
        </pc:spChg>
      </pc:sldChg>
      <pc:sldChg chg="modAnim">
        <pc:chgData name="Katja Dittrich" userId="7fd2e0e7fd3099c6" providerId="LiveId" clId="{34D78CF0-FCFA-8A4E-A396-F8CB8800E4AD}" dt="2025-01-17T07:36:56.948" v="47"/>
        <pc:sldMkLst>
          <pc:docMk/>
          <pc:sldMk cId="0" sldId="265"/>
        </pc:sldMkLst>
      </pc:sldChg>
      <pc:sldChg chg="modAnim">
        <pc:chgData name="Katja Dittrich" userId="7fd2e0e7fd3099c6" providerId="LiveId" clId="{34D78CF0-FCFA-8A4E-A396-F8CB8800E4AD}" dt="2025-01-17T07:36:59.497" v="48"/>
        <pc:sldMkLst>
          <pc:docMk/>
          <pc:sldMk cId="0" sldId="266"/>
        </pc:sldMkLst>
      </pc:sldChg>
      <pc:sldChg chg="modSp mod modAnim">
        <pc:chgData name="Katja Dittrich" userId="7fd2e0e7fd3099c6" providerId="LiveId" clId="{34D78CF0-FCFA-8A4E-A396-F8CB8800E4AD}" dt="2025-01-17T07:37:16.654" v="53"/>
        <pc:sldMkLst>
          <pc:docMk/>
          <pc:sldMk cId="0" sldId="267"/>
        </pc:sldMkLst>
        <pc:spChg chg="mod">
          <ac:chgData name="Katja Dittrich" userId="7fd2e0e7fd3099c6" providerId="LiveId" clId="{34D78CF0-FCFA-8A4E-A396-F8CB8800E4AD}" dt="2025-01-17T07:34:57.288" v="18" actId="14100"/>
          <ac:spMkLst>
            <pc:docMk/>
            <pc:sldMk cId="0" sldId="267"/>
            <ac:spMk id="11" creationId="{00000000-0000-0000-0000-000000000000}"/>
          </ac:spMkLst>
        </pc:spChg>
      </pc:sldChg>
      <pc:sldChg chg="modSp mod modAnim">
        <pc:chgData name="Katja Dittrich" userId="7fd2e0e7fd3099c6" providerId="LiveId" clId="{34D78CF0-FCFA-8A4E-A396-F8CB8800E4AD}" dt="2025-01-17T07:37:29.437" v="59"/>
        <pc:sldMkLst>
          <pc:docMk/>
          <pc:sldMk cId="0" sldId="268"/>
        </pc:sldMkLst>
        <pc:spChg chg="mod">
          <ac:chgData name="Katja Dittrich" userId="7fd2e0e7fd3099c6" providerId="LiveId" clId="{34D78CF0-FCFA-8A4E-A396-F8CB8800E4AD}" dt="2025-01-17T07:37:21.098" v="55" actId="1076"/>
          <ac:spMkLst>
            <pc:docMk/>
            <pc:sldMk cId="0" sldId="268"/>
            <ac:spMk id="2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5:01.141" v="19" actId="14100"/>
          <ac:spMkLst>
            <pc:docMk/>
            <pc:sldMk cId="0" sldId="268"/>
            <ac:spMk id="11" creationId="{00000000-0000-0000-0000-000000000000}"/>
          </ac:spMkLst>
        </pc:spChg>
        <pc:spChg chg="mod">
          <ac:chgData name="Katja Dittrich" userId="7fd2e0e7fd3099c6" providerId="LiveId" clId="{34D78CF0-FCFA-8A4E-A396-F8CB8800E4AD}" dt="2025-01-17T07:35:03.900" v="20" actId="14100"/>
          <ac:spMkLst>
            <pc:docMk/>
            <pc:sldMk cId="0" sldId="268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2.png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image" Target="../media/image4.svg"/><Relationship Id="rId10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slide" Target="slide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665" y="2140386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0665" y="31796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665" y="415674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>
            <a:off x="636824" y="516639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15432807" y="1174639"/>
            <a:ext cx="157348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8968" y="1171376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9145" y="223635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5312" y="3275624"/>
            <a:ext cx="273397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8968" y="4295522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3796" y="5282137"/>
            <a:ext cx="23998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0" action="ppaction://hlinksldjump"/>
              </a:rPr>
              <a:t>e)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14226" y="1203937"/>
            <a:ext cx="7482173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Was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14227" y="2233414"/>
            <a:ext cx="8320373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Nennen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drei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zentralen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Rechtsfolgen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14227" y="3243064"/>
            <a:ext cx="6720173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Wozu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dient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Versorgungsausgleich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35000" y="4252714"/>
            <a:ext cx="9671199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Was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Unterschied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zwischen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„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interner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externer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Teilung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“?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835000" y="5262364"/>
            <a:ext cx="7308999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Wann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findet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Versorgungsausgleich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statt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814227" y="6272014"/>
            <a:ext cx="14949773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den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geschiedenen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835000" y="7281665"/>
            <a:ext cx="10890399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lange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Kinderbetreuung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835001" y="8291315"/>
            <a:ext cx="15713507" cy="1044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Höhe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richtet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Lebensverhältnissen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1578 I BGB).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Inwieweit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können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Änderungen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Unterhalts-pflichtigen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ergeben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auf das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Unterhaltsmaß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auswirken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4" name="Freeform 24"/>
          <p:cNvSpPr/>
          <p:nvPr/>
        </p:nvSpPr>
        <p:spPr>
          <a:xfrm>
            <a:off x="655390" y="617604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5" name="Freeform 25"/>
          <p:cNvSpPr/>
          <p:nvPr/>
        </p:nvSpPr>
        <p:spPr>
          <a:xfrm>
            <a:off x="673957" y="718569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6" name="Freeform 26"/>
          <p:cNvSpPr/>
          <p:nvPr/>
        </p:nvSpPr>
        <p:spPr>
          <a:xfrm>
            <a:off x="673957" y="8457280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7" name="TextBox 27"/>
          <p:cNvSpPr txBox="1"/>
          <p:nvPr/>
        </p:nvSpPr>
        <p:spPr>
          <a:xfrm>
            <a:off x="922102" y="6252965"/>
            <a:ext cx="203374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1" action="ppaction://hlinksldjump"/>
              </a:rPr>
              <a:t>f)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23106" y="7262615"/>
            <a:ext cx="245604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2" action="ppaction://hlinksldjump"/>
              </a:rPr>
              <a:t>g)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15479" y="8538965"/>
            <a:ext cx="25323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3" action="ppaction://hlinksldjump"/>
              </a:rPr>
              <a:t>h)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B6h)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79463" y="552504"/>
            <a:ext cx="13866763" cy="1735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Höhe des nachehelichen Unterhalts richtet sich nach den ehelichen Lebensverhält-nissen (§ 1578 I BGB). Inwieweit können sich Änderungen, die sich beim Unterhaltspflichtigen nach der Scheidung ergeben, auf das Unterhaltsmaß auswirken?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798737"/>
            <a:ext cx="16317526" cy="600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9"/>
              </a:lnSpc>
            </a:pP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Rechtsprechung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BVerfG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FamRZ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2011, 437)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können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Einkommenssteigerungen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dann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berücksichtigt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wenn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bereits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angelegt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waren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Erwartungen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Lebensverhältnisse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geprägt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hatte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plötzlicher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Karrieresprung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bleibt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unberücksichtigt</a:t>
            </a:r>
            <a:endParaRPr lang="en-US" sz="43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279"/>
              </a:lnSpc>
            </a:pP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für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Einkommensminderungen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gelten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ähnliche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Grundsätze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Wiederheirat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Ehemannes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der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damit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verbundene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Unterhaltsbedarf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neuen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Ehefrau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dürfen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grundsätzlich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Absenkung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Unterhaltsstandards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erste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Ehefrau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279"/>
              </a:lnSpc>
            </a:pP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führen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(BGH NJW 2012, 384), die „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Drittelmethode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“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Einschränkungen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279"/>
              </a:lnSpc>
            </a:pPr>
            <a:r>
              <a:rPr lang="en-US" sz="43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verfassungsgemäß</a:t>
            </a:r>
            <a:r>
              <a:rPr lang="en-US" sz="43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(BGH NJW 2014, 2109)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2492734"/>
            <a:chOff x="0" y="0"/>
            <a:chExt cx="2208528" cy="3861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386190"/>
            </a:xfrm>
            <a:custGeom>
              <a:avLst/>
              <a:gdLst/>
              <a:ahLst/>
              <a:cxnLst/>
              <a:rect l="l" t="t" r="r" b="b"/>
              <a:pathLst>
                <a:path w="2208528" h="386190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373699"/>
                  </a:lnTo>
                  <a:cubicBezTo>
                    <a:pt x="2208528" y="380597"/>
                    <a:pt x="2202936" y="386190"/>
                    <a:pt x="2196037" y="386190"/>
                  </a:cubicBezTo>
                  <a:lnTo>
                    <a:pt x="12491" y="386190"/>
                  </a:lnTo>
                  <a:cubicBezTo>
                    <a:pt x="5592" y="386190"/>
                    <a:pt x="0" y="380597"/>
                    <a:pt x="0" y="373699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140863" b="-14086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B6i)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22212" y="719842"/>
            <a:ext cx="13537088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Stefan und Martina sind zehn Jahre lang miteinander verheiratet und haben drei gemeinsame Kinder. Dann wird die Ehe geschieden. Stefan verdient monatlich 4.000,00 € netto. Martina beginn eine Aushilfstätigkeit, für die sie 1.000,00 € netto monatlich bekommt. Eine besser bezahlte Stellung kann sie mangels einer soliden Ausbildung nicht finden. Welche Rechte hat Martina gegen Stefan und wie lange?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9576" y="3534158"/>
            <a:ext cx="16760948" cy="517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Martina hat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gegenüber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Stefan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Anspruch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den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Aufstockungsunterhalt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1573 II BGB),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zwar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angemessene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Erwerbstätigkeit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ausüben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aber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daraus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erzielbaren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Einkünfte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decken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vollen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Unterhaltsbedarf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Höhe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Aufstockungsunterhalts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richtet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Unterschiedsbetrag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zwischen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beiden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Einkünften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wobei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besserverdienende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Teil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kleinen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Bonus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behalten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darf</a:t>
            </a:r>
            <a:endParaRPr lang="en-US" sz="42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derartiger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Unterhaltsanspruch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zwar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befristet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1578b BGB),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allerdings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das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Unvermögen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Frau,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höheres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Einkommen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erzielen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2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begründet</a:t>
            </a:r>
            <a:endParaRPr lang="en-US" sz="42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B6j)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76107" y="1016109"/>
            <a:ext cx="13873476" cy="1296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Unterschied besteht bei der Verteilung von Haushaltsgegenständen im Stadium des Getrenntlebens gegenüber der Zeit nach der Scheidung?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4030" y="2811600"/>
            <a:ext cx="5321275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45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Trennungszeit</a:t>
            </a:r>
            <a:r>
              <a:rPr lang="en-US" sz="45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1361a BGB):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4030" y="3845980"/>
            <a:ext cx="17345370" cy="695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gehörenden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Haushaltsgegenstände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anderen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herausverlangen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14030" y="4798480"/>
            <a:ext cx="17573970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Alleineigentümer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jedoch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Haushaltsgegenstände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anderen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Bedarf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Gebrauch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überlassen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14030" y="6436780"/>
            <a:ext cx="14161145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gemeinsamen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Eigentum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befindliche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Haushaltsgegenstände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zwischen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</a:p>
          <a:p>
            <a:pPr algn="l">
              <a:lnSpc>
                <a:spcPts val="5400"/>
              </a:lnSpc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Grundsätzen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Billigkeit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verteilt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14030" y="8075080"/>
            <a:ext cx="13997583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Streit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Aufteilung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- auf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Antrag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das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Familiengericht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Trennungszeit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400"/>
              </a:lnSpc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vorläufige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Nutzungsregelung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treffen</a:t>
            </a:r>
            <a:endParaRPr lang="en-US" sz="4500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B6j)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76107" y="1016109"/>
            <a:ext cx="13873476" cy="1296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Unterschied besteht bei der Verteilung von Haushaltsgegenständen im Stadium des Getrenntlebens gegenüber der Zeit nach der Scheidung?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4490" y="3070189"/>
            <a:ext cx="7085037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5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5000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5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1568b BGB):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4490" y="4086123"/>
            <a:ext cx="7302710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endgültige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Aufteilung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74490" y="5092532"/>
            <a:ext cx="1704512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Berücksichtigung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ob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um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gemeinsames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Eigentum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Alleineigentum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handelt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74490" y="6099007"/>
            <a:ext cx="13815343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teilt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gemeinsamen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Gegenstände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gerecht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zweckmäßig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6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Eheleute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22016" y="3734324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TextBox 7"/>
          <p:cNvSpPr txBox="1"/>
          <p:nvPr/>
        </p:nvSpPr>
        <p:spPr>
          <a:xfrm>
            <a:off x="15432807" y="1174639"/>
            <a:ext cx="157348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B6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54490" y="1065102"/>
            <a:ext cx="12485125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Stefan und Martina sind zehn Jahre lang miteinander verheiratet und haben drei gemeinsame Kinder. Dann wird die Ehe geschieden. Stefan verdient monatlich4.000,00 € netto. Martina beginn eine Aushilfstätigkeit, für die sie 1.000,00 € netto monatlich bekommt. Eine besser bezahlte Stellung kann sie mangels einer soliden Ausbildung nicht finden. Welche Rechte hat Martina gegen Stefan und wie lange?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54490" y="3568359"/>
            <a:ext cx="1634778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Unterschied besteht bei der Verteilung von Haushaltsgegenständen im Stadium des Getrenntlebens gegenüber der Zeit nach der Scheidung?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8968" y="1203937"/>
            <a:ext cx="37274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i)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3238" y="3816009"/>
            <a:ext cx="18826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j)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B6a)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49723" y="1227882"/>
            <a:ext cx="11895077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49723" y="4010085"/>
            <a:ext cx="2513939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Antrag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49723" y="5470227"/>
            <a:ext cx="5494277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Scheitern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246897" y="4010085"/>
            <a:ext cx="8077298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1564 S. 1 BGB, §§ 124, 133 FamFG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386173" y="5470227"/>
            <a:ext cx="413146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1565 I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B6b)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94236" y="1227882"/>
            <a:ext cx="11721964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Nennen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drei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zentralen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Rechtsfolgen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94236" y="4475907"/>
            <a:ext cx="387321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VA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94236" y="3307903"/>
            <a:ext cx="3668019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16496" y="3307903"/>
            <a:ext cx="744358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1569 ff. BGB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594236" y="5644307"/>
            <a:ext cx="7621419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Zugewinnausgleich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642472" y="4475907"/>
            <a:ext cx="9003057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1587 BGB, VersAusglG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576920" y="5644307"/>
            <a:ext cx="807284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1371 ff.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B6c)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06253" y="1227882"/>
            <a:ext cx="9576347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dient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Versorgungsausgleich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06253" y="2934604"/>
            <a:ext cx="14213366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VA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sollen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von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während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erwirt-schafteten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Versorgungsrechte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Partnern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gleichen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zustehen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06253" y="5888645"/>
            <a:ext cx="12171809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1587 BGB, § 1 VersAusglG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06253" y="4853595"/>
            <a:ext cx="12171809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Halbteilungsgrundsatz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B6d)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5424" y="1234867"/>
            <a:ext cx="13220976" cy="830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Was </a:t>
            </a:r>
            <a:r>
              <a:rPr lang="en-US" sz="48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8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Unterschied</a:t>
            </a: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zwischen</a:t>
            </a: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„</a:t>
            </a:r>
            <a:r>
              <a:rPr lang="en-US" sz="48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interner</a:t>
            </a: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8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externer</a:t>
            </a: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Teilung</a:t>
            </a: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“?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2992437"/>
            <a:ext cx="15787773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interne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Teilung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Anrecht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Ausgleichspflichtigen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Höhe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Ausgleichswerts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Ausgleichsberechtigten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demselben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Versorgungsträger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übertragen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52751" y="5975350"/>
            <a:ext cx="15787773" cy="153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externe </a:t>
            </a:r>
            <a:r>
              <a:rPr lang="en-US" sz="4999" u="sng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Teilung</a:t>
            </a: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Anrecht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anderen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Versorgungsträger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60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begründet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14117" y="4395787"/>
            <a:ext cx="7292752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10 I VersAusglG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03278" y="6661150"/>
            <a:ext cx="1080840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9 III, 14 ff. VersAusglG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B6e)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13346" y="1227882"/>
            <a:ext cx="11779053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Wann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findet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Versorgungsausgleich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statt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13347" y="3097421"/>
            <a:ext cx="812213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Ehen von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kurzer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Dauer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511172" y="4225925"/>
            <a:ext cx="802935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6 ff. VersAusglG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870156" y="3097421"/>
            <a:ext cx="9134422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3 I, III VersAusglG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13347" y="4225925"/>
            <a:ext cx="7301358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vertraglichem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Ausschluss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969915" y="6486525"/>
            <a:ext cx="550933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27 VersAusglG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13347" y="5356225"/>
            <a:ext cx="8641957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geringem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Ausgleichswert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366556" y="5356225"/>
            <a:ext cx="6226007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18 I VersausglG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13347" y="6486525"/>
            <a:ext cx="6713136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Unbilligkeit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B6f)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83136" y="705857"/>
            <a:ext cx="14161923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 welchen Voraussetzungen kann nach der Scheidung Unterhalt für den geschiedenen Ehegatten verlangt werden?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897187"/>
            <a:ext cx="16353716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es gilt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Prinzip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Eigenverantwortung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1569 S. 1 BGB),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Grund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vorliegt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1569 S. 2, 1570 – 1576 BGB)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weiterhin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4896331"/>
            <a:ext cx="16353716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abstrakte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Bedarf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1578 BGB),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Bedürftigkeit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Berechtigten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1577 BGB) und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Leistungsfähigkeit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1581 BGB)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prüfen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007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B6g)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68065" y="705857"/>
            <a:ext cx="13769070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lange kann nachehelicher Unterhalt wegen Kinderbetreuung verlangt werden?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9200" y="2880931"/>
            <a:ext cx="16511824" cy="439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drei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Jahren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Geburt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ohne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weiteres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(§ 1570 BGB),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Verlängerung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möglich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solange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dies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Billigkeit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entspricht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Kindesbelange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Möglichkeiten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Kinderbetreuung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Dauer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),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Betreuende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trägt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allerdings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Beweislast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Vorliegen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derartiger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Gründe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(BGH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FamRZ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2009, 770)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970</Words>
  <Application>Microsoft Macintosh PowerPoint</Application>
  <PresentationFormat>Benutzerdefiniert</PresentationFormat>
  <Paragraphs>93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B6</dc:title>
  <cp:lastModifiedBy>Katja Dittrich</cp:lastModifiedBy>
  <cp:revision>1</cp:revision>
  <dcterms:created xsi:type="dcterms:W3CDTF">2006-08-16T00:00:00Z</dcterms:created>
  <dcterms:modified xsi:type="dcterms:W3CDTF">2025-01-17T07:39:39Z</dcterms:modified>
  <dc:identifier>DAGbJT-g2dg</dc:identifier>
</cp:coreProperties>
</file>