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9" r:id="rId1"/>
  </p:sldMasterIdLst>
  <p:notesMasterIdLst>
    <p:notesMasterId r:id="rId7"/>
  </p:notesMasterIdLst>
  <p:sldIdLst>
    <p:sldId id="257" r:id="rId2"/>
    <p:sldId id="258" r:id="rId3"/>
    <p:sldId id="259" r:id="rId4"/>
    <p:sldId id="260" r:id="rId5"/>
    <p:sldId id="261"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2DF4D8-9999-4298-8F4B-6543F274F32A}" type="datetimeFigureOut">
              <a:rPr lang="de-DE" smtClean="0"/>
              <a:t>24.11.2025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2887AF-5905-484D-830C-BAAE84678C00}" type="slidenum">
              <a:rPr lang="de-DE" smtClean="0"/>
              <a:t>‹Nr.›</a:t>
            </a:fld>
            <a:endParaRPr lang="de-DE"/>
          </a:p>
        </p:txBody>
      </p:sp>
    </p:spTree>
    <p:extLst>
      <p:ext uri="{BB962C8B-B14F-4D97-AF65-F5344CB8AC3E}">
        <p14:creationId xmlns:p14="http://schemas.microsoft.com/office/powerpoint/2010/main" val="12756251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de-DE"/>
              <a:t>Mastertitelformat bearbeiten</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7" name="Date Placeholder 6"/>
          <p:cNvSpPr>
            <a:spLocks noGrp="1"/>
          </p:cNvSpPr>
          <p:nvPr>
            <p:ph type="dt" sz="half" idx="10"/>
          </p:nvPr>
        </p:nvSpPr>
        <p:spPr/>
        <p:txBody>
          <a:bodyPr/>
          <a:lstStyle/>
          <a:p>
            <a:fld id="{F21C24D8-5604-4F03-8A05-360B4299BB1A}" type="datetimeFigureOut">
              <a:rPr lang="de-DE" smtClean="0"/>
              <a:t>24.11.2025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261CAACA-939C-4269-BD23-71310F163A2C}" type="slidenum">
              <a:rPr lang="de-DE" smtClean="0"/>
              <a:t>‹Nr.›</a:t>
            </a:fld>
            <a:endParaRPr lang="de-DE"/>
          </a:p>
        </p:txBody>
      </p:sp>
    </p:spTree>
    <p:extLst>
      <p:ext uri="{BB962C8B-B14F-4D97-AF65-F5344CB8AC3E}">
        <p14:creationId xmlns:p14="http://schemas.microsoft.com/office/powerpoint/2010/main" val="3914636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F21C24D8-5604-4F03-8A05-360B4299BB1A}" type="datetimeFigureOut">
              <a:rPr lang="de-DE" smtClean="0"/>
              <a:t>24.11.2025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61CAACA-939C-4269-BD23-71310F163A2C}" type="slidenum">
              <a:rPr lang="de-DE" smtClean="0"/>
              <a:t>‹Nr.›</a:t>
            </a:fld>
            <a:endParaRPr lang="de-DE"/>
          </a:p>
        </p:txBody>
      </p:sp>
    </p:spTree>
    <p:extLst>
      <p:ext uri="{BB962C8B-B14F-4D97-AF65-F5344CB8AC3E}">
        <p14:creationId xmlns:p14="http://schemas.microsoft.com/office/powerpoint/2010/main" val="4091057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de-DE"/>
              <a:t>Mastertitelformat bearbeiten</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F21C24D8-5604-4F03-8A05-360B4299BB1A}" type="datetimeFigureOut">
              <a:rPr lang="de-DE" smtClean="0"/>
              <a:t>24.11.2025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61CAACA-939C-4269-BD23-71310F163A2C}" type="slidenum">
              <a:rPr lang="de-DE" smtClean="0"/>
              <a:t>‹Nr.›</a:t>
            </a:fld>
            <a:endParaRPr lang="de-DE"/>
          </a:p>
        </p:txBody>
      </p:sp>
    </p:spTree>
    <p:extLst>
      <p:ext uri="{BB962C8B-B14F-4D97-AF65-F5344CB8AC3E}">
        <p14:creationId xmlns:p14="http://schemas.microsoft.com/office/powerpoint/2010/main" val="28496437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de-DE"/>
              <a:t>Mastertitelformat bearbeiten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F21C24D8-5604-4F03-8A05-360B4299BB1A}" type="datetimeFigureOut">
              <a:rPr lang="de-DE" smtClean="0"/>
              <a:t>24.11.2025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61CAACA-939C-4269-BD23-71310F163A2C}" type="slidenum">
              <a:rPr lang="de-DE" smtClean="0"/>
              <a:t>‹Nr.›</a:t>
            </a:fld>
            <a:endParaRPr lang="de-DE"/>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3143376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de-DE"/>
              <a:t>Mastertitelformat bearbeiten</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F21C24D8-5604-4F03-8A05-360B4299BB1A}" type="datetimeFigureOut">
              <a:rPr lang="de-DE" smtClean="0"/>
              <a:t>24.11.2025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61CAACA-939C-4269-BD23-71310F163A2C}" type="slidenum">
              <a:rPr lang="de-DE" smtClean="0"/>
              <a:t>‹Nr.›</a:t>
            </a:fld>
            <a:endParaRPr lang="de-DE"/>
          </a:p>
        </p:txBody>
      </p:sp>
    </p:spTree>
    <p:extLst>
      <p:ext uri="{BB962C8B-B14F-4D97-AF65-F5344CB8AC3E}">
        <p14:creationId xmlns:p14="http://schemas.microsoft.com/office/powerpoint/2010/main" val="32053506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palte">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de-DE"/>
              <a:t>Mastertitelformat bearbeiten</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de-DE"/>
              <a:t>Mastertextformat bearbeiten</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de-DE"/>
              <a:t>Mastertextformat bearbeiten</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3" name="Date Placeholder 2"/>
          <p:cNvSpPr>
            <a:spLocks noGrp="1"/>
          </p:cNvSpPr>
          <p:nvPr>
            <p:ph type="dt" sz="half" idx="10"/>
          </p:nvPr>
        </p:nvSpPr>
        <p:spPr/>
        <p:txBody>
          <a:bodyPr/>
          <a:lstStyle/>
          <a:p>
            <a:fld id="{F21C24D8-5604-4F03-8A05-360B4299BB1A}" type="datetimeFigureOut">
              <a:rPr lang="de-DE" smtClean="0"/>
              <a:t>24.11.2025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261CAACA-939C-4269-BD23-71310F163A2C}" type="slidenum">
              <a:rPr lang="de-DE" smtClean="0"/>
              <a:t>‹Nr.›</a:t>
            </a:fld>
            <a:endParaRPr lang="de-DE"/>
          </a:p>
        </p:txBody>
      </p:sp>
    </p:spTree>
    <p:extLst>
      <p:ext uri="{BB962C8B-B14F-4D97-AF65-F5344CB8AC3E}">
        <p14:creationId xmlns:p14="http://schemas.microsoft.com/office/powerpoint/2010/main" val="20136862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Bildspalte">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de-DE"/>
              <a:t>Mastertitelformat bearbeiten</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3" name="Date Placeholder 2"/>
          <p:cNvSpPr>
            <a:spLocks noGrp="1"/>
          </p:cNvSpPr>
          <p:nvPr>
            <p:ph type="dt" sz="half" idx="10"/>
          </p:nvPr>
        </p:nvSpPr>
        <p:spPr/>
        <p:txBody>
          <a:bodyPr/>
          <a:lstStyle/>
          <a:p>
            <a:fld id="{F21C24D8-5604-4F03-8A05-360B4299BB1A}" type="datetimeFigureOut">
              <a:rPr lang="de-DE" smtClean="0"/>
              <a:t>24.11.2025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261CAACA-939C-4269-BD23-71310F163A2C}" type="slidenum">
              <a:rPr lang="de-DE" smtClean="0"/>
              <a:t>‹Nr.›</a:t>
            </a:fld>
            <a:endParaRPr lang="de-DE"/>
          </a:p>
        </p:txBody>
      </p:sp>
    </p:spTree>
    <p:extLst>
      <p:ext uri="{BB962C8B-B14F-4D97-AF65-F5344CB8AC3E}">
        <p14:creationId xmlns:p14="http://schemas.microsoft.com/office/powerpoint/2010/main" val="17335517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F21C24D8-5604-4F03-8A05-360B4299BB1A}" type="datetimeFigureOut">
              <a:rPr lang="de-DE" smtClean="0"/>
              <a:t>24.11.2025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61CAACA-939C-4269-BD23-71310F163A2C}" type="slidenum">
              <a:rPr lang="de-DE" smtClean="0"/>
              <a:t>‹Nr.›</a:t>
            </a:fld>
            <a:endParaRPr lang="de-DE"/>
          </a:p>
        </p:txBody>
      </p:sp>
    </p:spTree>
    <p:extLst>
      <p:ext uri="{BB962C8B-B14F-4D97-AF65-F5344CB8AC3E}">
        <p14:creationId xmlns:p14="http://schemas.microsoft.com/office/powerpoint/2010/main" val="38230396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F21C24D8-5604-4F03-8A05-360B4299BB1A}" type="datetimeFigureOut">
              <a:rPr lang="de-DE" smtClean="0"/>
              <a:t>24.11.2025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61CAACA-939C-4269-BD23-71310F163A2C}" type="slidenum">
              <a:rPr lang="de-DE" smtClean="0"/>
              <a:t>‹Nr.›</a:t>
            </a:fld>
            <a:endParaRPr lang="de-DE"/>
          </a:p>
        </p:txBody>
      </p:sp>
    </p:spTree>
    <p:extLst>
      <p:ext uri="{BB962C8B-B14F-4D97-AF65-F5344CB8AC3E}">
        <p14:creationId xmlns:p14="http://schemas.microsoft.com/office/powerpoint/2010/main" val="1522554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F21C24D8-5604-4F03-8A05-360B4299BB1A}" type="datetimeFigureOut">
              <a:rPr lang="de-DE" smtClean="0"/>
              <a:t>24.11.2025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61CAACA-939C-4269-BD23-71310F163A2C}" type="slidenum">
              <a:rPr lang="de-DE" smtClean="0"/>
              <a:t>‹Nr.›</a:t>
            </a:fld>
            <a:endParaRPr lang="de-DE"/>
          </a:p>
        </p:txBody>
      </p:sp>
    </p:spTree>
    <p:extLst>
      <p:ext uri="{BB962C8B-B14F-4D97-AF65-F5344CB8AC3E}">
        <p14:creationId xmlns:p14="http://schemas.microsoft.com/office/powerpoint/2010/main" val="124295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de-DE"/>
              <a:t>Mastertitelformat bearbeiten</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F21C24D8-5604-4F03-8A05-360B4299BB1A}" type="datetimeFigureOut">
              <a:rPr lang="de-DE" smtClean="0"/>
              <a:t>24.11.2025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61CAACA-939C-4269-BD23-71310F163A2C}" type="slidenum">
              <a:rPr lang="de-DE" smtClean="0"/>
              <a:t>‹Nr.›</a:t>
            </a:fld>
            <a:endParaRPr lang="de-DE"/>
          </a:p>
        </p:txBody>
      </p:sp>
    </p:spTree>
    <p:extLst>
      <p:ext uri="{BB962C8B-B14F-4D97-AF65-F5344CB8AC3E}">
        <p14:creationId xmlns:p14="http://schemas.microsoft.com/office/powerpoint/2010/main" val="2119981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F21C24D8-5604-4F03-8A05-360B4299BB1A}" type="datetimeFigureOut">
              <a:rPr lang="de-DE" smtClean="0"/>
              <a:t>24.11.2025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61CAACA-939C-4269-BD23-71310F163A2C}" type="slidenum">
              <a:rPr lang="de-DE" smtClean="0"/>
              <a:t>‹Nr.›</a:t>
            </a:fld>
            <a:endParaRPr lang="de-DE"/>
          </a:p>
        </p:txBody>
      </p:sp>
    </p:spTree>
    <p:extLst>
      <p:ext uri="{BB962C8B-B14F-4D97-AF65-F5344CB8AC3E}">
        <p14:creationId xmlns:p14="http://schemas.microsoft.com/office/powerpoint/2010/main" val="1846112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1120000" y="2505075"/>
            <a:ext cx="5025216"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de-DE"/>
              <a:t>Mastertextformat bearbeiten</a:t>
            </a:r>
          </a:p>
        </p:txBody>
      </p:sp>
      <p:sp>
        <p:nvSpPr>
          <p:cNvPr id="6" name="Content Placeholder 5"/>
          <p:cNvSpPr>
            <a:spLocks noGrp="1"/>
          </p:cNvSpPr>
          <p:nvPr>
            <p:ph sz="quarter" idx="4"/>
          </p:nvPr>
        </p:nvSpPr>
        <p:spPr>
          <a:xfrm>
            <a:off x="6319840" y="2505075"/>
            <a:ext cx="503554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F21C24D8-5604-4F03-8A05-360B4299BB1A}" type="datetimeFigureOut">
              <a:rPr lang="de-DE" smtClean="0"/>
              <a:t>24.11.2025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261CAACA-939C-4269-BD23-71310F163A2C}" type="slidenum">
              <a:rPr lang="de-DE" smtClean="0"/>
              <a:t>‹Nr.›</a:t>
            </a:fld>
            <a:endParaRPr lang="de-DE"/>
          </a:p>
        </p:txBody>
      </p:sp>
    </p:spTree>
    <p:extLst>
      <p:ext uri="{BB962C8B-B14F-4D97-AF65-F5344CB8AC3E}">
        <p14:creationId xmlns:p14="http://schemas.microsoft.com/office/powerpoint/2010/main" val="3076162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F21C24D8-5604-4F03-8A05-360B4299BB1A}" type="datetimeFigureOut">
              <a:rPr lang="de-DE" smtClean="0"/>
              <a:t>24.11.2025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261CAACA-939C-4269-BD23-71310F163A2C}" type="slidenum">
              <a:rPr lang="de-DE" smtClean="0"/>
              <a:t>‹Nr.›</a:t>
            </a:fld>
            <a:endParaRPr lang="de-DE"/>
          </a:p>
        </p:txBody>
      </p:sp>
    </p:spTree>
    <p:extLst>
      <p:ext uri="{BB962C8B-B14F-4D97-AF65-F5344CB8AC3E}">
        <p14:creationId xmlns:p14="http://schemas.microsoft.com/office/powerpoint/2010/main" val="4017835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1C24D8-5604-4F03-8A05-360B4299BB1A}" type="datetimeFigureOut">
              <a:rPr lang="de-DE" smtClean="0"/>
              <a:t>24.11.2025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261CAACA-939C-4269-BD23-71310F163A2C}" type="slidenum">
              <a:rPr lang="de-DE" smtClean="0"/>
              <a:t>‹Nr.›</a:t>
            </a:fld>
            <a:endParaRPr lang="de-DE"/>
          </a:p>
        </p:txBody>
      </p:sp>
    </p:spTree>
    <p:extLst>
      <p:ext uri="{BB962C8B-B14F-4D97-AF65-F5344CB8AC3E}">
        <p14:creationId xmlns:p14="http://schemas.microsoft.com/office/powerpoint/2010/main" val="30401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F21C24D8-5604-4F03-8A05-360B4299BB1A}" type="datetimeFigureOut">
              <a:rPr lang="de-DE" smtClean="0"/>
              <a:t>24.11.2025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61CAACA-939C-4269-BD23-71310F163A2C}" type="slidenum">
              <a:rPr lang="de-DE" smtClean="0"/>
              <a:t>‹Nr.›</a:t>
            </a:fld>
            <a:endParaRPr lang="de-DE"/>
          </a:p>
        </p:txBody>
      </p:sp>
    </p:spTree>
    <p:extLst>
      <p:ext uri="{BB962C8B-B14F-4D97-AF65-F5344CB8AC3E}">
        <p14:creationId xmlns:p14="http://schemas.microsoft.com/office/powerpoint/2010/main" val="2429610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F21C24D8-5604-4F03-8A05-360B4299BB1A}" type="datetimeFigureOut">
              <a:rPr lang="de-DE" smtClean="0"/>
              <a:t>24.11.2025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61CAACA-939C-4269-BD23-71310F163A2C}" type="slidenum">
              <a:rPr lang="de-DE" smtClean="0"/>
              <a:t>‹Nr.›</a:t>
            </a:fld>
            <a:endParaRPr lang="de-DE"/>
          </a:p>
        </p:txBody>
      </p:sp>
    </p:spTree>
    <p:extLst>
      <p:ext uri="{BB962C8B-B14F-4D97-AF65-F5344CB8AC3E}">
        <p14:creationId xmlns:p14="http://schemas.microsoft.com/office/powerpoint/2010/main" val="1038211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F21C24D8-5604-4F03-8A05-360B4299BB1A}" type="datetimeFigureOut">
              <a:rPr lang="de-DE" smtClean="0"/>
              <a:t>24.11.2025</a:t>
            </a:fld>
            <a:endParaRPr lang="de-D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de-D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261CAACA-939C-4269-BD23-71310F163A2C}" type="slidenum">
              <a:rPr lang="de-DE" smtClean="0"/>
              <a:t>‹Nr.›</a:t>
            </a:fld>
            <a:endParaRPr lang="de-DE"/>
          </a:p>
        </p:txBody>
      </p:sp>
    </p:spTree>
    <p:extLst>
      <p:ext uri="{BB962C8B-B14F-4D97-AF65-F5344CB8AC3E}">
        <p14:creationId xmlns:p14="http://schemas.microsoft.com/office/powerpoint/2010/main" val="3035876782"/>
      </p:ext>
    </p:extLst>
  </p:cSld>
  <p:clrMap bg1="dk1" tx1="lt1" bg2="dk2" tx2="lt2" accent1="accent1" accent2="accent2" accent3="accent3" accent4="accent4" accent5="accent5" accent6="accent6" hlink="hlink" folHlink="folHlink"/>
  <p:sldLayoutIdLst>
    <p:sldLayoutId id="2147484010" r:id="rId1"/>
    <p:sldLayoutId id="2147484011" r:id="rId2"/>
    <p:sldLayoutId id="2147484012" r:id="rId3"/>
    <p:sldLayoutId id="2147484013" r:id="rId4"/>
    <p:sldLayoutId id="2147484014" r:id="rId5"/>
    <p:sldLayoutId id="2147484015" r:id="rId6"/>
    <p:sldLayoutId id="2147484016" r:id="rId7"/>
    <p:sldLayoutId id="2147484017" r:id="rId8"/>
    <p:sldLayoutId id="2147484018" r:id="rId9"/>
    <p:sldLayoutId id="2147484019" r:id="rId10"/>
    <p:sldLayoutId id="2147484020" r:id="rId11"/>
    <p:sldLayoutId id="2147484021" r:id="rId12"/>
    <p:sldLayoutId id="2147484022" r:id="rId13"/>
    <p:sldLayoutId id="2147484023" r:id="rId14"/>
    <p:sldLayoutId id="2147484024" r:id="rId15"/>
    <p:sldLayoutId id="2147484025" r:id="rId16"/>
    <p:sldLayoutId id="2147484026"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F7F5F5-8346-596F-DC3E-327C0F1F9729}"/>
              </a:ext>
            </a:extLst>
          </p:cNvPr>
          <p:cNvSpPr>
            <a:spLocks noGrp="1"/>
          </p:cNvSpPr>
          <p:nvPr>
            <p:ph type="title"/>
          </p:nvPr>
        </p:nvSpPr>
        <p:spPr>
          <a:xfrm>
            <a:off x="838200" y="1020733"/>
            <a:ext cx="10515600" cy="2214173"/>
          </a:xfrm>
        </p:spPr>
        <p:txBody>
          <a:bodyPr>
            <a:normAutofit fontScale="90000"/>
          </a:bodyPr>
          <a:lstStyle/>
          <a:p>
            <a:r>
              <a:rPr lang="de-DE" sz="3600" dirty="0">
                <a:effectLst/>
                <a:latin typeface="Calibri" panose="020F0502020204030204" pitchFamily="34" charset="0"/>
                <a:ea typeface="Calibri" panose="020F0502020204030204" pitchFamily="34" charset="0"/>
                <a:cs typeface="Times New Roman" panose="02020603050405020304" pitchFamily="18" charset="0"/>
              </a:rPr>
              <a:t>In dem Rechtsstreit Meier/Bauer ist die Beklagte zur Zahlung von 2.350€ nebst Zinsen verurteilt worden und das Urteil gegen Sicherheitsleistungen in Höhe von 2.850€ für vorläufig vollstreckbar erklärt worden. Das Urteil ist beiden Parteien am 03.04.2020 zugestellt worden. Die Klägerin beauftragt am 05.04.2020 ihren Rechtsanwalt mit der sofortigen ZV.</a:t>
            </a:r>
            <a:br>
              <a:rPr lang="de-DE" sz="18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Inhaltsplatzhalter 2">
            <a:extLst>
              <a:ext uri="{FF2B5EF4-FFF2-40B4-BE49-F238E27FC236}">
                <a16:creationId xmlns:a16="http://schemas.microsoft.com/office/drawing/2014/main" id="{27C7D6ED-2486-5702-0147-ADF88C4FA540}"/>
              </a:ext>
            </a:extLst>
          </p:cNvPr>
          <p:cNvSpPr>
            <a:spLocks noGrp="1"/>
          </p:cNvSpPr>
          <p:nvPr>
            <p:ph idx="1"/>
          </p:nvPr>
        </p:nvSpPr>
        <p:spPr>
          <a:xfrm>
            <a:off x="717430" y="3560897"/>
            <a:ext cx="10515600" cy="2900287"/>
          </a:xfrm>
        </p:spPr>
        <p:txBody>
          <a:bodyPr>
            <a:normAutofit/>
          </a:bodyPr>
          <a:lstStyle/>
          <a:p>
            <a:pPr marL="342900" lvl="0" indent="-342900">
              <a:lnSpc>
                <a:spcPct val="107000"/>
              </a:lnSpc>
              <a:spcAft>
                <a:spcPts val="800"/>
              </a:spcAft>
              <a:buFont typeface="+mj-lt"/>
              <a:buAutoNum type="arabicPeriod"/>
            </a:pPr>
            <a:r>
              <a:rPr lang="de-DE" sz="2400" dirty="0">
                <a:effectLst/>
                <a:latin typeface="Calibri" panose="020F0502020204030204" pitchFamily="34" charset="0"/>
                <a:ea typeface="Calibri" panose="020F0502020204030204" pitchFamily="34" charset="0"/>
                <a:cs typeface="Times New Roman" panose="02020603050405020304" pitchFamily="18" charset="0"/>
              </a:rPr>
              <a:t>Was ist vor der Erteilung des Vollstreckungsauftrages zu veranlassen?</a:t>
            </a:r>
          </a:p>
          <a:p>
            <a:pPr marL="457200"/>
            <a:r>
              <a:rPr lang="de-DE" sz="2400" dirty="0">
                <a:effectLst/>
                <a:latin typeface="Calibri" panose="020F0502020204030204" pitchFamily="34" charset="0"/>
                <a:ea typeface="Calibri" panose="020F0502020204030204" pitchFamily="34" charset="0"/>
                <a:cs typeface="Calibri" panose="020F0502020204030204" pitchFamily="34" charset="0"/>
              </a:rPr>
              <a:t>Kläger muss beim Prozessgericht vollstreckbare Ausfertigung beantragen, damit die Voraussetzungen gem. § 750 ZPO (Titel, Klausel, Zustellung) erfüllt sind</a:t>
            </a:r>
          </a:p>
          <a:p>
            <a:pPr marL="457200">
              <a:lnSpc>
                <a:spcPct val="107000"/>
              </a:lnSpc>
              <a:spcAft>
                <a:spcPts val="800"/>
              </a:spcAft>
            </a:pPr>
            <a:r>
              <a:rPr lang="de-DE" sz="2400" dirty="0">
                <a:effectLst/>
                <a:latin typeface="Calibri" panose="020F0502020204030204" pitchFamily="34" charset="0"/>
                <a:ea typeface="Calibri" panose="020F0502020204030204" pitchFamily="34" charset="0"/>
                <a:cs typeface="Times New Roman" panose="02020603050405020304" pitchFamily="18" charset="0"/>
              </a:rPr>
              <a:t>Außerdem muss Sicherheitsleistung beim Amtsgericht Tiergarten - Hinterlegungsstelle durch den Kläger hinterlegt werden.</a:t>
            </a:r>
          </a:p>
          <a:p>
            <a:pPr marL="0" lvl="0" indent="0">
              <a:lnSpc>
                <a:spcPct val="107000"/>
              </a:lnSpc>
              <a:buNone/>
            </a:pPr>
            <a:r>
              <a:rPr lang="de-DE"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de-DE" dirty="0"/>
          </a:p>
        </p:txBody>
      </p:sp>
    </p:spTree>
    <p:extLst>
      <p:ext uri="{BB962C8B-B14F-4D97-AF65-F5344CB8AC3E}">
        <p14:creationId xmlns:p14="http://schemas.microsoft.com/office/powerpoint/2010/main" val="3893593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AB7AD1FC-009C-DDFB-239D-744D11190964}"/>
              </a:ext>
            </a:extLst>
          </p:cNvPr>
          <p:cNvSpPr>
            <a:spLocks noGrp="1"/>
          </p:cNvSpPr>
          <p:nvPr>
            <p:ph idx="1"/>
          </p:nvPr>
        </p:nvSpPr>
        <p:spPr>
          <a:xfrm>
            <a:off x="838200" y="759125"/>
            <a:ext cx="10515600" cy="5417838"/>
          </a:xfrm>
        </p:spPr>
        <p:txBody>
          <a:bodyPr>
            <a:normAutofit/>
          </a:bodyPr>
          <a:lstStyle/>
          <a:p>
            <a:pPr marL="0" lvl="0" indent="0">
              <a:lnSpc>
                <a:spcPct val="107000"/>
              </a:lnSpc>
              <a:buNone/>
            </a:pPr>
            <a:r>
              <a:rPr lang="de-DE" sz="2400" dirty="0">
                <a:effectLst/>
                <a:latin typeface="Calibri" panose="020F0502020204030204" pitchFamily="34" charset="0"/>
                <a:ea typeface="Calibri" panose="020F0502020204030204" pitchFamily="34" charset="0"/>
                <a:cs typeface="Arial" panose="020B0604020202020204" pitchFamily="34" charset="0"/>
              </a:rPr>
              <a:t>2.     Ab welchem Zeitpunkt darf mit der Vollstreckung begonnen werden?</a:t>
            </a:r>
            <a:endParaRPr lang="de-DE" sz="2400" dirty="0">
              <a:effectLst/>
              <a:latin typeface="Calibri" panose="020F0502020204030204" pitchFamily="34" charset="0"/>
              <a:ea typeface="Calibri" panose="020F0502020204030204" pitchFamily="34" charset="0"/>
              <a:cs typeface="Times New Roman" panose="02020603050405020304" pitchFamily="18" charset="0"/>
            </a:endParaRPr>
          </a:p>
          <a:p>
            <a:pPr marL="914400" lvl="1">
              <a:lnSpc>
                <a:spcPct val="107000"/>
              </a:lnSpc>
              <a:spcAft>
                <a:spcPts val="800"/>
              </a:spcAft>
            </a:pPr>
            <a:r>
              <a:rPr lang="de-DE" sz="2000" dirty="0">
                <a:effectLst/>
                <a:latin typeface="Calibri" panose="020F0502020204030204" pitchFamily="34" charset="0"/>
                <a:ea typeface="Calibri" panose="020F0502020204030204" pitchFamily="34" charset="0"/>
                <a:cs typeface="Times New Roman" panose="02020603050405020304" pitchFamily="18" charset="0"/>
              </a:rPr>
              <a:t> Ab Zustellung der Hinterlegungsquittung beim Schuldner</a:t>
            </a:r>
          </a:p>
          <a:p>
            <a:pPr lvl="1" indent="0">
              <a:lnSpc>
                <a:spcPct val="107000"/>
              </a:lnSpc>
              <a:spcAft>
                <a:spcPts val="800"/>
              </a:spcAft>
              <a:buNone/>
            </a:pPr>
            <a:endParaRPr lang="de-DE" sz="20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Aft>
                <a:spcPts val="800"/>
              </a:spcAft>
              <a:buNone/>
            </a:pPr>
            <a:r>
              <a:rPr lang="de-DE" sz="2400" dirty="0">
                <a:effectLst/>
                <a:latin typeface="Calibri" panose="020F0502020204030204" pitchFamily="34" charset="0"/>
                <a:ea typeface="Calibri" panose="020F0502020204030204" pitchFamily="34" charset="0"/>
                <a:cs typeface="Times New Roman" panose="02020603050405020304" pitchFamily="18" charset="0"/>
              </a:rPr>
              <a:t>3.     Der Schuldner verweigert dem GV den Zutritt zur Wohnung. Was muss nunmehr veranlasst werden?</a:t>
            </a:r>
          </a:p>
          <a:p>
            <a:pPr lvl="1">
              <a:lnSpc>
                <a:spcPct val="107000"/>
              </a:lnSpc>
              <a:spcAft>
                <a:spcPts val="800"/>
              </a:spcAft>
              <a:tabLst>
                <a:tab pos="2028825" algn="l"/>
              </a:tabLst>
            </a:pPr>
            <a:r>
              <a:rPr lang="de-DE" sz="2000" dirty="0">
                <a:effectLst/>
                <a:latin typeface="Calibri" panose="020F0502020204030204" pitchFamily="34" charset="0"/>
                <a:ea typeface="Calibri" panose="020F0502020204030204" pitchFamily="34" charset="0"/>
                <a:cs typeface="Times New Roman" panose="02020603050405020304" pitchFamily="18" charset="0"/>
              </a:rPr>
              <a:t>§758a Abs. 1 ZPO Durchsuchungsanordnung </a:t>
            </a:r>
          </a:p>
          <a:p>
            <a:pPr lvl="1">
              <a:lnSpc>
                <a:spcPct val="107000"/>
              </a:lnSpc>
              <a:spcAft>
                <a:spcPts val="800"/>
              </a:spcAft>
              <a:tabLst>
                <a:tab pos="2028825" algn="l"/>
              </a:tabLst>
            </a:pPr>
            <a:r>
              <a:rPr lang="de-DE" sz="2000" dirty="0">
                <a:effectLst/>
                <a:latin typeface="Calibri" panose="020F0502020204030204" pitchFamily="34" charset="0"/>
                <a:ea typeface="Calibri" panose="020F0502020204030204" pitchFamily="34" charset="0"/>
                <a:cs typeface="Times New Roman" panose="02020603050405020304" pitchFamily="18" charset="0"/>
              </a:rPr>
              <a:t>Beim AG als Vollstreckungsgericht </a:t>
            </a:r>
          </a:p>
          <a:p>
            <a:pPr lvl="1">
              <a:lnSpc>
                <a:spcPct val="107000"/>
              </a:lnSpc>
              <a:spcAft>
                <a:spcPts val="800"/>
              </a:spcAft>
              <a:tabLst>
                <a:tab pos="2028825" algn="l"/>
              </a:tabLst>
            </a:pPr>
            <a:r>
              <a:rPr lang="de-DE" sz="2000" dirty="0">
                <a:effectLst/>
                <a:latin typeface="Calibri" panose="020F0502020204030204" pitchFamily="34" charset="0"/>
                <a:ea typeface="Calibri" panose="020F0502020204030204" pitchFamily="34" charset="0"/>
                <a:cs typeface="Times New Roman" panose="02020603050405020304" pitchFamily="18" charset="0"/>
              </a:rPr>
              <a:t>Richter	                                   </a:t>
            </a:r>
          </a:p>
          <a:p>
            <a:pPr lvl="1"/>
            <a:r>
              <a:rPr lang="de-DE" sz="2000" dirty="0">
                <a:effectLst/>
                <a:latin typeface="Calibri" panose="020F0502020204030204" pitchFamily="34" charset="0"/>
                <a:ea typeface="Calibri" panose="020F0502020204030204" pitchFamily="34" charset="0"/>
                <a:cs typeface="Times New Roman" panose="02020603050405020304" pitchFamily="18" charset="0"/>
              </a:rPr>
              <a:t>Antrag des Gl.</a:t>
            </a:r>
            <a:endParaRPr lang="de-DE" sz="2000" dirty="0"/>
          </a:p>
        </p:txBody>
      </p:sp>
    </p:spTree>
    <p:extLst>
      <p:ext uri="{BB962C8B-B14F-4D97-AF65-F5344CB8AC3E}">
        <p14:creationId xmlns:p14="http://schemas.microsoft.com/office/powerpoint/2010/main" val="2396535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3E49558B-B8E4-7BA5-0F56-A9C81B72DFC7}"/>
              </a:ext>
            </a:extLst>
          </p:cNvPr>
          <p:cNvSpPr>
            <a:spLocks noGrp="1"/>
          </p:cNvSpPr>
          <p:nvPr>
            <p:ph idx="1"/>
          </p:nvPr>
        </p:nvSpPr>
        <p:spPr>
          <a:xfrm>
            <a:off x="838200" y="621102"/>
            <a:ext cx="10515600" cy="5555861"/>
          </a:xfrm>
        </p:spPr>
        <p:txBody>
          <a:bodyPr>
            <a:normAutofit/>
          </a:bodyPr>
          <a:lstStyle/>
          <a:p>
            <a:pPr marL="0" indent="0">
              <a:lnSpc>
                <a:spcPct val="107000"/>
              </a:lnSpc>
              <a:spcAft>
                <a:spcPts val="800"/>
              </a:spcAft>
              <a:buNone/>
            </a:pPr>
            <a:r>
              <a:rPr lang="de-DE" sz="1800" dirty="0">
                <a:effectLst/>
                <a:latin typeface="Calibri" panose="020F0502020204030204" pitchFamily="34" charset="0"/>
                <a:ea typeface="Calibri" panose="020F0502020204030204" pitchFamily="34" charset="0"/>
                <a:cs typeface="Times New Roman" panose="02020603050405020304" pitchFamily="18" charset="0"/>
              </a:rPr>
              <a:t>Danach erhebt Herr Bauer keine Einwände mehr gegen die Durchsuchung der Wohnung. Er ist verheiratet, hat 3 Kinder, ein viertes ist unterwegs. Seine Schwiegermutter lebt ebenfalls in der Wohnung. Der GV findet neben dem üblichen Hausrat folgende Gegenstände vor und schätzt deren Wert wie folgt:</a:t>
            </a:r>
          </a:p>
          <a:p>
            <a:pPr marL="342900" lvl="0" indent="-342900">
              <a:lnSpc>
                <a:spcPct val="107000"/>
              </a:lnSpc>
              <a:buFont typeface="Calibri" panose="020F0502020204030204" pitchFamily="34" charset="0"/>
              <a:buChar char="-"/>
            </a:pPr>
            <a:r>
              <a:rPr lang="de-DE" sz="1800" dirty="0">
                <a:effectLst/>
                <a:latin typeface="Calibri" panose="020F0502020204030204" pitchFamily="34" charset="0"/>
                <a:ea typeface="Calibri" panose="020F0502020204030204" pitchFamily="34" charset="0"/>
                <a:cs typeface="Times New Roman" panose="02020603050405020304" pitchFamily="18" charset="0"/>
              </a:rPr>
              <a:t>Laptop 800€</a:t>
            </a:r>
          </a:p>
          <a:p>
            <a:pPr marL="342900" lvl="0" indent="-342900">
              <a:lnSpc>
                <a:spcPct val="107000"/>
              </a:lnSpc>
              <a:buFont typeface="Calibri" panose="020F0502020204030204" pitchFamily="34" charset="0"/>
              <a:buChar char="-"/>
            </a:pPr>
            <a:r>
              <a:rPr lang="de-DE" sz="1800" dirty="0">
                <a:effectLst/>
                <a:latin typeface="Calibri" panose="020F0502020204030204" pitchFamily="34" charset="0"/>
                <a:ea typeface="Calibri" panose="020F0502020204030204" pitchFamily="34" charset="0"/>
                <a:cs typeface="Times New Roman" panose="02020603050405020304" pitchFamily="18" charset="0"/>
              </a:rPr>
              <a:t>Einen neuen Kinderwagen 270€</a:t>
            </a:r>
          </a:p>
          <a:p>
            <a:pPr marL="342900" lvl="0" indent="-342900">
              <a:lnSpc>
                <a:spcPct val="107000"/>
              </a:lnSpc>
              <a:buFont typeface="Calibri" panose="020F0502020204030204" pitchFamily="34" charset="0"/>
              <a:buChar char="-"/>
            </a:pPr>
            <a:r>
              <a:rPr lang="de-DE" sz="1800" dirty="0">
                <a:effectLst/>
                <a:latin typeface="Calibri" panose="020F0502020204030204" pitchFamily="34" charset="0"/>
                <a:ea typeface="Calibri" panose="020F0502020204030204" pitchFamily="34" charset="0"/>
                <a:cs typeface="Times New Roman" panose="02020603050405020304" pitchFamily="18" charset="0"/>
              </a:rPr>
              <a:t>Wohnzimmerteppich 300€</a:t>
            </a:r>
          </a:p>
          <a:p>
            <a:pPr marL="342900" lvl="0" indent="-342900">
              <a:lnSpc>
                <a:spcPct val="107000"/>
              </a:lnSpc>
              <a:buFont typeface="Calibri" panose="020F0502020204030204" pitchFamily="34" charset="0"/>
              <a:buChar char="-"/>
            </a:pPr>
            <a:r>
              <a:rPr lang="de-DE" sz="1800" dirty="0">
                <a:effectLst/>
                <a:latin typeface="Calibri" panose="020F0502020204030204" pitchFamily="34" charset="0"/>
                <a:ea typeface="Calibri" panose="020F0502020204030204" pitchFamily="34" charset="0"/>
                <a:cs typeface="Times New Roman" panose="02020603050405020304" pitchFamily="18" charset="0"/>
              </a:rPr>
              <a:t>Espressomaschine 1300€</a:t>
            </a:r>
          </a:p>
          <a:p>
            <a:pPr marL="342900" lvl="0" indent="-342900">
              <a:lnSpc>
                <a:spcPct val="107000"/>
              </a:lnSpc>
              <a:buFont typeface="Calibri" panose="020F0502020204030204" pitchFamily="34" charset="0"/>
              <a:buChar char="-"/>
            </a:pPr>
            <a:r>
              <a:rPr lang="de-DE" sz="1800" dirty="0">
                <a:effectLst/>
                <a:latin typeface="Calibri" panose="020F0502020204030204" pitchFamily="34" charset="0"/>
                <a:ea typeface="Calibri" panose="020F0502020204030204" pitchFamily="34" charset="0"/>
                <a:cs typeface="Times New Roman" panose="02020603050405020304" pitchFamily="18" charset="0"/>
              </a:rPr>
              <a:t>Porzellanfigur 100€</a:t>
            </a:r>
          </a:p>
          <a:p>
            <a:pPr marL="342900" lvl="0" indent="-342900">
              <a:lnSpc>
                <a:spcPct val="107000"/>
              </a:lnSpc>
              <a:spcAft>
                <a:spcPts val="800"/>
              </a:spcAft>
              <a:buFont typeface="Calibri" panose="020F0502020204030204" pitchFamily="34" charset="0"/>
              <a:buChar char="-"/>
            </a:pPr>
            <a:r>
              <a:rPr lang="de-DE" sz="1800" dirty="0">
                <a:effectLst/>
                <a:latin typeface="Calibri" panose="020F0502020204030204" pitchFamily="34" charset="0"/>
                <a:ea typeface="Calibri" panose="020F0502020204030204" pitchFamily="34" charset="0"/>
                <a:cs typeface="Times New Roman" panose="02020603050405020304" pitchFamily="18" charset="0"/>
              </a:rPr>
              <a:t>Perlenkette 250€</a:t>
            </a:r>
          </a:p>
          <a:p>
            <a:pPr marL="0" indent="0">
              <a:lnSpc>
                <a:spcPct val="107000"/>
              </a:lnSpc>
              <a:spcAft>
                <a:spcPts val="800"/>
              </a:spcAft>
              <a:buNone/>
            </a:pP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de-DE" sz="1800" dirty="0">
                <a:effectLst/>
                <a:latin typeface="Calibri" panose="020F0502020204030204" pitchFamily="34" charset="0"/>
                <a:ea typeface="Calibri" panose="020F0502020204030204" pitchFamily="34" charset="0"/>
                <a:cs typeface="Times New Roman" panose="02020603050405020304" pitchFamily="18" charset="0"/>
              </a:rPr>
              <a:t>Die Schwiegermutter erklärt, die Perlenkette sei ihr Eigentum. Herr Bauer pflegt die schriftlichen Arbeiten für sein Ladengeschäft in der Wohnung auf dem vorgefundenen Laptop zu erledigen. Er meint außerdem, dass der GV den Wert der Porzellanfigur erheblich unterschätzt hat.</a:t>
            </a:r>
          </a:p>
          <a:p>
            <a:endParaRPr lang="de-DE" dirty="0"/>
          </a:p>
        </p:txBody>
      </p:sp>
    </p:spTree>
    <p:extLst>
      <p:ext uri="{BB962C8B-B14F-4D97-AF65-F5344CB8AC3E}">
        <p14:creationId xmlns:p14="http://schemas.microsoft.com/office/powerpoint/2010/main" val="137926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2DAFA8E9-5BF2-DB95-3512-F78498E2CD1D}"/>
              </a:ext>
            </a:extLst>
          </p:cNvPr>
          <p:cNvSpPr>
            <a:spLocks noGrp="1"/>
          </p:cNvSpPr>
          <p:nvPr>
            <p:ph idx="1"/>
          </p:nvPr>
        </p:nvSpPr>
        <p:spPr>
          <a:xfrm>
            <a:off x="838200" y="431321"/>
            <a:ext cx="10515600" cy="5745642"/>
          </a:xfrm>
        </p:spPr>
        <p:txBody>
          <a:bodyPr>
            <a:normAutofit/>
          </a:bodyPr>
          <a:lstStyle/>
          <a:p>
            <a:pPr marL="342900" lvl="0" indent="-342900">
              <a:lnSpc>
                <a:spcPct val="107000"/>
              </a:lnSpc>
              <a:spcAft>
                <a:spcPts val="800"/>
              </a:spcAft>
              <a:buFont typeface="+mj-lt"/>
              <a:buAutoNum type="arabicPeriod"/>
            </a:pPr>
            <a:r>
              <a:rPr lang="de-DE" sz="1800" dirty="0">
                <a:effectLst/>
                <a:latin typeface="Calibri" panose="020F0502020204030204" pitchFamily="34" charset="0"/>
                <a:ea typeface="Calibri" panose="020F0502020204030204" pitchFamily="34" charset="0"/>
                <a:cs typeface="Times New Roman" panose="02020603050405020304" pitchFamily="18" charset="0"/>
              </a:rPr>
              <a:t>Kann der GV die Perlenkette pfänden?</a:t>
            </a:r>
          </a:p>
          <a:p>
            <a:pPr indent="449580">
              <a:lnSpc>
                <a:spcPct val="107000"/>
              </a:lnSpc>
              <a:spcAft>
                <a:spcPts val="800"/>
              </a:spcAft>
            </a:pPr>
            <a:r>
              <a:rPr lang="de-DE" sz="1800" dirty="0">
                <a:effectLst/>
                <a:latin typeface="Calibri" panose="020F0502020204030204" pitchFamily="34" charset="0"/>
                <a:ea typeface="Calibri" panose="020F0502020204030204" pitchFamily="34" charset="0"/>
                <a:cs typeface="Times New Roman" panose="02020603050405020304" pitchFamily="18" charset="0"/>
              </a:rPr>
              <a:t>Durch die Gewahrsamsvermutung kann der GV pfänden </a:t>
            </a:r>
          </a:p>
          <a:p>
            <a:pPr marL="0" indent="0">
              <a:lnSpc>
                <a:spcPct val="107000"/>
              </a:lnSpc>
              <a:spcAft>
                <a:spcPts val="800"/>
              </a:spcAft>
              <a:buNone/>
            </a:pP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Aft>
                <a:spcPts val="800"/>
              </a:spcAft>
              <a:buNone/>
            </a:pPr>
            <a:r>
              <a:rPr lang="de-DE" sz="1800" dirty="0">
                <a:effectLst/>
                <a:latin typeface="Calibri" panose="020F0502020204030204" pitchFamily="34" charset="0"/>
                <a:ea typeface="Calibri" panose="020F0502020204030204" pitchFamily="34" charset="0"/>
                <a:cs typeface="Times New Roman" panose="02020603050405020304" pitchFamily="18" charset="0"/>
              </a:rPr>
              <a:t>2. Kann der GV den Laptop pfänden?</a:t>
            </a:r>
          </a:p>
          <a:p>
            <a:pPr marL="906780" lvl="1">
              <a:lnSpc>
                <a:spcPct val="107000"/>
              </a:lnSpc>
              <a:spcAft>
                <a:spcPts val="800"/>
              </a:spcAft>
            </a:pPr>
            <a:r>
              <a:rPr lang="de-DE" sz="1800" dirty="0">
                <a:effectLst/>
                <a:latin typeface="Calibri" panose="020F0502020204030204" pitchFamily="34" charset="0"/>
                <a:ea typeface="Calibri" panose="020F0502020204030204" pitchFamily="34" charset="0"/>
                <a:cs typeface="Times New Roman" panose="02020603050405020304" pitchFamily="18" charset="0"/>
              </a:rPr>
              <a:t>§811 ZPO unpfändbar bezüglich der Erwerbstätigkeit eventuell Austauschpfändung </a:t>
            </a:r>
          </a:p>
          <a:p>
            <a:pPr>
              <a:lnSpc>
                <a:spcPct val="107000"/>
              </a:lnSpc>
              <a:spcAft>
                <a:spcPts val="800"/>
              </a:spcAft>
            </a:pP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Aft>
                <a:spcPts val="800"/>
              </a:spcAft>
              <a:buNone/>
            </a:pPr>
            <a:r>
              <a:rPr lang="de-DE" sz="1800" dirty="0">
                <a:effectLst/>
                <a:latin typeface="Calibri" panose="020F0502020204030204" pitchFamily="34" charset="0"/>
                <a:ea typeface="Calibri" panose="020F0502020204030204" pitchFamily="34" charset="0"/>
                <a:cs typeface="Times New Roman" panose="02020603050405020304" pitchFamily="18" charset="0"/>
              </a:rPr>
              <a:t>3.  Sind die anderen Gegenstände pfändbar oder unpfändbar?</a:t>
            </a:r>
          </a:p>
          <a:p>
            <a:pPr lvl="1">
              <a:lnSpc>
                <a:spcPct val="107000"/>
              </a:lnSpc>
              <a:spcAft>
                <a:spcPts val="800"/>
              </a:spcAft>
            </a:pPr>
            <a:r>
              <a:rPr lang="de-DE" sz="1800" dirty="0">
                <a:effectLst/>
                <a:latin typeface="Calibri" panose="020F0502020204030204" pitchFamily="34" charset="0"/>
                <a:ea typeface="Calibri" panose="020F0502020204030204" pitchFamily="34" charset="0"/>
                <a:cs typeface="Times New Roman" panose="02020603050405020304" pitchFamily="18" charset="0"/>
              </a:rPr>
              <a:t>Kinderwagen 		unpfändbar §811 ZPO</a:t>
            </a:r>
          </a:p>
          <a:p>
            <a:pPr lvl="1">
              <a:lnSpc>
                <a:spcPct val="107000"/>
              </a:lnSpc>
              <a:spcAft>
                <a:spcPts val="800"/>
              </a:spcAft>
            </a:pPr>
            <a:r>
              <a:rPr lang="de-DE" sz="1800" dirty="0">
                <a:effectLst/>
                <a:latin typeface="Calibri" panose="020F0502020204030204" pitchFamily="34" charset="0"/>
                <a:ea typeface="Calibri" panose="020F0502020204030204" pitchFamily="34" charset="0"/>
                <a:cs typeface="Times New Roman" panose="02020603050405020304" pitchFamily="18" charset="0"/>
              </a:rPr>
              <a:t>Wohnzimmerteppich		pfändbar</a:t>
            </a:r>
          </a:p>
          <a:p>
            <a:pPr lvl="1">
              <a:lnSpc>
                <a:spcPct val="107000"/>
              </a:lnSpc>
              <a:spcAft>
                <a:spcPts val="800"/>
              </a:spcAft>
            </a:pPr>
            <a:r>
              <a:rPr lang="de-DE" sz="1800" dirty="0">
                <a:effectLst/>
                <a:latin typeface="Calibri" panose="020F0502020204030204" pitchFamily="34" charset="0"/>
                <a:ea typeface="Calibri" panose="020F0502020204030204" pitchFamily="34" charset="0"/>
                <a:cs typeface="Times New Roman" panose="02020603050405020304" pitchFamily="18" charset="0"/>
              </a:rPr>
              <a:t>Espressomaschine 		pfändbar</a:t>
            </a:r>
          </a:p>
          <a:p>
            <a:pPr lvl="1">
              <a:lnSpc>
                <a:spcPct val="107000"/>
              </a:lnSpc>
              <a:spcAft>
                <a:spcPts val="800"/>
              </a:spcAft>
            </a:pPr>
            <a:r>
              <a:rPr lang="de-DE" sz="1800" dirty="0">
                <a:effectLst/>
                <a:latin typeface="Calibri" panose="020F0502020204030204" pitchFamily="34" charset="0"/>
                <a:ea typeface="Calibri" panose="020F0502020204030204" pitchFamily="34" charset="0"/>
                <a:cs typeface="Times New Roman" panose="02020603050405020304" pitchFamily="18" charset="0"/>
              </a:rPr>
              <a:t>Porzellanfigur 		pfändbar </a:t>
            </a:r>
          </a:p>
          <a:p>
            <a:endParaRPr lang="de-DE" dirty="0"/>
          </a:p>
        </p:txBody>
      </p:sp>
    </p:spTree>
    <p:extLst>
      <p:ext uri="{BB962C8B-B14F-4D97-AF65-F5344CB8AC3E}">
        <p14:creationId xmlns:p14="http://schemas.microsoft.com/office/powerpoint/2010/main" val="2275492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8F19D9D-A97A-FB92-7721-2E5E8078F071}"/>
              </a:ext>
            </a:extLst>
          </p:cNvPr>
          <p:cNvSpPr>
            <a:spLocks noGrp="1"/>
          </p:cNvSpPr>
          <p:nvPr>
            <p:ph idx="1"/>
          </p:nvPr>
        </p:nvSpPr>
        <p:spPr>
          <a:xfrm>
            <a:off x="838200" y="638355"/>
            <a:ext cx="10515600" cy="5538608"/>
          </a:xfrm>
        </p:spPr>
        <p:txBody>
          <a:bodyPr>
            <a:normAutofit/>
          </a:bodyPr>
          <a:lstStyle/>
          <a:p>
            <a:pPr marL="0" lvl="0" indent="0">
              <a:buNone/>
            </a:pPr>
            <a:r>
              <a:rPr lang="de-DE" sz="2400" dirty="0">
                <a:latin typeface="Calibri" panose="020F0502020204030204" pitchFamily="34" charset="0"/>
                <a:ea typeface="Calibri" panose="020F0502020204030204" pitchFamily="34" charset="0"/>
                <a:cs typeface="Calibri" panose="020F0502020204030204" pitchFamily="34" charset="0"/>
              </a:rPr>
              <a:t>4. Wie wird die Pfändung, soweit sie zulässig ist, bewirkt?</a:t>
            </a:r>
          </a:p>
          <a:p>
            <a:pPr lvl="1"/>
            <a:r>
              <a:rPr lang="de-DE" sz="1800" dirty="0">
                <a:latin typeface="Calibri" panose="020F0502020204030204" pitchFamily="34" charset="0"/>
                <a:ea typeface="Calibri" panose="020F0502020204030204" pitchFamily="34" charset="0"/>
                <a:cs typeface="Calibri" panose="020F0502020204030204" pitchFamily="34" charset="0"/>
              </a:rPr>
              <a:t>durch Inbesitznahme des GV § 808 ZPO</a:t>
            </a:r>
          </a:p>
          <a:p>
            <a:pPr lvl="1"/>
            <a:r>
              <a:rPr lang="de-DE" sz="1800" dirty="0">
                <a:latin typeface="Calibri" panose="020F0502020204030204" pitchFamily="34" charset="0"/>
                <a:ea typeface="Calibri" panose="020F0502020204030204" pitchFamily="34" charset="0"/>
                <a:cs typeface="Calibri" panose="020F0502020204030204" pitchFamily="34" charset="0"/>
              </a:rPr>
              <a:t>Sperrige Gegenstände </a:t>
            </a:r>
            <a:r>
              <a:rPr lang="de-DE" sz="1800" dirty="0">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a:t>
            </a:r>
            <a:r>
              <a:rPr lang="de-DE" sz="1800" dirty="0">
                <a:latin typeface="Calibri" panose="020F0502020204030204" pitchFamily="34" charset="0"/>
                <a:ea typeface="Calibri" panose="020F0502020204030204" pitchFamily="34" charset="0"/>
                <a:cs typeface="Calibri" panose="020F0502020204030204" pitchFamily="34" charset="0"/>
              </a:rPr>
              <a:t> Pfandsiegel</a:t>
            </a:r>
          </a:p>
          <a:p>
            <a:pPr lvl="1"/>
            <a:r>
              <a:rPr lang="de-DE" sz="1800" dirty="0">
                <a:latin typeface="Calibri" panose="020F0502020204030204" pitchFamily="34" charset="0"/>
                <a:ea typeface="Calibri" panose="020F0502020204030204" pitchFamily="34" charset="0"/>
                <a:cs typeface="Calibri" panose="020F0502020204030204" pitchFamily="34" charset="0"/>
              </a:rPr>
              <a:t>Mitnahme von Schmuck und kleineren Gegenständen</a:t>
            </a:r>
          </a:p>
          <a:p>
            <a:pPr lvl="1"/>
            <a:r>
              <a:rPr lang="de-DE" sz="1800" dirty="0">
                <a:latin typeface="Calibri" panose="020F0502020204030204" pitchFamily="34" charset="0"/>
                <a:ea typeface="Calibri" panose="020F0502020204030204" pitchFamily="34" charset="0"/>
                <a:cs typeface="Calibri" panose="020F0502020204030204" pitchFamily="34" charset="0"/>
              </a:rPr>
              <a:t>Ablieferungspflicht von Bargeld gem. § 815 ZPO</a:t>
            </a:r>
          </a:p>
          <a:p>
            <a:pPr lvl="1"/>
            <a:r>
              <a:rPr lang="de-DE" sz="1800" dirty="0">
                <a:latin typeface="Calibri" panose="020F0502020204030204" pitchFamily="34" charset="0"/>
                <a:ea typeface="Calibri" panose="020F0502020204030204" pitchFamily="34" charset="0"/>
                <a:cs typeface="Calibri" panose="020F0502020204030204" pitchFamily="34" charset="0"/>
              </a:rPr>
              <a:t>Protokollierung</a:t>
            </a:r>
          </a:p>
          <a:p>
            <a:pPr marL="0" indent="0">
              <a:buNone/>
            </a:pPr>
            <a:endParaRPr lang="de-DE"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de-DE" dirty="0">
              <a:latin typeface="Calibri" panose="020F0502020204030204" pitchFamily="34" charset="0"/>
              <a:ea typeface="Calibri" panose="020F0502020204030204" pitchFamily="34" charset="0"/>
              <a:cs typeface="Calibri" panose="020F0502020204030204" pitchFamily="34" charset="0"/>
            </a:endParaRPr>
          </a:p>
          <a:p>
            <a:pPr marL="0" lvl="0" indent="0">
              <a:buNone/>
            </a:pPr>
            <a:r>
              <a:rPr lang="de-DE" sz="2400" dirty="0">
                <a:latin typeface="Calibri" panose="020F0502020204030204" pitchFamily="34" charset="0"/>
                <a:ea typeface="Calibri" panose="020F0502020204030204" pitchFamily="34" charset="0"/>
                <a:cs typeface="Calibri" panose="020F0502020204030204" pitchFamily="34" charset="0"/>
              </a:rPr>
              <a:t>5. Was kann wegen der Wertfeststellung der Porzellanfigur unternommen werden?</a:t>
            </a:r>
          </a:p>
          <a:p>
            <a:pPr lvl="1"/>
            <a:r>
              <a:rPr lang="de-DE" sz="1800" dirty="0">
                <a:latin typeface="Calibri" panose="020F0502020204030204" pitchFamily="34" charset="0"/>
                <a:ea typeface="Calibri" panose="020F0502020204030204" pitchFamily="34" charset="0"/>
                <a:cs typeface="Calibri" panose="020F0502020204030204" pitchFamily="34" charset="0"/>
              </a:rPr>
              <a:t>§813 ZPO Schätzung durch einen SV </a:t>
            </a:r>
          </a:p>
          <a:p>
            <a:pPr lvl="1"/>
            <a:r>
              <a:rPr lang="de-DE" sz="1800" dirty="0">
                <a:latin typeface="Calibri" panose="020F0502020204030204" pitchFamily="34" charset="0"/>
                <a:ea typeface="Calibri" panose="020F0502020204030204" pitchFamily="34" charset="0"/>
                <a:cs typeface="Calibri" panose="020F0502020204030204" pitchFamily="34" charset="0"/>
              </a:rPr>
              <a:t>Kann auch VOM Vollstreckungsgericht angeordnet werden auf Antrag des Gl. oder </a:t>
            </a:r>
            <a:r>
              <a:rPr lang="de-DE" sz="1800" dirty="0" err="1">
                <a:latin typeface="Calibri" panose="020F0502020204030204" pitchFamily="34" charset="0"/>
                <a:ea typeface="Calibri" panose="020F0502020204030204" pitchFamily="34" charset="0"/>
                <a:cs typeface="Calibri" panose="020F0502020204030204" pitchFamily="34" charset="0"/>
              </a:rPr>
              <a:t>Sch</a:t>
            </a:r>
            <a:r>
              <a:rPr lang="de-DE" sz="1800" dirty="0">
                <a:latin typeface="Calibri" panose="020F0502020204030204" pitchFamily="34" charset="0"/>
                <a:ea typeface="Calibri" panose="020F0502020204030204" pitchFamily="34" charset="0"/>
                <a:cs typeface="Calibri" panose="020F0502020204030204" pitchFamily="34" charset="0"/>
              </a:rPr>
              <a:t>.</a:t>
            </a:r>
          </a:p>
          <a:p>
            <a:endParaRPr lang="de-DE" dirty="0"/>
          </a:p>
        </p:txBody>
      </p:sp>
    </p:spTree>
    <p:extLst>
      <p:ext uri="{BB962C8B-B14F-4D97-AF65-F5344CB8AC3E}">
        <p14:creationId xmlns:p14="http://schemas.microsoft.com/office/powerpoint/2010/main" val="721032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iefe">
  <a:themeElements>
    <a:clrScheme name="Tiefe">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Tiefe">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ief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Tiefe</Template>
  <TotalTime>0</TotalTime>
  <Words>412</Words>
  <Application>Microsoft Office PowerPoint</Application>
  <PresentationFormat>Breitbild</PresentationFormat>
  <Paragraphs>44</Paragraphs>
  <Slides>5</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5</vt:i4>
      </vt:variant>
    </vt:vector>
  </HeadingPairs>
  <TitlesOfParts>
    <vt:vector size="10" baseType="lpstr">
      <vt:lpstr>Aptos</vt:lpstr>
      <vt:lpstr>Arial</vt:lpstr>
      <vt:lpstr>Calibri</vt:lpstr>
      <vt:lpstr>Corbel</vt:lpstr>
      <vt:lpstr>Tiefe</vt:lpstr>
      <vt:lpstr>In dem Rechtsstreit Meier/Bauer ist die Beklagte zur Zahlung von 2.350€ nebst Zinsen verurteilt worden und das Urteil gegen Sicherheitsleistungen in Höhe von 2.850€ für vorläufig vollstreckbar erklärt worden. Das Urteil ist beiden Parteien am 03.04.2020 zugestellt worden. Die Klägerin beauftragt am 05.04.2020 ihren Rechtsanwalt mit der sofortigen ZV. </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Körner, Josephin</dc:creator>
  <cp:lastModifiedBy>Körner, Josephin</cp:lastModifiedBy>
  <cp:revision>3</cp:revision>
  <dcterms:created xsi:type="dcterms:W3CDTF">2025-11-07T10:00:01Z</dcterms:created>
  <dcterms:modified xsi:type="dcterms:W3CDTF">2025-11-24T11:06:59Z</dcterms:modified>
</cp:coreProperties>
</file>