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91" r:id="rId3"/>
    <p:sldId id="392" r:id="rId4"/>
    <p:sldId id="394" r:id="rId5"/>
    <p:sldId id="393"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1" autoAdjust="0"/>
    <p:restoredTop sz="94660"/>
  </p:normalViewPr>
  <p:slideViewPr>
    <p:cSldViewPr snapToGrid="0">
      <p:cViewPr varScale="1">
        <p:scale>
          <a:sx n="56" d="100"/>
          <a:sy n="56" d="100"/>
        </p:scale>
        <p:origin x="96" y="10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12/5/2024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580D37-ABA8-439F-88B8-EBD4F3B6338C}"/>
              </a:ext>
            </a:extLst>
          </p:cNvPr>
          <p:cNvSpPr>
            <a:spLocks noGrp="1"/>
          </p:cNvSpPr>
          <p:nvPr>
            <p:ph type="ctrTitle"/>
          </p:nvPr>
        </p:nvSpPr>
        <p:spPr/>
        <p:txBody>
          <a:bodyPr>
            <a:normAutofit fontScale="90000"/>
          </a:bodyPr>
          <a:lstStyle/>
          <a:p>
            <a:r>
              <a:rPr lang="de-DE" dirty="0"/>
              <a:t>Das Verpflichtungsgespräch und der Betreuerausweis</a:t>
            </a:r>
          </a:p>
        </p:txBody>
      </p:sp>
      <p:sp>
        <p:nvSpPr>
          <p:cNvPr id="3" name="Untertitel 2">
            <a:extLst>
              <a:ext uri="{FF2B5EF4-FFF2-40B4-BE49-F238E27FC236}">
                <a16:creationId xmlns:a16="http://schemas.microsoft.com/office/drawing/2014/main" id="{F0F57242-B7E8-4EFD-9F1C-6F5F7633CA29}"/>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48958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25677" y="530195"/>
            <a:ext cx="11511419" cy="5262979"/>
          </a:xfrm>
          <a:prstGeom prst="rect">
            <a:avLst/>
          </a:prstGeom>
        </p:spPr>
        <p:txBody>
          <a:bodyPr wrap="square">
            <a:spAutoFit/>
          </a:bodyPr>
          <a:lstStyle/>
          <a:p>
            <a:pPr algn="ctr"/>
            <a:r>
              <a:rPr lang="de-DE" sz="2800" b="1" u="sng" dirty="0">
                <a:latin typeface="+mj-lt"/>
              </a:rPr>
              <a:t>Das Verpflichtungsgespräch</a:t>
            </a:r>
          </a:p>
          <a:p>
            <a:pPr algn="ctr"/>
            <a:endParaRPr lang="de-DE" sz="2800" b="1" u="sng" dirty="0">
              <a:latin typeface="+mj-lt"/>
            </a:endParaRPr>
          </a:p>
          <a:p>
            <a:r>
              <a:rPr lang="de-DE" sz="2000" b="1" dirty="0">
                <a:latin typeface="+mj-lt"/>
              </a:rPr>
              <a:t>§ 1861 (2) BGB sieht vor, dass der Betreuer mündlich verpflichtet und über seine Aufgaben unterrichtet wird (sog. Verpflichtungsgespräch). Dabei wird der Betreuer mit der Bedeutung der Betreuung und dem Umfang seiner Aufgabenkreise vertraut gemacht. Er wird über die bestehenden Berichtsund Rechenschaftspflichten informiert.</a:t>
            </a:r>
          </a:p>
          <a:p>
            <a:r>
              <a:rPr lang="de-DE" sz="2000" b="1" dirty="0">
                <a:latin typeface="+mj-lt"/>
              </a:rPr>
              <a:t>Anders als im Vormundschaftsverfahren wird der Betreuer aber nicht erst durch seine Verpflichtung bestellt. Das Verpflichtungsgespräch hat also keine konstitutive Wirkung, sondern dient lediglich dazu, den Betreuer möglichst gut zu informieren.</a:t>
            </a:r>
          </a:p>
          <a:p>
            <a:r>
              <a:rPr lang="de-DE" sz="2000" b="1" dirty="0">
                <a:latin typeface="+mj-lt"/>
              </a:rPr>
              <a:t>Das Verpflichtungsgespräch kann für folgende Personen entfallen:</a:t>
            </a:r>
          </a:p>
          <a:p>
            <a:pPr marL="742950" lvl="1" indent="-285750">
              <a:buFont typeface="Arial" panose="020B0604020202020204" pitchFamily="34" charset="0"/>
              <a:buChar char="•"/>
            </a:pPr>
            <a:r>
              <a:rPr lang="de-DE" sz="2000" b="1" dirty="0">
                <a:latin typeface="+mj-lt"/>
              </a:rPr>
              <a:t>Betreuungsverein- und </a:t>
            </a:r>
            <a:r>
              <a:rPr lang="de-DE" sz="2000" b="1" dirty="0" err="1">
                <a:latin typeface="+mj-lt"/>
              </a:rPr>
              <a:t>behörde</a:t>
            </a:r>
            <a:endParaRPr lang="de-DE" sz="2000" b="1" dirty="0">
              <a:latin typeface="+mj-lt"/>
            </a:endParaRPr>
          </a:p>
          <a:p>
            <a:pPr marL="742950" lvl="1" indent="-285750">
              <a:buFont typeface="Arial" panose="020B0604020202020204" pitchFamily="34" charset="0"/>
              <a:buChar char="•"/>
            </a:pPr>
            <a:r>
              <a:rPr lang="de-DE" sz="2000" b="1" dirty="0">
                <a:latin typeface="+mj-lt"/>
              </a:rPr>
              <a:t>Berufsbetreuer</a:t>
            </a:r>
          </a:p>
          <a:p>
            <a:pPr marL="742950" lvl="1" indent="-285750">
              <a:buFont typeface="Arial" panose="020B0604020202020204" pitchFamily="34" charset="0"/>
              <a:buChar char="•"/>
            </a:pPr>
            <a:r>
              <a:rPr lang="de-DE" sz="2000" b="1" dirty="0">
                <a:latin typeface="+mj-lt"/>
              </a:rPr>
              <a:t>Ehrenamtliche Betreuer, die mehr als eine Betreuung führen oder in den letzten zwei Jahren geführt haben</a:t>
            </a:r>
            <a:br>
              <a:rPr lang="de-DE" sz="2000" b="1" dirty="0">
                <a:latin typeface="+mj-lt"/>
              </a:rPr>
            </a:br>
            <a:endParaRPr lang="de-DE" sz="2000" b="1" dirty="0">
              <a:latin typeface="+mj-lt"/>
            </a:endParaRPr>
          </a:p>
          <a:p>
            <a:r>
              <a:rPr lang="de-DE" sz="2000" b="1" dirty="0">
                <a:latin typeface="+mj-lt"/>
              </a:rPr>
              <a:t>Das Verpflichtungsgespräch führt der Rechtspfleger (§ 3 Nr. 2b </a:t>
            </a:r>
            <a:r>
              <a:rPr lang="de-DE" sz="2000" b="1" dirty="0" err="1">
                <a:latin typeface="+mj-lt"/>
              </a:rPr>
              <a:t>i.V.m</a:t>
            </a:r>
            <a:r>
              <a:rPr lang="de-DE" sz="2000" b="1" dirty="0">
                <a:latin typeface="+mj-lt"/>
              </a:rPr>
              <a:t>. § </a:t>
            </a:r>
            <a:r>
              <a:rPr lang="de-DE" sz="2000" b="1">
                <a:latin typeface="+mj-lt"/>
              </a:rPr>
              <a:t>15 RPflG)</a:t>
            </a:r>
            <a:endParaRPr lang="de-DE" sz="2000" b="1" dirty="0">
              <a:latin typeface="+mj-lt"/>
            </a:endParaRPr>
          </a:p>
        </p:txBody>
      </p:sp>
    </p:spTree>
    <p:extLst>
      <p:ext uri="{BB962C8B-B14F-4D97-AF65-F5344CB8AC3E}">
        <p14:creationId xmlns:p14="http://schemas.microsoft.com/office/powerpoint/2010/main" val="1628510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DE0BB5-D7FF-455A-94B4-53FA19DA1BE8}"/>
              </a:ext>
            </a:extLst>
          </p:cNvPr>
          <p:cNvSpPr>
            <a:spLocks noGrp="1"/>
          </p:cNvSpPr>
          <p:nvPr>
            <p:ph type="title"/>
          </p:nvPr>
        </p:nvSpPr>
        <p:spPr>
          <a:xfrm>
            <a:off x="838200" y="95552"/>
            <a:ext cx="10515600" cy="1325563"/>
          </a:xfrm>
        </p:spPr>
        <p:txBody>
          <a:bodyPr/>
          <a:lstStyle/>
          <a:p>
            <a:r>
              <a:rPr lang="de-DE" b="1" u="sng" dirty="0"/>
              <a:t>Betreuerausweis</a:t>
            </a:r>
          </a:p>
        </p:txBody>
      </p:sp>
      <p:sp>
        <p:nvSpPr>
          <p:cNvPr id="3" name="Inhaltsplatzhalter 2">
            <a:extLst>
              <a:ext uri="{FF2B5EF4-FFF2-40B4-BE49-F238E27FC236}">
                <a16:creationId xmlns:a16="http://schemas.microsoft.com/office/drawing/2014/main" id="{B7CA8F6B-24AE-4AC8-8F39-86D5451CF357}"/>
              </a:ext>
            </a:extLst>
          </p:cNvPr>
          <p:cNvSpPr>
            <a:spLocks noGrp="1"/>
          </p:cNvSpPr>
          <p:nvPr>
            <p:ph idx="1"/>
          </p:nvPr>
        </p:nvSpPr>
        <p:spPr>
          <a:xfrm>
            <a:off x="838200" y="1161746"/>
            <a:ext cx="10515600" cy="5696254"/>
          </a:xfrm>
        </p:spPr>
        <p:txBody>
          <a:bodyPr/>
          <a:lstStyle/>
          <a:p>
            <a:r>
              <a:rPr lang="de-DE" b="1" dirty="0"/>
              <a:t>geregelt in § 290 FamFG</a:t>
            </a:r>
          </a:p>
          <a:p>
            <a:r>
              <a:rPr lang="de-DE" b="1" dirty="0"/>
              <a:t>Übergabe meist bei Verpflichtung, wenn ehrenamtlicher Betreuer</a:t>
            </a:r>
          </a:p>
          <a:p>
            <a:r>
              <a:rPr lang="de-DE" b="1" dirty="0"/>
              <a:t>Wenn Verpflichtung nicht erforderlich </a:t>
            </a:r>
            <a:r>
              <a:rPr lang="de-DE" b="1" dirty="0">
                <a:sym typeface="Wingdings" panose="05000000000000000000" pitchFamily="2" charset="2"/>
              </a:rPr>
              <a:t> Übersendung per Post</a:t>
            </a:r>
          </a:p>
          <a:p>
            <a:r>
              <a:rPr lang="de-DE" b="1" dirty="0">
                <a:sym typeface="Wingdings" panose="05000000000000000000" pitchFamily="2" charset="2"/>
              </a:rPr>
              <a:t>Rückgabe bei Beendigung oder Änderung der Aufgabenkreise</a:t>
            </a:r>
            <a:endParaRPr lang="de-DE" b="1" dirty="0"/>
          </a:p>
          <a:p>
            <a:endParaRPr lang="de-DE" b="1" dirty="0"/>
          </a:p>
        </p:txBody>
      </p:sp>
      <p:sp>
        <p:nvSpPr>
          <p:cNvPr id="4" name="Fußzeilenplatzhalter 3">
            <a:extLst>
              <a:ext uri="{FF2B5EF4-FFF2-40B4-BE49-F238E27FC236}">
                <a16:creationId xmlns:a16="http://schemas.microsoft.com/office/drawing/2014/main" id="{280EB036-FDE1-46E6-8738-B50C6ED9A1E3}"/>
              </a:ext>
            </a:extLst>
          </p:cNvPr>
          <p:cNvSpPr>
            <a:spLocks noGrp="1"/>
          </p:cNvSpPr>
          <p:nvPr>
            <p:ph type="ftr" sz="quarter" idx="11"/>
          </p:nvPr>
        </p:nvSpPr>
        <p:spPr/>
        <p:txBody>
          <a:bodyPr/>
          <a:lstStyle/>
          <a:p>
            <a:r>
              <a:rPr lang="en-US"/>
              <a:t>www.marc-ruttkus.de</a:t>
            </a:r>
            <a:endParaRPr lang="en-US" dirty="0"/>
          </a:p>
        </p:txBody>
      </p:sp>
      <p:sp>
        <p:nvSpPr>
          <p:cNvPr id="5" name="Legende: Linie 4">
            <a:extLst>
              <a:ext uri="{FF2B5EF4-FFF2-40B4-BE49-F238E27FC236}">
                <a16:creationId xmlns:a16="http://schemas.microsoft.com/office/drawing/2014/main" id="{CA0D65FB-3F72-4597-ABA8-7244E4965270}"/>
              </a:ext>
            </a:extLst>
          </p:cNvPr>
          <p:cNvSpPr/>
          <p:nvPr/>
        </p:nvSpPr>
        <p:spPr>
          <a:xfrm>
            <a:off x="4975213" y="3067864"/>
            <a:ext cx="6674265" cy="3700329"/>
          </a:xfrm>
          <a:prstGeom prst="borderCallout1">
            <a:avLst>
              <a:gd name="adj1" fmla="val 13669"/>
              <a:gd name="adj2" fmla="val -10"/>
              <a:gd name="adj3" fmla="val -6900"/>
              <a:gd name="adj4" fmla="val -14645"/>
            </a:avLst>
          </a:prstGeom>
        </p:spPr>
        <p:style>
          <a:lnRef idx="2">
            <a:schemeClr val="dk1"/>
          </a:lnRef>
          <a:fillRef idx="1">
            <a:schemeClr val="lt1"/>
          </a:fillRef>
          <a:effectRef idx="0">
            <a:schemeClr val="dk1"/>
          </a:effectRef>
          <a:fontRef idx="minor">
            <a:schemeClr val="dk1"/>
          </a:fontRef>
        </p:style>
        <p:txBody>
          <a:bodyPr rtlCol="0" anchor="ctr"/>
          <a:lstStyle/>
          <a:p>
            <a:r>
              <a:rPr lang="de-DE" sz="1600" dirty="0">
                <a:solidFill>
                  <a:schemeClr val="tx1"/>
                </a:solidFill>
              </a:rPr>
              <a:t>„</a:t>
            </a:r>
            <a:r>
              <a:rPr lang="de-DE" sz="1600" dirty="0">
                <a:solidFill>
                  <a:srgbClr val="92D050"/>
                </a:solidFill>
                <a:effectLst>
                  <a:outerShdw blurRad="38100" dist="38100" dir="2700000" algn="tl">
                    <a:srgbClr val="000000">
                      <a:alpha val="43137"/>
                    </a:srgbClr>
                  </a:outerShdw>
                </a:effectLst>
              </a:rPr>
              <a:t>Der Betreuer erhält eine Urkunde über seine Bestellung. Die Urkunde soll enthalten:</a:t>
            </a:r>
          </a:p>
          <a:p>
            <a:r>
              <a:rPr lang="de-DE" sz="1600" dirty="0">
                <a:solidFill>
                  <a:srgbClr val="92D050"/>
                </a:solidFill>
                <a:effectLst>
                  <a:outerShdw blurRad="38100" dist="38100" dir="2700000" algn="tl">
                    <a:srgbClr val="000000">
                      <a:alpha val="43137"/>
                    </a:srgbClr>
                  </a:outerShdw>
                </a:effectLst>
              </a:rPr>
              <a:t>1.	die Bezeichnung des Betroffenen und des Betreuers;</a:t>
            </a:r>
          </a:p>
          <a:p>
            <a:r>
              <a:rPr lang="de-DE" sz="1600" dirty="0">
                <a:solidFill>
                  <a:srgbClr val="92D050"/>
                </a:solidFill>
                <a:effectLst>
                  <a:outerShdw blurRad="38100" dist="38100" dir="2700000" algn="tl">
                    <a:srgbClr val="000000">
                      <a:alpha val="43137"/>
                    </a:srgbClr>
                  </a:outerShdw>
                </a:effectLst>
              </a:rPr>
              <a:t>2.	bei Bestellung eines Vereinsbetreuers oder Behördenbetreuers 	diese Bezeichnung und die Bezeichnung des Vereins oder der 	Behörde;</a:t>
            </a:r>
          </a:p>
          <a:p>
            <a:r>
              <a:rPr lang="de-DE" sz="1600" dirty="0">
                <a:solidFill>
                  <a:srgbClr val="92D050"/>
                </a:solidFill>
                <a:effectLst>
                  <a:outerShdw blurRad="38100" dist="38100" dir="2700000" algn="tl">
                    <a:srgbClr val="000000">
                      <a:alpha val="43137"/>
                    </a:srgbClr>
                  </a:outerShdw>
                </a:effectLst>
              </a:rPr>
              <a:t>3.	den Aufgabenkreis des Betreuers;</a:t>
            </a:r>
          </a:p>
          <a:p>
            <a:r>
              <a:rPr lang="de-DE" sz="1600" dirty="0">
                <a:solidFill>
                  <a:srgbClr val="92D050"/>
                </a:solidFill>
                <a:effectLst>
                  <a:outerShdw blurRad="38100" dist="38100" dir="2700000" algn="tl">
                    <a:srgbClr val="000000">
                      <a:alpha val="43137"/>
                    </a:srgbClr>
                  </a:outerShdw>
                </a:effectLst>
              </a:rPr>
              <a:t>4.	bei Anordnung eines Einwilligungsvorbehalts die 	Bezeichnung des Kreises der einwilligungsbedürftigen 	Willenserklärungen;</a:t>
            </a:r>
          </a:p>
          <a:p>
            <a:r>
              <a:rPr lang="de-DE" sz="1600" dirty="0">
                <a:solidFill>
                  <a:srgbClr val="92D050"/>
                </a:solidFill>
                <a:effectLst>
                  <a:outerShdw blurRad="38100" dist="38100" dir="2700000" algn="tl">
                    <a:srgbClr val="000000">
                      <a:alpha val="43137"/>
                    </a:srgbClr>
                  </a:outerShdw>
                </a:effectLst>
              </a:rPr>
              <a:t>5.	bei der Bestellung eines vorläufigen Betreuers durch einstweilige 	Anordnung das Ende der einstweiligen Maßnahme.“</a:t>
            </a:r>
          </a:p>
        </p:txBody>
      </p:sp>
    </p:spTree>
    <p:extLst>
      <p:ext uri="{BB962C8B-B14F-4D97-AF65-F5344CB8AC3E}">
        <p14:creationId xmlns:p14="http://schemas.microsoft.com/office/powerpoint/2010/main" val="558704307"/>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5"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355CCA-60A2-44FB-AF32-D5E18DF410C0}"/>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33AE7005-BBCD-4A51-9AC0-36312D096CDC}"/>
              </a:ext>
            </a:extLst>
          </p:cNvPr>
          <p:cNvSpPr>
            <a:spLocks noGrp="1"/>
          </p:cNvSpPr>
          <p:nvPr>
            <p:ph idx="1"/>
          </p:nvPr>
        </p:nvSpPr>
        <p:spPr/>
        <p:txBody>
          <a:bodyPr/>
          <a:lstStyle/>
          <a:p>
            <a:endParaRPr lang="de-DE"/>
          </a:p>
        </p:txBody>
      </p:sp>
      <p:pic>
        <p:nvPicPr>
          <p:cNvPr id="4" name="Betreuerausweis" descr="Ein Bild, das Text enthält.&#10;&#10;Automatisch generierte Beschreibung">
            <a:extLst>
              <a:ext uri="{FF2B5EF4-FFF2-40B4-BE49-F238E27FC236}">
                <a16:creationId xmlns:a16="http://schemas.microsoft.com/office/drawing/2014/main" id="{4D21583A-83F4-4349-9115-D9E14B4EB49A}"/>
              </a:ext>
            </a:extLst>
          </p:cNvPr>
          <p:cNvPicPr>
            <a:picLocks noChangeAspect="1"/>
          </p:cNvPicPr>
          <p:nvPr/>
        </p:nvPicPr>
        <p:blipFill>
          <a:blip r:embed="rId2"/>
          <a:stretch>
            <a:fillRect/>
          </a:stretch>
        </p:blipFill>
        <p:spPr>
          <a:xfrm>
            <a:off x="684212" y="560539"/>
            <a:ext cx="10371551" cy="5611661"/>
          </a:xfrm>
          <a:prstGeom prst="rect">
            <a:avLst/>
          </a:prstGeom>
        </p:spPr>
      </p:pic>
    </p:spTree>
    <p:extLst>
      <p:ext uri="{BB962C8B-B14F-4D97-AF65-F5344CB8AC3E}">
        <p14:creationId xmlns:p14="http://schemas.microsoft.com/office/powerpoint/2010/main" val="2343971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 und AZ">
            <a:extLst>
              <a:ext uri="{FF2B5EF4-FFF2-40B4-BE49-F238E27FC236}">
                <a16:creationId xmlns:a16="http://schemas.microsoft.com/office/drawing/2014/main" id="{EEB095BF-45CE-4819-9BC2-7BFF54618331}"/>
              </a:ext>
            </a:extLst>
          </p:cNvPr>
          <p:cNvGrpSpPr/>
          <p:nvPr/>
        </p:nvGrpSpPr>
        <p:grpSpPr>
          <a:xfrm>
            <a:off x="2454709" y="1110953"/>
            <a:ext cx="6639049" cy="880217"/>
            <a:chOff x="2454709" y="1110953"/>
            <a:chExt cx="6639049" cy="880217"/>
          </a:xfrm>
        </p:grpSpPr>
        <p:sp>
          <p:nvSpPr>
            <p:cNvPr id="5" name="Rechteck 4">
              <a:extLst>
                <a:ext uri="{FF2B5EF4-FFF2-40B4-BE49-F238E27FC236}">
                  <a16:creationId xmlns:a16="http://schemas.microsoft.com/office/drawing/2014/main" id="{1795D186-DE08-4E38-8654-C1CB450EB9DD}"/>
                </a:ext>
              </a:extLst>
            </p:cNvPr>
            <p:cNvSpPr/>
            <p:nvPr/>
          </p:nvSpPr>
          <p:spPr>
            <a:xfrm>
              <a:off x="6199833" y="1110953"/>
              <a:ext cx="2893925" cy="637460"/>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Legende: Linie 5">
              <a:extLst>
                <a:ext uri="{FF2B5EF4-FFF2-40B4-BE49-F238E27FC236}">
                  <a16:creationId xmlns:a16="http://schemas.microsoft.com/office/drawing/2014/main" id="{0FC2686A-4EFD-425C-BC73-E2B316D5E2A6}"/>
                </a:ext>
              </a:extLst>
            </p:cNvPr>
            <p:cNvSpPr/>
            <p:nvPr/>
          </p:nvSpPr>
          <p:spPr>
            <a:xfrm>
              <a:off x="2454709" y="1145136"/>
              <a:ext cx="2375731" cy="846034"/>
            </a:xfrm>
            <a:prstGeom prst="borderCallout1">
              <a:avLst>
                <a:gd name="adj1" fmla="val 16730"/>
                <a:gd name="adj2" fmla="val 157854"/>
                <a:gd name="adj3" fmla="val 42803"/>
                <a:gd name="adj4" fmla="val 99077"/>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rgbClr val="FFFFFF"/>
                  </a:solidFill>
                </a:rPr>
                <a:t>Bezeichnung des Amtsgerichts </a:t>
              </a:r>
              <a:r>
                <a:rPr lang="de-DE" dirty="0"/>
                <a:t>und Aktenzeichen</a:t>
              </a:r>
            </a:p>
          </p:txBody>
        </p:sp>
      </p:grpSp>
      <p:grpSp>
        <p:nvGrpSpPr>
          <p:cNvPr id="10" name="Bestllung">
            <a:extLst>
              <a:ext uri="{FF2B5EF4-FFF2-40B4-BE49-F238E27FC236}">
                <a16:creationId xmlns:a16="http://schemas.microsoft.com/office/drawing/2014/main" id="{45D21012-B496-45AA-BD85-F7FBE2263937}"/>
              </a:ext>
            </a:extLst>
          </p:cNvPr>
          <p:cNvGrpSpPr/>
          <p:nvPr/>
        </p:nvGrpSpPr>
        <p:grpSpPr>
          <a:xfrm>
            <a:off x="1552768" y="1897166"/>
            <a:ext cx="8184523" cy="2623559"/>
            <a:chOff x="1552768" y="1897166"/>
            <a:chExt cx="8184523" cy="2623559"/>
          </a:xfrm>
        </p:grpSpPr>
        <p:sp>
          <p:nvSpPr>
            <p:cNvPr id="8" name="Rechteck 7">
              <a:extLst>
                <a:ext uri="{FF2B5EF4-FFF2-40B4-BE49-F238E27FC236}">
                  <a16:creationId xmlns:a16="http://schemas.microsoft.com/office/drawing/2014/main" id="{FB57AFD7-672C-4785-A195-5D176ADAB672}"/>
                </a:ext>
              </a:extLst>
            </p:cNvPr>
            <p:cNvSpPr/>
            <p:nvPr/>
          </p:nvSpPr>
          <p:spPr>
            <a:xfrm>
              <a:off x="6199833" y="1897166"/>
              <a:ext cx="3537458" cy="2623559"/>
            </a:xfrm>
            <a:prstGeom prst="rect">
              <a:avLst/>
            </a:prstGeom>
            <a:solidFill>
              <a:srgbClr val="FF00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Legende: Linie 8">
              <a:extLst>
                <a:ext uri="{FF2B5EF4-FFF2-40B4-BE49-F238E27FC236}">
                  <a16:creationId xmlns:a16="http://schemas.microsoft.com/office/drawing/2014/main" id="{A44CC6F0-0F79-40FD-882E-C4A1ED14622B}"/>
                </a:ext>
              </a:extLst>
            </p:cNvPr>
            <p:cNvSpPr/>
            <p:nvPr/>
          </p:nvSpPr>
          <p:spPr>
            <a:xfrm>
              <a:off x="1552768" y="2807293"/>
              <a:ext cx="3670278" cy="1478422"/>
            </a:xfrm>
            <a:prstGeom prst="borderCallout1">
              <a:avLst>
                <a:gd name="adj1" fmla="val 14125"/>
                <a:gd name="adj2" fmla="val 126014"/>
                <a:gd name="adj3" fmla="val 42558"/>
                <a:gd name="adj4" fmla="val 9974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rgbClr val="FFFFFF"/>
                  </a:solidFill>
                </a:rPr>
                <a:t>Bezeichnung des Betreuers (fett) und des Betroffenen jeweils mit Geburtsdatum; vorläufiger Betreuer wäre zu bezeichnen</a:t>
              </a:r>
            </a:p>
          </p:txBody>
        </p:sp>
      </p:grpSp>
      <p:pic>
        <p:nvPicPr>
          <p:cNvPr id="11" name="BA Rück" descr="Ein Bild, das Text enthält.&#10;&#10;Automatisch generierte Beschreibung">
            <a:extLst>
              <a:ext uri="{FF2B5EF4-FFF2-40B4-BE49-F238E27FC236}">
                <a16:creationId xmlns:a16="http://schemas.microsoft.com/office/drawing/2014/main" id="{B41E81F9-36A4-434D-99DD-2990553FCEC3}"/>
              </a:ext>
            </a:extLst>
          </p:cNvPr>
          <p:cNvPicPr>
            <a:picLocks noChangeAspect="1"/>
          </p:cNvPicPr>
          <p:nvPr/>
        </p:nvPicPr>
        <p:blipFill>
          <a:blip r:embed="rId2"/>
          <a:stretch>
            <a:fillRect/>
          </a:stretch>
        </p:blipFill>
        <p:spPr>
          <a:xfrm>
            <a:off x="1964686" y="796630"/>
            <a:ext cx="7493508" cy="5193792"/>
          </a:xfrm>
          <a:prstGeom prst="rect">
            <a:avLst/>
          </a:prstGeom>
        </p:spPr>
      </p:pic>
    </p:spTree>
    <p:extLst>
      <p:ext uri="{BB962C8B-B14F-4D97-AF65-F5344CB8AC3E}">
        <p14:creationId xmlns:p14="http://schemas.microsoft.com/office/powerpoint/2010/main" val="222948360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par>
                                <p:cTn id="13" presetID="10" presetClass="exit" presetSubtype="0" fill="hold" nodeType="withEffect">
                                  <p:stCondLst>
                                    <p:cond delay="0"/>
                                  </p:stCondLst>
                                  <p:childTnLst>
                                    <p:animEffect transition="out" filter="fade">
                                      <p:cBhvr>
                                        <p:cTn id="14" dur="500"/>
                                        <p:tgtEl>
                                          <p:spTgt spid="7"/>
                                        </p:tgtEl>
                                      </p:cBhvr>
                                    </p:animEffect>
                                    <p:set>
                                      <p:cBhvr>
                                        <p:cTn id="15"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292</Words>
  <Application>Microsoft Office PowerPoint</Application>
  <PresentationFormat>Breitbild</PresentationFormat>
  <Paragraphs>24</Paragraphs>
  <Slides>5</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5</vt:i4>
      </vt:variant>
    </vt:vector>
  </HeadingPairs>
  <TitlesOfParts>
    <vt:vector size="10" baseType="lpstr">
      <vt:lpstr>Arial</vt:lpstr>
      <vt:lpstr>Century Gothic</vt:lpstr>
      <vt:lpstr>Wingdings</vt:lpstr>
      <vt:lpstr>Wingdings 3</vt:lpstr>
      <vt:lpstr>Segment</vt:lpstr>
      <vt:lpstr>Das Verpflichtungsgespräch und der Betreuerausweis</vt:lpstr>
      <vt:lpstr>PowerPoint-Präsentation</vt:lpstr>
      <vt:lpstr>Betreuerausweis</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Verpflichtungsgespräch und der Betreuerausweis</dc:title>
  <dc:creator>Neuendorf-Schulz, Simone</dc:creator>
  <cp:lastModifiedBy>Neuendorf-Schulz, Simone</cp:lastModifiedBy>
  <cp:revision>1</cp:revision>
  <dcterms:created xsi:type="dcterms:W3CDTF">2024-12-05T07:31:13Z</dcterms:created>
  <dcterms:modified xsi:type="dcterms:W3CDTF">2024-12-05T07:36:10Z</dcterms:modified>
</cp:coreProperties>
</file>