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77" r:id="rId4"/>
    <p:sldId id="278" r:id="rId5"/>
    <p:sldId id="279" r:id="rId6"/>
    <p:sldId id="256" r:id="rId7"/>
  </p:sldIdLst>
  <p:sldSz cx="12192000" cy="6858000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9" d="100"/>
          <a:sy n="3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75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88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95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71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284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5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3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91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60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479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26B2-8E92-45D7-B834-278D20FB8C3A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9221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426B2-8E92-45D7-B834-278D20FB8C3A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9E14A-DE41-431D-A91A-4C9638E18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231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FFAB66A5-4BCB-488A-B12E-D561FF62FBB1}"/>
              </a:ext>
            </a:extLst>
          </p:cNvPr>
          <p:cNvSpPr/>
          <p:nvPr/>
        </p:nvSpPr>
        <p:spPr>
          <a:xfrm>
            <a:off x="4849782" y="211473"/>
            <a:ext cx="2492436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BGB</a:t>
            </a:r>
            <a:endParaRPr lang="de-DE" sz="6600" dirty="0"/>
          </a:p>
        </p:txBody>
      </p:sp>
      <p:sp>
        <p:nvSpPr>
          <p:cNvPr id="6" name="Abgerundetes Rechteck 4">
            <a:extLst>
              <a:ext uri="{FF2B5EF4-FFF2-40B4-BE49-F238E27FC236}">
                <a16:creationId xmlns:a16="http://schemas.microsoft.com/office/drawing/2014/main" id="{85570D64-950E-40BA-8F86-527535F8A8EF}"/>
              </a:ext>
            </a:extLst>
          </p:cNvPr>
          <p:cNvSpPr/>
          <p:nvPr/>
        </p:nvSpPr>
        <p:spPr>
          <a:xfrm>
            <a:off x="4135925" y="1085523"/>
            <a:ext cx="3920149" cy="1286746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/>
              <a:t>Allgemeiner Teil</a:t>
            </a:r>
          </a:p>
          <a:p>
            <a:pPr algn="ctr"/>
            <a:r>
              <a:rPr lang="de-DE" sz="4000" dirty="0"/>
              <a:t>§§ 1 – 240 </a:t>
            </a:r>
          </a:p>
        </p:txBody>
      </p:sp>
      <p:sp>
        <p:nvSpPr>
          <p:cNvPr id="8" name="Abgerundetes Rechteck 5">
            <a:extLst>
              <a:ext uri="{FF2B5EF4-FFF2-40B4-BE49-F238E27FC236}">
                <a16:creationId xmlns:a16="http://schemas.microsoft.com/office/drawing/2014/main" id="{4D2A106C-1DB7-498B-B65D-8BB703CB5CD3}"/>
              </a:ext>
            </a:extLst>
          </p:cNvPr>
          <p:cNvSpPr/>
          <p:nvPr/>
        </p:nvSpPr>
        <p:spPr>
          <a:xfrm>
            <a:off x="3137864" y="2508882"/>
            <a:ext cx="5916272" cy="32050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de-DE" sz="2800" dirty="0"/>
              <a:t>Personen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Sachen und Tiere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Rechtsgeschäfte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Fristen und Termine 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Ausübung der Rechte, Selbstverteidigung, Selbsthilfe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Sicherheitsleistung</a:t>
            </a:r>
          </a:p>
        </p:txBody>
      </p:sp>
      <p:sp>
        <p:nvSpPr>
          <p:cNvPr id="10" name="Abgerundetes Rechteck 4">
            <a:extLst>
              <a:ext uri="{FF2B5EF4-FFF2-40B4-BE49-F238E27FC236}">
                <a16:creationId xmlns:a16="http://schemas.microsoft.com/office/drawing/2014/main" id="{9340043A-F970-422B-9671-DE8479055D4F}"/>
              </a:ext>
            </a:extLst>
          </p:cNvPr>
          <p:cNvSpPr/>
          <p:nvPr/>
        </p:nvSpPr>
        <p:spPr>
          <a:xfrm>
            <a:off x="2362576" y="6066167"/>
            <a:ext cx="7466846" cy="5405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400" dirty="0"/>
              <a:t>Rechtsbegriffe und Vorschriften, die für alle Bücher gelten 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A0E500A-6C3B-4F9C-948A-8AB28759BC5E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6095999" y="5713896"/>
            <a:ext cx="1" cy="352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77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FFAB66A5-4BCB-488A-B12E-D561FF62FBB1}"/>
              </a:ext>
            </a:extLst>
          </p:cNvPr>
          <p:cNvSpPr/>
          <p:nvPr/>
        </p:nvSpPr>
        <p:spPr>
          <a:xfrm>
            <a:off x="4849782" y="211473"/>
            <a:ext cx="2492436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BGB</a:t>
            </a:r>
            <a:endParaRPr lang="de-DE" sz="6600" dirty="0"/>
          </a:p>
        </p:txBody>
      </p:sp>
      <p:sp>
        <p:nvSpPr>
          <p:cNvPr id="6" name="Abgerundetes Rechteck 4">
            <a:extLst>
              <a:ext uri="{FF2B5EF4-FFF2-40B4-BE49-F238E27FC236}">
                <a16:creationId xmlns:a16="http://schemas.microsoft.com/office/drawing/2014/main" id="{85570D64-950E-40BA-8F86-527535F8A8EF}"/>
              </a:ext>
            </a:extLst>
          </p:cNvPr>
          <p:cNvSpPr/>
          <p:nvPr/>
        </p:nvSpPr>
        <p:spPr>
          <a:xfrm>
            <a:off x="4135925" y="1085523"/>
            <a:ext cx="3920149" cy="1286746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/>
              <a:t>Schuldrecht</a:t>
            </a:r>
          </a:p>
          <a:p>
            <a:pPr algn="ctr"/>
            <a:r>
              <a:rPr lang="de-DE" sz="4000" dirty="0"/>
              <a:t>§§ 241 - 853</a:t>
            </a:r>
          </a:p>
        </p:txBody>
      </p:sp>
      <p:sp>
        <p:nvSpPr>
          <p:cNvPr id="8" name="Abgerundetes Rechteck 5">
            <a:extLst>
              <a:ext uri="{FF2B5EF4-FFF2-40B4-BE49-F238E27FC236}">
                <a16:creationId xmlns:a16="http://schemas.microsoft.com/office/drawing/2014/main" id="{4D2A106C-1DB7-498B-B65D-8BB703CB5CD3}"/>
              </a:ext>
            </a:extLst>
          </p:cNvPr>
          <p:cNvSpPr/>
          <p:nvPr/>
        </p:nvSpPr>
        <p:spPr>
          <a:xfrm>
            <a:off x="994913" y="2508882"/>
            <a:ext cx="10202174" cy="32050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de-DE" sz="2800" dirty="0"/>
              <a:t>Inhalt der Schuldverhältnisse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Gestaltung rechtsgeschäftlicher Schuldverhältnisse durch AGB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Erlöschung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Übertragung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Schuldübernahme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Mehrheit Schuldner und Gläubiger</a:t>
            </a:r>
          </a:p>
          <a:p>
            <a:pPr marL="285750" indent="-285750">
              <a:buFontTx/>
              <a:buChar char="-"/>
            </a:pPr>
            <a:r>
              <a:rPr lang="de-DE" sz="2800" dirty="0"/>
              <a:t>Einzelne Schuldverhältnisse (Kauf, Tausch)</a:t>
            </a:r>
          </a:p>
        </p:txBody>
      </p:sp>
      <p:sp>
        <p:nvSpPr>
          <p:cNvPr id="10" name="Abgerundetes Rechteck 4">
            <a:extLst>
              <a:ext uri="{FF2B5EF4-FFF2-40B4-BE49-F238E27FC236}">
                <a16:creationId xmlns:a16="http://schemas.microsoft.com/office/drawing/2014/main" id="{9340043A-F970-422B-9671-DE8479055D4F}"/>
              </a:ext>
            </a:extLst>
          </p:cNvPr>
          <p:cNvSpPr/>
          <p:nvPr/>
        </p:nvSpPr>
        <p:spPr>
          <a:xfrm>
            <a:off x="2362576" y="6066167"/>
            <a:ext cx="7466846" cy="5405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/>
              <a:t>Schuldrechtliche Beziehungen zwischen Personen 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A0E500A-6C3B-4F9C-948A-8AB28759BC5E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6095999" y="5713896"/>
            <a:ext cx="1" cy="352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Gefaltete Ecke 6"/>
          <p:cNvSpPr/>
          <p:nvPr/>
        </p:nvSpPr>
        <p:spPr>
          <a:xfrm>
            <a:off x="888689" y="551677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geht um Schulden…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2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FFAB66A5-4BCB-488A-B12E-D561FF62FBB1}"/>
              </a:ext>
            </a:extLst>
          </p:cNvPr>
          <p:cNvSpPr/>
          <p:nvPr/>
        </p:nvSpPr>
        <p:spPr>
          <a:xfrm>
            <a:off x="4849782" y="211473"/>
            <a:ext cx="2492436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BGB</a:t>
            </a:r>
            <a:endParaRPr lang="de-DE" sz="6600" dirty="0"/>
          </a:p>
        </p:txBody>
      </p:sp>
      <p:sp>
        <p:nvSpPr>
          <p:cNvPr id="6" name="Abgerundetes Rechteck 4">
            <a:extLst>
              <a:ext uri="{FF2B5EF4-FFF2-40B4-BE49-F238E27FC236}">
                <a16:creationId xmlns:a16="http://schemas.microsoft.com/office/drawing/2014/main" id="{85570D64-950E-40BA-8F86-527535F8A8EF}"/>
              </a:ext>
            </a:extLst>
          </p:cNvPr>
          <p:cNvSpPr/>
          <p:nvPr/>
        </p:nvSpPr>
        <p:spPr>
          <a:xfrm>
            <a:off x="4135925" y="1085523"/>
            <a:ext cx="3920149" cy="1286746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/>
              <a:t>Sachenrecht</a:t>
            </a:r>
          </a:p>
          <a:p>
            <a:pPr algn="ctr"/>
            <a:r>
              <a:rPr lang="de-DE" sz="4000" dirty="0"/>
              <a:t>§§ 854 - 1296</a:t>
            </a:r>
          </a:p>
        </p:txBody>
      </p:sp>
      <p:sp>
        <p:nvSpPr>
          <p:cNvPr id="8" name="Abgerundetes Rechteck 5">
            <a:extLst>
              <a:ext uri="{FF2B5EF4-FFF2-40B4-BE49-F238E27FC236}">
                <a16:creationId xmlns:a16="http://schemas.microsoft.com/office/drawing/2014/main" id="{4D2A106C-1DB7-498B-B65D-8BB703CB5CD3}"/>
              </a:ext>
            </a:extLst>
          </p:cNvPr>
          <p:cNvSpPr/>
          <p:nvPr/>
        </p:nvSpPr>
        <p:spPr>
          <a:xfrm>
            <a:off x="4135925" y="2508882"/>
            <a:ext cx="3920150" cy="32050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de-DE" sz="2400" dirty="0"/>
              <a:t>Besitz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Grundstücke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Eigentum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Dienstbarkeit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Vorverkauf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Reallast 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Hypothek, Grundschuld 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Pfand </a:t>
            </a:r>
          </a:p>
        </p:txBody>
      </p:sp>
      <p:sp>
        <p:nvSpPr>
          <p:cNvPr id="10" name="Abgerundetes Rechteck 4">
            <a:extLst>
              <a:ext uri="{FF2B5EF4-FFF2-40B4-BE49-F238E27FC236}">
                <a16:creationId xmlns:a16="http://schemas.microsoft.com/office/drawing/2014/main" id="{9340043A-F970-422B-9671-DE8479055D4F}"/>
              </a:ext>
            </a:extLst>
          </p:cNvPr>
          <p:cNvSpPr/>
          <p:nvPr/>
        </p:nvSpPr>
        <p:spPr>
          <a:xfrm>
            <a:off x="3186022" y="6066167"/>
            <a:ext cx="5819954" cy="5405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400" dirty="0"/>
              <a:t>Rechtsbeziehung einer Person zu einer Sache 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A0E500A-6C3B-4F9C-948A-8AB28759BC5E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6095999" y="5713896"/>
            <a:ext cx="1" cy="352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Gefaltete Ecke 6"/>
          <p:cNvSpPr/>
          <p:nvPr/>
        </p:nvSpPr>
        <p:spPr>
          <a:xfrm rot="641026">
            <a:off x="7913754" y="809368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geht um Sachen…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75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FFAB66A5-4BCB-488A-B12E-D561FF62FBB1}"/>
              </a:ext>
            </a:extLst>
          </p:cNvPr>
          <p:cNvSpPr/>
          <p:nvPr/>
        </p:nvSpPr>
        <p:spPr>
          <a:xfrm>
            <a:off x="4849782" y="211473"/>
            <a:ext cx="2492436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BGB</a:t>
            </a:r>
            <a:endParaRPr lang="de-DE" sz="6600" dirty="0"/>
          </a:p>
        </p:txBody>
      </p:sp>
      <p:sp>
        <p:nvSpPr>
          <p:cNvPr id="6" name="Abgerundetes Rechteck 4">
            <a:extLst>
              <a:ext uri="{FF2B5EF4-FFF2-40B4-BE49-F238E27FC236}">
                <a16:creationId xmlns:a16="http://schemas.microsoft.com/office/drawing/2014/main" id="{85570D64-950E-40BA-8F86-527535F8A8EF}"/>
              </a:ext>
            </a:extLst>
          </p:cNvPr>
          <p:cNvSpPr/>
          <p:nvPr/>
        </p:nvSpPr>
        <p:spPr>
          <a:xfrm>
            <a:off x="4135925" y="1085523"/>
            <a:ext cx="3920149" cy="1286746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/>
              <a:t>Familienrecht</a:t>
            </a:r>
          </a:p>
          <a:p>
            <a:pPr algn="ctr"/>
            <a:r>
              <a:rPr lang="de-DE" sz="4000" dirty="0"/>
              <a:t>§§ 1297 - 1921</a:t>
            </a:r>
          </a:p>
        </p:txBody>
      </p:sp>
      <p:sp>
        <p:nvSpPr>
          <p:cNvPr id="8" name="Abgerundetes Rechteck 5">
            <a:extLst>
              <a:ext uri="{FF2B5EF4-FFF2-40B4-BE49-F238E27FC236}">
                <a16:creationId xmlns:a16="http://schemas.microsoft.com/office/drawing/2014/main" id="{4D2A106C-1DB7-498B-B65D-8BB703CB5CD3}"/>
              </a:ext>
            </a:extLst>
          </p:cNvPr>
          <p:cNvSpPr/>
          <p:nvPr/>
        </p:nvSpPr>
        <p:spPr>
          <a:xfrm>
            <a:off x="2880154" y="2508882"/>
            <a:ext cx="6510068" cy="32050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de-DE" sz="2400" dirty="0"/>
              <a:t>Ehe (Aufhebung, Wirkung u. a.) 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Güterrecht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Scheidung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Kirchliche Verpflichtung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Verwandtschaft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Vormundschaft, Betreuung, Pflegschaft </a:t>
            </a:r>
          </a:p>
        </p:txBody>
      </p:sp>
      <p:sp>
        <p:nvSpPr>
          <p:cNvPr id="10" name="Abgerundetes Rechteck 4">
            <a:extLst>
              <a:ext uri="{FF2B5EF4-FFF2-40B4-BE49-F238E27FC236}">
                <a16:creationId xmlns:a16="http://schemas.microsoft.com/office/drawing/2014/main" id="{9340043A-F970-422B-9671-DE8479055D4F}"/>
              </a:ext>
            </a:extLst>
          </p:cNvPr>
          <p:cNvSpPr/>
          <p:nvPr/>
        </p:nvSpPr>
        <p:spPr>
          <a:xfrm>
            <a:off x="3850256" y="6066167"/>
            <a:ext cx="4491486" cy="5405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400" dirty="0"/>
              <a:t>Rechtsbeziehung Ehe und Familie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A0E500A-6C3B-4F9C-948A-8AB28759BC5E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6095999" y="5713896"/>
            <a:ext cx="39189" cy="352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Gefaltete Ecke 6"/>
          <p:cNvSpPr/>
          <p:nvPr/>
        </p:nvSpPr>
        <p:spPr>
          <a:xfrm rot="20842082">
            <a:off x="1770129" y="913292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geht um Familie…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28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FFAB66A5-4BCB-488A-B12E-D561FF62FBB1}"/>
              </a:ext>
            </a:extLst>
          </p:cNvPr>
          <p:cNvSpPr/>
          <p:nvPr/>
        </p:nvSpPr>
        <p:spPr>
          <a:xfrm>
            <a:off x="4849782" y="211473"/>
            <a:ext cx="2492436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BGB</a:t>
            </a:r>
            <a:endParaRPr lang="de-DE" sz="6600" dirty="0"/>
          </a:p>
        </p:txBody>
      </p:sp>
      <p:sp>
        <p:nvSpPr>
          <p:cNvPr id="6" name="Abgerundetes Rechteck 4">
            <a:extLst>
              <a:ext uri="{FF2B5EF4-FFF2-40B4-BE49-F238E27FC236}">
                <a16:creationId xmlns:a16="http://schemas.microsoft.com/office/drawing/2014/main" id="{85570D64-950E-40BA-8F86-527535F8A8EF}"/>
              </a:ext>
            </a:extLst>
          </p:cNvPr>
          <p:cNvSpPr/>
          <p:nvPr/>
        </p:nvSpPr>
        <p:spPr>
          <a:xfrm>
            <a:off x="3979652" y="1085523"/>
            <a:ext cx="4232696" cy="128674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/>
              <a:t>Erbrecht</a:t>
            </a:r>
          </a:p>
          <a:p>
            <a:pPr algn="ctr"/>
            <a:r>
              <a:rPr lang="de-DE" sz="4000" dirty="0"/>
              <a:t>§§ 1922 - 2385</a:t>
            </a:r>
          </a:p>
        </p:txBody>
      </p:sp>
      <p:sp>
        <p:nvSpPr>
          <p:cNvPr id="8" name="Abgerundetes Rechteck 5">
            <a:extLst>
              <a:ext uri="{FF2B5EF4-FFF2-40B4-BE49-F238E27FC236}">
                <a16:creationId xmlns:a16="http://schemas.microsoft.com/office/drawing/2014/main" id="{4D2A106C-1DB7-498B-B65D-8BB703CB5CD3}"/>
              </a:ext>
            </a:extLst>
          </p:cNvPr>
          <p:cNvSpPr/>
          <p:nvPr/>
        </p:nvSpPr>
        <p:spPr>
          <a:xfrm>
            <a:off x="2840966" y="2508882"/>
            <a:ext cx="6510068" cy="32050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de-DE" sz="2000" dirty="0"/>
              <a:t>Erbfolge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rechtliche Stellung des Erben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Testament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Erbvertrag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Pflichtteil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Erbunwürdig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Verzicht 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Erbschein </a:t>
            </a:r>
          </a:p>
          <a:p>
            <a:pPr marL="285750" indent="-285750">
              <a:buFontTx/>
              <a:buChar char="-"/>
            </a:pPr>
            <a:r>
              <a:rPr lang="de-DE" sz="2000" dirty="0" err="1"/>
              <a:t>Erbkauf</a:t>
            </a:r>
            <a:endParaRPr lang="de-DE" sz="2000" dirty="0"/>
          </a:p>
        </p:txBody>
      </p:sp>
      <p:sp>
        <p:nvSpPr>
          <p:cNvPr id="10" name="Abgerundetes Rechteck 4">
            <a:extLst>
              <a:ext uri="{FF2B5EF4-FFF2-40B4-BE49-F238E27FC236}">
                <a16:creationId xmlns:a16="http://schemas.microsoft.com/office/drawing/2014/main" id="{9340043A-F970-422B-9671-DE8479055D4F}"/>
              </a:ext>
            </a:extLst>
          </p:cNvPr>
          <p:cNvSpPr/>
          <p:nvPr/>
        </p:nvSpPr>
        <p:spPr>
          <a:xfrm>
            <a:off x="3418935" y="6066167"/>
            <a:ext cx="5354128" cy="5405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400" dirty="0"/>
              <a:t>vermögensrechtliche Fragen beim Erben 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A0E500A-6C3B-4F9C-948A-8AB28759BC5E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6095999" y="5713896"/>
            <a:ext cx="1" cy="352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Gefaltete Ecke 6"/>
          <p:cNvSpPr/>
          <p:nvPr/>
        </p:nvSpPr>
        <p:spPr>
          <a:xfrm rot="648158">
            <a:off x="8425588" y="1085523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geht um Erbschaft…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61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053" y="103516"/>
            <a:ext cx="11293875" cy="646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35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Breitbild</PresentationFormat>
  <Paragraphs>64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Simmerl-Hübner, Susanne</cp:lastModifiedBy>
  <cp:revision>16</cp:revision>
  <cp:lastPrinted>2021-08-11T08:22:40Z</cp:lastPrinted>
  <dcterms:created xsi:type="dcterms:W3CDTF">2021-02-03T06:50:37Z</dcterms:created>
  <dcterms:modified xsi:type="dcterms:W3CDTF">2024-09-24T11:35:55Z</dcterms:modified>
</cp:coreProperties>
</file>