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79306-DA8E-4F6B-900E-08E7CAF54BC2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13EF4-918D-4BF9-9AF2-F48B5784F8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99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53C12-FBE0-4A2C-8922-B2BCCB26DDE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0829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86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507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5229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2925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790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4750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2045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264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855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930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94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68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478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065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99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73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561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51EAAD-5539-4FCE-8F08-52E2F31EDAEA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33D5763-4534-40D7-8630-BA04764D07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00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Die Zuständigkeiten der Berliner Gerichte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023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Geschäftsgang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Zuständigkeiten der Gerichte</a:t>
            </a:r>
          </a:p>
          <a:p>
            <a:r>
              <a:rPr lang="de-DE" dirty="0"/>
              <a:t>=&gt; Die Zuständigkeiten der Gerichte </a:t>
            </a:r>
            <a:r>
              <a:rPr lang="de-DE" dirty="0" smtClean="0"/>
              <a:t>richten </a:t>
            </a:r>
            <a:r>
              <a:rPr lang="de-DE" dirty="0"/>
              <a:t>sich nach dem Gerichtsverfassungsgesetz (GVG), dies regelt den Aufbau, die Zuständigkeit und die Koordination unter den Gerichten im Einzelnen.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508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Sonderzuständigkeiten der Amtsgerichte</a:t>
            </a:r>
            <a:br>
              <a:rPr lang="de-DE" sz="2400" dirty="0" smtClean="0"/>
            </a:br>
            <a:r>
              <a:rPr lang="de-DE" sz="2400" dirty="0" smtClean="0"/>
              <a:t>-</a:t>
            </a:r>
            <a:r>
              <a:rPr lang="de-DE" sz="2000" dirty="0" smtClean="0"/>
              <a:t>Zuweisungsverordnung des Landes Berlin-</a:t>
            </a:r>
            <a:endParaRPr lang="de-DE" sz="2000" dirty="0"/>
          </a:p>
        </p:txBody>
      </p:sp>
      <p:sp>
        <p:nvSpPr>
          <p:cNvPr id="3" name="Ellipse 2"/>
          <p:cNvSpPr/>
          <p:nvPr/>
        </p:nvSpPr>
        <p:spPr>
          <a:xfrm>
            <a:off x="683674" y="114300"/>
            <a:ext cx="3672408" cy="2852907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u="sng" dirty="0">
                <a:solidFill>
                  <a:schemeClr val="tx1"/>
                </a:solidFill>
              </a:rPr>
              <a:t>AG Charlottenburg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Registergericht</a:t>
            </a:r>
            <a:r>
              <a:rPr lang="de-DE" sz="1200" dirty="0">
                <a:solidFill>
                  <a:schemeClr val="tx1"/>
                </a:solidFill>
              </a:rPr>
              <a:t> (Handels-, Binnenschiffs-, Seeschiffs-/Schiffsbauregister, Partnerschafts- und Güterrechts-,Vereinsregister)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Entscheidungen des AG in Vereinssachen und Rechtsstreitigkeiten auf dem Gebiet des Namensrechts, des Verlagsrechts und des Urheberrechts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Insolvenzgericht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6041" y="1279731"/>
            <a:ext cx="2677181" cy="136329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7188" y="3066053"/>
            <a:ext cx="2988188" cy="124369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4525" y="4210896"/>
            <a:ext cx="4274124" cy="2256579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7032104" y="1521589"/>
            <a:ext cx="201622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/>
              <a:t>AG Köpenick</a:t>
            </a:r>
          </a:p>
          <a:p>
            <a:r>
              <a:rPr lang="de-DE" sz="1600" b="1" dirty="0"/>
              <a:t>Familiengericht</a:t>
            </a:r>
          </a:p>
          <a:p>
            <a:endParaRPr lang="de-DE" u="sng" dirty="0"/>
          </a:p>
        </p:txBody>
      </p:sp>
      <p:sp>
        <p:nvSpPr>
          <p:cNvPr id="9" name="Textfeld 8"/>
          <p:cNvSpPr txBox="1"/>
          <p:nvPr/>
        </p:nvSpPr>
        <p:spPr>
          <a:xfrm>
            <a:off x="8439150" y="4388486"/>
            <a:ext cx="335553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/>
              <a:t>AG Mitte</a:t>
            </a:r>
          </a:p>
          <a:p>
            <a:r>
              <a:rPr lang="de-DE" sz="1400" b="1" dirty="0"/>
              <a:t>Zivilrechtliche Verkehrssachen</a:t>
            </a:r>
          </a:p>
          <a:p>
            <a:r>
              <a:rPr lang="de-DE" sz="1400" b="1" dirty="0"/>
              <a:t>Zentrales Vollstreckungsgericht</a:t>
            </a:r>
          </a:p>
          <a:p>
            <a:r>
              <a:rPr lang="de-DE" sz="1400" dirty="0"/>
              <a:t>Entscheidungen in </a:t>
            </a:r>
            <a:r>
              <a:rPr lang="de-DE" sz="1400" b="1" dirty="0"/>
              <a:t>Zivilsachen</a:t>
            </a:r>
            <a:r>
              <a:rPr lang="de-DE" sz="1400" dirty="0"/>
              <a:t> für den Bezirk des </a:t>
            </a:r>
            <a:r>
              <a:rPr lang="de-DE" sz="1400" b="1" dirty="0"/>
              <a:t>AG Tiergarten</a:t>
            </a:r>
          </a:p>
          <a:p>
            <a:r>
              <a:rPr lang="de-DE" sz="1400" b="1" dirty="0"/>
              <a:t>Grundbuchsachen für die AGs Pankow, Tiergarten und Wedding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8328" y="353820"/>
            <a:ext cx="2675389" cy="129856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4276" y="2681896"/>
            <a:ext cx="1944216" cy="1252370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7963954" y="3136116"/>
            <a:ext cx="164981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/>
              <a:t>AG Spandau</a:t>
            </a:r>
          </a:p>
          <a:p>
            <a:pPr algn="ctr"/>
            <a:r>
              <a:rPr lang="de-DE" sz="1600" b="1" dirty="0"/>
              <a:t>KEJ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5298" y="3378187"/>
            <a:ext cx="2210644" cy="1100454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5160346" y="3459356"/>
            <a:ext cx="22525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/>
              <a:t> AG Kreuzberg</a:t>
            </a:r>
          </a:p>
          <a:p>
            <a:r>
              <a:rPr lang="de-DE" sz="1600" b="1" dirty="0"/>
              <a:t>Familiengericht</a:t>
            </a:r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2288" y="695085"/>
            <a:ext cx="1987468" cy="768163"/>
          </a:xfrm>
          <a:prstGeom prst="rect">
            <a:avLst/>
          </a:prstGeom>
        </p:spPr>
      </p:pic>
      <p:sp>
        <p:nvSpPr>
          <p:cNvPr id="20" name="Rechteck 19"/>
          <p:cNvSpPr/>
          <p:nvPr/>
        </p:nvSpPr>
        <p:spPr>
          <a:xfrm>
            <a:off x="2228850" y="3105835"/>
            <a:ext cx="20078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u="sng" dirty="0"/>
              <a:t>AG Wedding</a:t>
            </a:r>
          </a:p>
          <a:p>
            <a:r>
              <a:rPr lang="de-DE" sz="1600" b="1" dirty="0"/>
              <a:t>Zentrales Mahngericht</a:t>
            </a:r>
          </a:p>
        </p:txBody>
      </p:sp>
    </p:spTree>
    <p:extLst>
      <p:ext uri="{BB962C8B-B14F-4D97-AF65-F5344CB8AC3E}">
        <p14:creationId xmlns:p14="http://schemas.microsoft.com/office/powerpoint/2010/main" val="320127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dirty="0"/>
              <a:t>Geschäftsgang </a:t>
            </a:r>
            <a:br>
              <a:rPr lang="de-DE" sz="2000" dirty="0"/>
            </a:br>
            <a:r>
              <a:rPr lang="de-DE" sz="2000" dirty="0"/>
              <a:t>Sonderzuständigkeiten der </a:t>
            </a:r>
            <a:r>
              <a:rPr lang="de-DE" sz="2000" dirty="0" smtClean="0"/>
              <a:t>Amtsgerichte</a:t>
            </a:r>
            <a:br>
              <a:rPr lang="de-DE" sz="2000" dirty="0" smtClean="0"/>
            </a:br>
            <a:r>
              <a:rPr lang="de-DE" sz="2000" dirty="0" smtClean="0"/>
              <a:t>-</a:t>
            </a:r>
            <a:r>
              <a:rPr lang="de-DE" sz="1600" dirty="0" smtClean="0"/>
              <a:t>Zuweisungsverordnung des Landes Berlin-</a:t>
            </a:r>
            <a:endParaRPr lang="de-DE" sz="16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4471" y="3004603"/>
            <a:ext cx="5531303" cy="3298226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514" y="-100547"/>
            <a:ext cx="5268889" cy="310515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1918928" y="203836"/>
            <a:ext cx="456247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u="sng" dirty="0"/>
              <a:t>AG Schöneberg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dirty="0"/>
              <a:t>Familien-, Betreuungs-, Nachlasssachen bei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dirty="0"/>
              <a:t>fehlendem festen Wohnsitz in Deutschland</a:t>
            </a:r>
            <a:r>
              <a:rPr lang="de-DE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dirty="0"/>
              <a:t>Zuständigkeit nach dem Transsexuellen Gesetz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dirty="0"/>
              <a:t>Erbausschlagungen von Wohnsitzen außerhalb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dirty="0"/>
              <a:t>Deutschlands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dirty="0"/>
              <a:t>Verschollenen Kartei (deutschlandweit</a:t>
            </a:r>
            <a:r>
              <a:rPr lang="de-DE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dirty="0"/>
              <a:t>Familiengericht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dirty="0"/>
              <a:t>Vollstreckbarerklärungen ausländischer </a:t>
            </a:r>
          </a:p>
          <a:p>
            <a:r>
              <a:rPr lang="de-DE" sz="1400" b="1" dirty="0"/>
              <a:t>       Schuldtitel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dirty="0"/>
              <a:t>Landwirtschaftssachen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u="sng" dirty="0"/>
          </a:p>
        </p:txBody>
      </p:sp>
      <p:sp>
        <p:nvSpPr>
          <p:cNvPr id="9" name="Textfeld 8"/>
          <p:cNvSpPr txBox="1"/>
          <p:nvPr/>
        </p:nvSpPr>
        <p:spPr>
          <a:xfrm>
            <a:off x="6888088" y="3499554"/>
            <a:ext cx="36275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u="sng" dirty="0"/>
              <a:t>AG Tiergarten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dirty="0"/>
              <a:t>Zentrales Gericht für Strafsachen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dirty="0"/>
              <a:t>Bußgeldsachen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dirty="0"/>
              <a:t>Zentrale Hinterlegungsstelle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dirty="0"/>
              <a:t>Privatklagesachen und beschleunigte Verfahren ( „Schnellrichter“)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dirty="0"/>
              <a:t>Richterliche Tätigkeiten im Ermittlungsverfahren, Jugendstraf- und Jugendarrestvollstreckung</a:t>
            </a:r>
          </a:p>
        </p:txBody>
      </p:sp>
    </p:spTree>
    <p:extLst>
      <p:ext uri="{BB962C8B-B14F-4D97-AF65-F5344CB8AC3E}">
        <p14:creationId xmlns:p14="http://schemas.microsoft.com/office/powerpoint/2010/main" val="108443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Geschäftsgang</a:t>
            </a:r>
            <a:br>
              <a:rPr lang="de-DE" dirty="0" smtClean="0"/>
            </a:br>
            <a:r>
              <a:rPr lang="de-DE" sz="3100" i="1" dirty="0"/>
              <a:t>Woher wissen wir an welches Gericht wir uns wenden müssen???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u="sng" dirty="0"/>
              <a:t>Sachliche, örtliche und funktionelle Zuständigkeit</a:t>
            </a:r>
          </a:p>
          <a:p>
            <a:r>
              <a:rPr lang="de-DE" b="1" dirty="0" smtClean="0"/>
              <a:t>Was bedeutet: die sachliche </a:t>
            </a:r>
            <a:r>
              <a:rPr lang="de-DE" b="1" dirty="0"/>
              <a:t>Zuständigkeit ?</a:t>
            </a:r>
            <a:r>
              <a:rPr lang="de-DE" b="1" dirty="0" smtClean="0"/>
              <a:t> </a:t>
            </a:r>
            <a:r>
              <a:rPr lang="de-DE" dirty="0" smtClean="0"/>
              <a:t>Die </a:t>
            </a:r>
            <a:r>
              <a:rPr lang="de-DE" dirty="0"/>
              <a:t>sachliche Zuständigkeit </a:t>
            </a:r>
            <a:r>
              <a:rPr lang="de-DE" dirty="0" smtClean="0"/>
              <a:t>gem</a:t>
            </a:r>
            <a:r>
              <a:rPr lang="de-DE" dirty="0"/>
              <a:t>. §§23 ff GVG)</a:t>
            </a:r>
          </a:p>
          <a:p>
            <a:r>
              <a:rPr lang="de-DE" dirty="0" smtClean="0"/>
              <a:t> regelt </a:t>
            </a:r>
            <a:r>
              <a:rPr lang="de-DE" dirty="0"/>
              <a:t>im Allgemeinen, welches Gericht den Rechtsstreit zu entscheiden hat.</a:t>
            </a:r>
          </a:p>
          <a:p>
            <a:r>
              <a:rPr lang="de-DE" dirty="0"/>
              <a:t>-&gt; AG bei einem Streitwert bis 5000€</a:t>
            </a:r>
          </a:p>
          <a:p>
            <a:r>
              <a:rPr lang="de-DE" dirty="0"/>
              <a:t>-&gt; LG 1. Instanz ab einem Streitwert </a:t>
            </a:r>
            <a:r>
              <a:rPr lang="de-DE" dirty="0" smtClean="0"/>
              <a:t>5000,01€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723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Geschäftsgang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 Was bedeutet: die </a:t>
            </a:r>
            <a:r>
              <a:rPr lang="de-DE" b="1" dirty="0"/>
              <a:t>örtliche </a:t>
            </a:r>
            <a:r>
              <a:rPr lang="de-DE" b="1" dirty="0" smtClean="0"/>
              <a:t>Zuständigkeit?</a:t>
            </a:r>
            <a:endParaRPr lang="de-DE" b="1" dirty="0"/>
          </a:p>
          <a:p>
            <a:r>
              <a:rPr lang="de-DE" dirty="0"/>
              <a:t>=&gt;  §§ 12-40 ZPO- Klärung, vor welchem AG oder LG in welchem Bezirk der Rechtsstreit gehört.</a:t>
            </a:r>
          </a:p>
          <a:p>
            <a:r>
              <a:rPr lang="de-DE" dirty="0">
                <a:sym typeface="Wingdings" panose="05000000000000000000" pitchFamily="2" charset="2"/>
              </a:rPr>
              <a:t>=&gt; Daneben gibt es besondere Gerichtsstände für Klagen mit bestimmten Streitgegenständen, z.B. Mietsache (§ 24 ZPO)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529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Geschäftsgang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Was bedeutet: die funktionelle Zuständigkeit?</a:t>
            </a:r>
            <a:endParaRPr lang="de-DE" b="1" dirty="0"/>
          </a:p>
          <a:p>
            <a:r>
              <a:rPr lang="de-DE" dirty="0"/>
              <a:t>Prüfen, in welcher Funktion ein Gericht tätig werden kann</a:t>
            </a:r>
          </a:p>
          <a:p>
            <a:r>
              <a:rPr lang="de-DE" dirty="0"/>
              <a:t>=&gt; Prozess-</a:t>
            </a:r>
          </a:p>
          <a:p>
            <a:r>
              <a:rPr lang="de-DE" dirty="0"/>
              <a:t>=&gt; Vollstreckungs-</a:t>
            </a:r>
          </a:p>
          <a:p>
            <a:r>
              <a:rPr lang="de-DE" dirty="0"/>
              <a:t>=&gt; </a:t>
            </a:r>
            <a:r>
              <a:rPr lang="de-DE" dirty="0" smtClean="0"/>
              <a:t>Mahngericht</a:t>
            </a:r>
          </a:p>
          <a:p>
            <a:pPr marL="0" indent="0">
              <a:buNone/>
            </a:pPr>
            <a:r>
              <a:rPr lang="de-DE" dirty="0" smtClean="0"/>
              <a:t>Nicht zu verwechseln mit der funktionellen Zuständigkeit von Personen/ Sachbearbeitern!!!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88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Geschäftsgang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Was bedeutet: die funktionelle </a:t>
            </a:r>
            <a:r>
              <a:rPr lang="de-DE" b="1" dirty="0" smtClean="0"/>
              <a:t>Zuständigkeit eines Gerichts?</a:t>
            </a:r>
            <a:endParaRPr lang="de-DE" b="1" dirty="0"/>
          </a:p>
          <a:p>
            <a:r>
              <a:rPr lang="de-DE" dirty="0"/>
              <a:t>Prüfen, in welcher Funktion ein Gericht tätig werden kann</a:t>
            </a:r>
          </a:p>
          <a:p>
            <a:r>
              <a:rPr lang="de-DE" dirty="0"/>
              <a:t>=&gt; Prozess-</a:t>
            </a:r>
          </a:p>
          <a:p>
            <a:r>
              <a:rPr lang="de-DE" dirty="0"/>
              <a:t>=&gt; Vollstreckungs-</a:t>
            </a:r>
          </a:p>
          <a:p>
            <a:r>
              <a:rPr lang="de-DE" dirty="0"/>
              <a:t>=&gt; </a:t>
            </a:r>
            <a:r>
              <a:rPr lang="de-DE" dirty="0" smtClean="0"/>
              <a:t>Mahngericht</a:t>
            </a:r>
          </a:p>
          <a:p>
            <a:pPr marL="0" indent="0">
              <a:buNone/>
            </a:pPr>
            <a:r>
              <a:rPr lang="de-DE" dirty="0" smtClean="0"/>
              <a:t>Nicht zu verwechseln mit der funktionellen Zuständigkeit von Personen/ Sachbearbeitern!!!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991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383</Words>
  <Application>Microsoft Office PowerPoint</Application>
  <PresentationFormat>Breitbild</PresentationFormat>
  <Paragraphs>66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Wingdings 3</vt:lpstr>
      <vt:lpstr>Segment</vt:lpstr>
      <vt:lpstr>Die Zuständigkeiten der Berliner Gerichte</vt:lpstr>
      <vt:lpstr>Geschäftsgang</vt:lpstr>
      <vt:lpstr>Sonderzuständigkeiten der Amtsgerichte -Zuweisungsverordnung des Landes Berlin-</vt:lpstr>
      <vt:lpstr>Geschäftsgang  Sonderzuständigkeiten der Amtsgerichte -Zuweisungsverordnung des Landes Berlin-</vt:lpstr>
      <vt:lpstr>Geschäftsgang Woher wissen wir an welches Gericht wir uns wenden müssen???</vt:lpstr>
      <vt:lpstr>Geschäftsgang</vt:lpstr>
      <vt:lpstr>Geschäftsgang</vt:lpstr>
      <vt:lpstr>Geschäftsgang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Zuständigkeiten der Berliner Gerichte</dc:title>
  <dc:creator>Neuendorf-Schulz, Simone</dc:creator>
  <cp:lastModifiedBy>Neuendorf-Schulz, Simone</cp:lastModifiedBy>
  <cp:revision>1</cp:revision>
  <dcterms:created xsi:type="dcterms:W3CDTF">2024-10-02T10:40:58Z</dcterms:created>
  <dcterms:modified xsi:type="dcterms:W3CDTF">2024-10-02T10:45:29Z</dcterms:modified>
</cp:coreProperties>
</file>