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256" r:id="rId2"/>
    <p:sldId id="257" r:id="rId3"/>
    <p:sldId id="259" r:id="rId4"/>
    <p:sldId id="261" r:id="rId5"/>
    <p:sldId id="262" r:id="rId6"/>
    <p:sldId id="263" r:id="rId7"/>
    <p:sldId id="264" r:id="rId8"/>
    <p:sldId id="265" r:id="rId9"/>
    <p:sldId id="266" r:id="rId10"/>
    <p:sldId id="260" r:id="rId11"/>
    <p:sldId id="267" r:id="rId12"/>
    <p:sldId id="268" r:id="rId13"/>
    <p:sldId id="269" r:id="rId14"/>
    <p:sldId id="270" r:id="rId15"/>
    <p:sldId id="271" r:id="rId16"/>
    <p:sldId id="272" r:id="rId17"/>
    <p:sldId id="273" r:id="rId18"/>
    <p:sldId id="277" r:id="rId19"/>
    <p:sldId id="275" r:id="rId20"/>
    <p:sldId id="276" r:id="rId21"/>
    <p:sldId id="25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autoAdjust="0"/>
  </p:normalViewPr>
  <p:slideViewPr>
    <p:cSldViewPr snapToGrid="0">
      <p:cViewPr varScale="1">
        <p:scale>
          <a:sx n="122" d="100"/>
          <a:sy n="122" d="100"/>
        </p:scale>
        <p:origin x="96" y="4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0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D4B27D-AC97-4280-BF4F-D038DEE38A93}" type="datetimeFigureOut">
              <a:rPr lang="de-DE" smtClean="0"/>
              <a:t>12.08.2024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9238A5-ED74-43E9-A969-4089DAFAADD8}" type="slidenum">
              <a:rPr lang="de-DE" smtClean="0"/>
              <a:t>‹Nr.›</a:t>
            </a:fld>
            <a:endParaRPr lang="de-DE"/>
          </a:p>
        </p:txBody>
      </p:sp>
    </p:spTree>
    <p:extLst>
      <p:ext uri="{BB962C8B-B14F-4D97-AF65-F5344CB8AC3E}">
        <p14:creationId xmlns:p14="http://schemas.microsoft.com/office/powerpoint/2010/main" val="137535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59246-D092-416A-B8AB-ECF035F76053}" type="datetimeFigureOut">
              <a:rPr lang="de-DE" smtClean="0"/>
              <a:t>12.08.2024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BBB12-D235-443F-9FE9-74BAD5D85CAE}" type="slidenum">
              <a:rPr lang="de-DE" smtClean="0"/>
              <a:t>‹Nr.›</a:t>
            </a:fld>
            <a:endParaRPr lang="de-DE"/>
          </a:p>
        </p:txBody>
      </p:sp>
    </p:spTree>
    <p:extLst>
      <p:ext uri="{BB962C8B-B14F-4D97-AF65-F5344CB8AC3E}">
        <p14:creationId xmlns:p14="http://schemas.microsoft.com/office/powerpoint/2010/main" val="397184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BBBB12-D235-443F-9FE9-74BAD5D85CAE}" type="slidenum">
              <a:rPr lang="de-DE" smtClean="0"/>
              <a:t>1</a:t>
            </a:fld>
            <a:endParaRPr lang="de-DE"/>
          </a:p>
        </p:txBody>
      </p:sp>
    </p:spTree>
    <p:extLst>
      <p:ext uri="{BB962C8B-B14F-4D97-AF65-F5344CB8AC3E}">
        <p14:creationId xmlns:p14="http://schemas.microsoft.com/office/powerpoint/2010/main" val="419320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15</a:t>
            </a:fld>
            <a:endParaRPr lang="de-DE"/>
          </a:p>
        </p:txBody>
      </p:sp>
    </p:spTree>
    <p:extLst>
      <p:ext uri="{BB962C8B-B14F-4D97-AF65-F5344CB8AC3E}">
        <p14:creationId xmlns:p14="http://schemas.microsoft.com/office/powerpoint/2010/main" val="2329224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9bd5f1bb1_0_117:notes"/>
          <p:cNvSpPr>
            <a:spLocks noGrp="1" noRot="1" noChangeAspect="1"/>
          </p:cNvSpPr>
          <p:nvPr>
            <p:ph type="sldImg" idx="2"/>
          </p:nvPr>
        </p:nvSpPr>
        <p:spPr>
          <a:xfrm>
            <a:off x="-349250" y="808038"/>
            <a:ext cx="7185025"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9bd5f1bb1_0_117:notes"/>
          <p:cNvSpPr txBox="1">
            <a:spLocks noGrp="1"/>
          </p:cNvSpPr>
          <p:nvPr>
            <p:ph type="body" idx="1"/>
          </p:nvPr>
        </p:nvSpPr>
        <p:spPr>
          <a:xfrm>
            <a:off x="648538" y="5118725"/>
            <a:ext cx="5188303"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Maßnahme oder Entscheidung?</a:t>
            </a:r>
          </a:p>
          <a:p>
            <a:pPr marL="0" lvl="0" indent="0" algn="l" rtl="0">
              <a:spcBef>
                <a:spcPts val="0"/>
              </a:spcBef>
              <a:spcAft>
                <a:spcPts val="0"/>
              </a:spcAft>
              <a:buNone/>
            </a:pPr>
            <a:endParaRPr lang="de-DE" dirty="0"/>
          </a:p>
          <a:p>
            <a:pPr marL="171450" lvl="0" indent="-171450" algn="l" rtl="0">
              <a:spcBef>
                <a:spcPts val="0"/>
              </a:spcBef>
              <a:spcAft>
                <a:spcPts val="0"/>
              </a:spcAft>
              <a:buFont typeface="Symbol" panose="05050102010706020507" pitchFamily="18" charset="2"/>
              <a:buChar char="Þ"/>
            </a:pPr>
            <a:r>
              <a:rPr lang="de-DE" dirty="0"/>
              <a:t>Zurückweisung ist eine Entscheidung , darum § 793 ZPO sofortige Beschwerde   </a:t>
            </a:r>
          </a:p>
          <a:p>
            <a:pPr marL="0" lvl="0" indent="0" algn="l" rtl="0">
              <a:spcBef>
                <a:spcPts val="0"/>
              </a:spcBef>
              <a:spcAft>
                <a:spcPts val="0"/>
              </a:spcAft>
              <a:buFont typeface="Symbol" panose="05050102010706020507" pitchFamily="18" charset="2"/>
              <a:buNone/>
            </a:pPr>
            <a:endParaRPr lang="de-DE" dirty="0"/>
          </a:p>
          <a:p>
            <a:pPr marL="0" lvl="0" indent="0" algn="l" rtl="0">
              <a:spcBef>
                <a:spcPts val="0"/>
              </a:spcBef>
              <a:spcAft>
                <a:spcPts val="0"/>
              </a:spcAft>
              <a:buFont typeface="Symbol" panose="05050102010706020507" pitchFamily="18" charset="2"/>
              <a:buNone/>
            </a:pPr>
            <a:r>
              <a:rPr lang="de-DE" dirty="0"/>
              <a:t>Vorgehen auf der GST?</a:t>
            </a:r>
          </a:p>
          <a:p>
            <a:pPr marL="0" lvl="0" indent="0" algn="l" rtl="0">
              <a:spcBef>
                <a:spcPts val="0"/>
              </a:spcBef>
              <a:spcAft>
                <a:spcPts val="0"/>
              </a:spcAft>
              <a:buFont typeface="Symbol" panose="05050102010706020507" pitchFamily="18" charset="2"/>
              <a:buNone/>
            </a:pPr>
            <a:endParaRPr dirty="0"/>
          </a:p>
        </p:txBody>
      </p:sp>
    </p:spTree>
    <p:extLst>
      <p:ext uri="{BB962C8B-B14F-4D97-AF65-F5344CB8AC3E}">
        <p14:creationId xmlns:p14="http://schemas.microsoft.com/office/powerpoint/2010/main" val="301892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9bd5f1bb1_0_122:notes"/>
          <p:cNvSpPr>
            <a:spLocks noGrp="1" noRot="1" noChangeAspect="1"/>
          </p:cNvSpPr>
          <p:nvPr>
            <p:ph type="sldImg" idx="2"/>
          </p:nvPr>
        </p:nvSpPr>
        <p:spPr>
          <a:xfrm>
            <a:off x="-349250" y="808038"/>
            <a:ext cx="7185025"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9bd5f1bb1_0_122:notes"/>
          <p:cNvSpPr txBox="1">
            <a:spLocks noGrp="1"/>
          </p:cNvSpPr>
          <p:nvPr>
            <p:ph type="body" idx="1"/>
          </p:nvPr>
        </p:nvSpPr>
        <p:spPr>
          <a:xfrm>
            <a:off x="648538" y="5118725"/>
            <a:ext cx="5188303" cy="4849318"/>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de-DE" dirty="0"/>
              <a:t>Woran kann man ablesen, ob eine Forderung pfändbar ist?      (850a-i)</a:t>
            </a:r>
          </a:p>
          <a:p>
            <a:pPr marL="228600" lvl="0" indent="-228600" algn="l" rtl="0">
              <a:spcBef>
                <a:spcPts val="0"/>
              </a:spcBef>
              <a:spcAft>
                <a:spcPts val="0"/>
              </a:spcAft>
              <a:buAutoNum type="arabicPeriod"/>
            </a:pPr>
            <a:endParaRPr lang="de-DE" dirty="0"/>
          </a:p>
          <a:p>
            <a:pPr marL="228600" lvl="0" indent="-228600" algn="l" rtl="0">
              <a:spcBef>
                <a:spcPts val="0"/>
              </a:spcBef>
              <a:spcAft>
                <a:spcPts val="0"/>
              </a:spcAft>
              <a:buAutoNum type="arabicPeriod"/>
            </a:pPr>
            <a:r>
              <a:rPr lang="de-DE" dirty="0"/>
              <a:t>Entscheidung oder Maßnahme? Erlassener </a:t>
            </a:r>
            <a:r>
              <a:rPr lang="de-DE" dirty="0" err="1"/>
              <a:t>Pfüb</a:t>
            </a:r>
            <a:r>
              <a:rPr lang="de-DE" dirty="0"/>
              <a:t> -&gt; § 766 ZPO</a:t>
            </a:r>
          </a:p>
          <a:p>
            <a:pPr marL="228600" lvl="0" indent="-228600" algn="l" rtl="0">
              <a:spcBef>
                <a:spcPts val="0"/>
              </a:spcBef>
              <a:spcAft>
                <a:spcPts val="0"/>
              </a:spcAft>
              <a:buAutoNum type="arabicPeriod"/>
            </a:pPr>
            <a:endParaRPr lang="de-DE" dirty="0"/>
          </a:p>
          <a:p>
            <a:pPr marL="228600" lvl="0" indent="-228600" algn="l" rtl="0">
              <a:spcBef>
                <a:spcPts val="0"/>
              </a:spcBef>
              <a:spcAft>
                <a:spcPts val="0"/>
              </a:spcAft>
              <a:buAutoNum type="arabicPeriod"/>
            </a:pPr>
            <a:r>
              <a:rPr lang="de-DE" dirty="0"/>
              <a:t>Aktenbehandlung bei </a:t>
            </a:r>
            <a:r>
              <a:rPr lang="de-DE" dirty="0" err="1"/>
              <a:t>Pfüb</a:t>
            </a:r>
            <a:r>
              <a:rPr lang="de-DE" dirty="0"/>
              <a:t>? – zur vorhandenen Akte nehmen-&gt; Richtervorlage beim Vollstreckungsgericht</a:t>
            </a:r>
            <a:endParaRPr dirty="0"/>
          </a:p>
        </p:txBody>
      </p:sp>
    </p:spTree>
    <p:extLst>
      <p:ext uri="{BB962C8B-B14F-4D97-AF65-F5344CB8AC3E}">
        <p14:creationId xmlns:p14="http://schemas.microsoft.com/office/powerpoint/2010/main" val="211187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9bd5f1bb1_0_11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9bd5f1bb1_0_112: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100" u="sng" dirty="0"/>
              <a:t>1. Teil</a:t>
            </a:r>
            <a:r>
              <a:rPr lang="de-DE" dirty="0"/>
              <a:t>: </a:t>
            </a:r>
            <a:r>
              <a:rPr lang="de-DE" b="1" dirty="0"/>
              <a:t>Maßnahme</a:t>
            </a:r>
            <a:r>
              <a:rPr lang="de-DE" dirty="0"/>
              <a:t> oder Entscheidung? </a:t>
            </a:r>
          </a:p>
          <a:p>
            <a:pPr marL="0" lvl="0" indent="0" algn="l" rtl="0">
              <a:spcBef>
                <a:spcPts val="0"/>
              </a:spcBef>
              <a:spcAft>
                <a:spcPts val="0"/>
              </a:spcAft>
              <a:buNone/>
            </a:pPr>
            <a:r>
              <a:rPr lang="de-DE" dirty="0"/>
              <a:t>           Schuldner hält PKW für unpfändbar. Wo sind unpfändbare Sachen geregelt? -&gt; §811 ZPO</a:t>
            </a:r>
          </a:p>
          <a:p>
            <a:pPr marL="0" lvl="0" indent="0" algn="l" rtl="0">
              <a:spcBef>
                <a:spcPts val="0"/>
              </a:spcBef>
              <a:spcAft>
                <a:spcPts val="0"/>
              </a:spcAft>
              <a:buNone/>
            </a:pPr>
            <a:r>
              <a:rPr lang="de-DE" dirty="0"/>
              <a:t>           Wie verhält sich das mit </a:t>
            </a:r>
            <a:r>
              <a:rPr lang="de-DE" dirty="0" err="1"/>
              <a:t>PKW`s</a:t>
            </a:r>
            <a:r>
              <a:rPr lang="de-DE" dirty="0"/>
              <a:t>?</a:t>
            </a:r>
          </a:p>
          <a:p>
            <a:pPr marL="0" lvl="0" indent="0" algn="l" rtl="0">
              <a:spcBef>
                <a:spcPts val="0"/>
              </a:spcBef>
              <a:spcAft>
                <a:spcPts val="0"/>
              </a:spcAft>
              <a:buNone/>
            </a:pPr>
            <a:endParaRPr lang="de-DE" dirty="0"/>
          </a:p>
          <a:p>
            <a:pPr marL="171450" lvl="0" indent="-171450" algn="l" rtl="0">
              <a:spcBef>
                <a:spcPts val="0"/>
              </a:spcBef>
              <a:spcAft>
                <a:spcPts val="0"/>
              </a:spcAft>
              <a:buFont typeface="Symbol" panose="05050102010706020507" pitchFamily="18" charset="2"/>
              <a:buChar char="Þ"/>
            </a:pPr>
            <a:r>
              <a:rPr lang="de-DE" dirty="0"/>
              <a:t>§ 766 ZPO Zuständigkeit? Richter</a:t>
            </a:r>
          </a:p>
          <a:p>
            <a:pPr marL="171450" lvl="0" indent="-171450" algn="l" rtl="0">
              <a:spcBef>
                <a:spcPts val="0"/>
              </a:spcBef>
              <a:spcAft>
                <a:spcPts val="0"/>
              </a:spcAft>
              <a:buFont typeface="Symbol" panose="05050102010706020507" pitchFamily="18" charset="2"/>
              <a:buChar char="Þ"/>
            </a:pPr>
            <a:endParaRPr lang="de-DE" dirty="0"/>
          </a:p>
          <a:p>
            <a:pPr marL="0" lvl="0" indent="0" algn="l" rtl="0">
              <a:spcBef>
                <a:spcPts val="0"/>
              </a:spcBef>
              <a:spcAft>
                <a:spcPts val="0"/>
              </a:spcAft>
              <a:buFont typeface="Symbol" panose="05050102010706020507" pitchFamily="18" charset="2"/>
              <a:buNone/>
            </a:pPr>
            <a:r>
              <a:rPr lang="de-DE" u="sng" dirty="0"/>
              <a:t>2.Teil:  </a:t>
            </a:r>
            <a:r>
              <a:rPr lang="de-DE" dirty="0"/>
              <a:t>mittels Beschluss(=Entscheidung)        Maßnahme vs. Entscheidung (Für und Wider wird abgewogen) erklären!</a:t>
            </a:r>
          </a:p>
          <a:p>
            <a:pPr marL="0" lvl="0" indent="0" algn="l" rtl="0">
              <a:spcBef>
                <a:spcPts val="0"/>
              </a:spcBef>
              <a:spcAft>
                <a:spcPts val="0"/>
              </a:spcAft>
              <a:buFont typeface="Symbol" panose="05050102010706020507" pitchFamily="18" charset="2"/>
              <a:buNone/>
            </a:pPr>
            <a:endParaRPr lang="de-DE" dirty="0"/>
          </a:p>
          <a:p>
            <a:pPr marL="0" lvl="0" indent="0" algn="l" rtl="0">
              <a:spcBef>
                <a:spcPts val="0"/>
              </a:spcBef>
              <a:spcAft>
                <a:spcPts val="0"/>
              </a:spcAft>
              <a:buFont typeface="Symbol" panose="05050102010706020507" pitchFamily="18" charset="2"/>
              <a:buNone/>
            </a:pPr>
            <a:r>
              <a:rPr lang="de-DE" dirty="0"/>
              <a:t>=&gt; Anfechtbar mit § 793 ZPO sofortige Beschwerde</a:t>
            </a:r>
            <a:endParaRPr dirty="0"/>
          </a:p>
        </p:txBody>
      </p:sp>
    </p:spTree>
    <p:extLst>
      <p:ext uri="{BB962C8B-B14F-4D97-AF65-F5344CB8AC3E}">
        <p14:creationId xmlns:p14="http://schemas.microsoft.com/office/powerpoint/2010/main" val="1924688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19</a:t>
            </a:fld>
            <a:endParaRPr lang="de-DE"/>
          </a:p>
        </p:txBody>
      </p:sp>
    </p:spTree>
    <p:extLst>
      <p:ext uri="{BB962C8B-B14F-4D97-AF65-F5344CB8AC3E}">
        <p14:creationId xmlns:p14="http://schemas.microsoft.com/office/powerpoint/2010/main" val="56979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5EE9BA2-BB19-475A-A4BA-2F075D073206}" type="slidenum">
              <a:rPr lang="de-DE" smtClean="0"/>
              <a:t>20</a:t>
            </a:fld>
            <a:endParaRPr lang="de-DE"/>
          </a:p>
        </p:txBody>
      </p:sp>
    </p:spTree>
    <p:extLst>
      <p:ext uri="{BB962C8B-B14F-4D97-AF65-F5344CB8AC3E}">
        <p14:creationId xmlns:p14="http://schemas.microsoft.com/office/powerpoint/2010/main" val="93088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0BBBB12-D235-443F-9FE9-74BAD5D85CAE}" type="slidenum">
              <a:rPr lang="de-DE" smtClean="0"/>
              <a:t>21</a:t>
            </a:fld>
            <a:endParaRPr lang="de-DE"/>
          </a:p>
        </p:txBody>
      </p:sp>
    </p:spTree>
    <p:extLst>
      <p:ext uri="{BB962C8B-B14F-4D97-AF65-F5344CB8AC3E}">
        <p14:creationId xmlns:p14="http://schemas.microsoft.com/office/powerpoint/2010/main" val="18745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GV wird Ratenzahlung bewilligen</a:t>
            </a:r>
          </a:p>
          <a:p>
            <a:pPr marL="171450" indent="-171450">
              <a:buFont typeface="Arial" panose="020B0604020202020204" pitchFamily="34" charset="0"/>
              <a:buChar char="•"/>
            </a:pPr>
            <a:r>
              <a:rPr lang="de-DE" dirty="0" smtClean="0"/>
              <a:t>Gläubiger muss zustimmen / darf Ratenzahlung nicht ausgeschlossen haben</a:t>
            </a:r>
          </a:p>
          <a:p>
            <a:pPr marL="171450" indent="-171450">
              <a:buFont typeface="Arial" panose="020B0604020202020204" pitchFamily="34" charset="0"/>
              <a:buChar char="•"/>
            </a:pPr>
            <a:r>
              <a:rPr lang="de-DE" dirty="0" smtClean="0"/>
              <a:t>Vollstreckungsaufschub</a:t>
            </a:r>
          </a:p>
          <a:p>
            <a:pPr marL="171450" indent="-171450">
              <a:buFont typeface="Arial" panose="020B0604020202020204" pitchFamily="34" charset="0"/>
              <a:buChar char="•"/>
            </a:pPr>
            <a:r>
              <a:rPr lang="de-DE" dirty="0" smtClean="0"/>
              <a:t>§802b ZPO</a:t>
            </a:r>
            <a:endParaRPr lang="de-DE" dirty="0"/>
          </a:p>
        </p:txBody>
      </p:sp>
      <p:sp>
        <p:nvSpPr>
          <p:cNvPr id="4" name="Foliennummernplatzhalter 3"/>
          <p:cNvSpPr>
            <a:spLocks noGrp="1"/>
          </p:cNvSpPr>
          <p:nvPr>
            <p:ph type="sldNum" sz="quarter" idx="10"/>
          </p:nvPr>
        </p:nvSpPr>
        <p:spPr/>
        <p:txBody>
          <a:bodyPr/>
          <a:lstStyle/>
          <a:p>
            <a:fld id="{90BBBB12-D235-443F-9FE9-74BAD5D85CAE}" type="slidenum">
              <a:rPr lang="de-DE" smtClean="0"/>
              <a:t>2</a:t>
            </a:fld>
            <a:endParaRPr lang="de-DE"/>
          </a:p>
        </p:txBody>
      </p:sp>
    </p:spTree>
    <p:extLst>
      <p:ext uri="{BB962C8B-B14F-4D97-AF65-F5344CB8AC3E}">
        <p14:creationId xmlns:p14="http://schemas.microsoft.com/office/powerpoint/2010/main" val="1808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Anschlusspfändung gem. §§ 826, 827 ZPO</a:t>
            </a:r>
          </a:p>
          <a:p>
            <a:pPr marL="171450" indent="-171450">
              <a:buFont typeface="Arial" panose="020B0604020202020204" pitchFamily="34" charset="0"/>
              <a:buChar char="•"/>
            </a:pPr>
            <a:r>
              <a:rPr lang="de-DE" dirty="0" smtClean="0"/>
              <a:t>Als erstes Gläubiger 1</a:t>
            </a:r>
          </a:p>
          <a:p>
            <a:pPr marL="171450" indent="-171450">
              <a:buFont typeface="Arial" panose="020B0604020202020204" pitchFamily="34" charset="0"/>
              <a:buChar char="•"/>
            </a:pPr>
            <a:r>
              <a:rPr lang="de-DE" dirty="0" smtClean="0"/>
              <a:t>Übriger </a:t>
            </a:r>
            <a:endParaRPr lang="de-DE" dirty="0"/>
          </a:p>
        </p:txBody>
      </p:sp>
      <p:sp>
        <p:nvSpPr>
          <p:cNvPr id="4" name="Foliennummernplatzhalter 3"/>
          <p:cNvSpPr>
            <a:spLocks noGrp="1"/>
          </p:cNvSpPr>
          <p:nvPr>
            <p:ph type="sldNum" sz="quarter" idx="10"/>
          </p:nvPr>
        </p:nvSpPr>
        <p:spPr/>
        <p:txBody>
          <a:bodyPr/>
          <a:lstStyle/>
          <a:p>
            <a:fld id="{90BBBB12-D235-443F-9FE9-74BAD5D85CAE}" type="slidenum">
              <a:rPr lang="de-DE" smtClean="0"/>
              <a:t>3</a:t>
            </a:fld>
            <a:endParaRPr lang="de-DE"/>
          </a:p>
        </p:txBody>
      </p:sp>
    </p:spTree>
    <p:extLst>
      <p:ext uri="{BB962C8B-B14F-4D97-AF65-F5344CB8AC3E}">
        <p14:creationId xmlns:p14="http://schemas.microsoft.com/office/powerpoint/2010/main" val="276867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Anschlusspfändung gem. §§ 826, 827 ZPO</a:t>
            </a:r>
          </a:p>
          <a:p>
            <a:pPr marL="171450" indent="-171450">
              <a:buFont typeface="Arial" panose="020B0604020202020204" pitchFamily="34" charset="0"/>
              <a:buChar char="•"/>
            </a:pPr>
            <a:r>
              <a:rPr lang="de-DE" dirty="0" smtClean="0"/>
              <a:t>Als erstes Gläubiger 1</a:t>
            </a:r>
          </a:p>
          <a:p>
            <a:pPr marL="171450" indent="-171450">
              <a:buFont typeface="Arial" panose="020B0604020202020204" pitchFamily="34" charset="0"/>
              <a:buChar char="•"/>
            </a:pPr>
            <a:r>
              <a:rPr lang="de-DE" dirty="0" smtClean="0"/>
              <a:t>Übriger </a:t>
            </a:r>
            <a:endParaRPr lang="de-DE" dirty="0"/>
          </a:p>
        </p:txBody>
      </p:sp>
      <p:sp>
        <p:nvSpPr>
          <p:cNvPr id="4" name="Foliennummernplatzhalter 3"/>
          <p:cNvSpPr>
            <a:spLocks noGrp="1"/>
          </p:cNvSpPr>
          <p:nvPr>
            <p:ph type="sldNum" sz="quarter" idx="10"/>
          </p:nvPr>
        </p:nvSpPr>
        <p:spPr/>
        <p:txBody>
          <a:bodyPr/>
          <a:lstStyle/>
          <a:p>
            <a:fld id="{90BBBB12-D235-443F-9FE9-74BAD5D85CAE}" type="slidenum">
              <a:rPr lang="de-DE" smtClean="0"/>
              <a:t>4</a:t>
            </a:fld>
            <a:endParaRPr lang="de-DE"/>
          </a:p>
        </p:txBody>
      </p:sp>
    </p:spTree>
    <p:extLst>
      <p:ext uri="{BB962C8B-B14F-4D97-AF65-F5344CB8AC3E}">
        <p14:creationId xmlns:p14="http://schemas.microsoft.com/office/powerpoint/2010/main" val="2914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Anschlusspfändung gem. §§ 826, 827 ZPO</a:t>
            </a:r>
          </a:p>
          <a:p>
            <a:pPr marL="171450" indent="-171450">
              <a:buFont typeface="Arial" panose="020B0604020202020204" pitchFamily="34" charset="0"/>
              <a:buChar char="•"/>
            </a:pPr>
            <a:r>
              <a:rPr lang="de-DE" dirty="0" smtClean="0"/>
              <a:t>Als erstes Gläubiger 1</a:t>
            </a:r>
          </a:p>
          <a:p>
            <a:pPr marL="171450" indent="-171450">
              <a:buFont typeface="Arial" panose="020B0604020202020204" pitchFamily="34" charset="0"/>
              <a:buChar char="•"/>
            </a:pPr>
            <a:r>
              <a:rPr lang="de-DE" dirty="0" smtClean="0"/>
              <a:t>Übriger </a:t>
            </a:r>
            <a:endParaRPr lang="de-DE" dirty="0"/>
          </a:p>
        </p:txBody>
      </p:sp>
      <p:sp>
        <p:nvSpPr>
          <p:cNvPr id="4" name="Foliennummernplatzhalter 3"/>
          <p:cNvSpPr>
            <a:spLocks noGrp="1"/>
          </p:cNvSpPr>
          <p:nvPr>
            <p:ph type="sldNum" sz="quarter" idx="10"/>
          </p:nvPr>
        </p:nvSpPr>
        <p:spPr/>
        <p:txBody>
          <a:bodyPr/>
          <a:lstStyle/>
          <a:p>
            <a:fld id="{90BBBB12-D235-443F-9FE9-74BAD5D85CAE}" type="slidenum">
              <a:rPr lang="de-DE" smtClean="0"/>
              <a:t>5</a:t>
            </a:fld>
            <a:endParaRPr lang="de-DE"/>
          </a:p>
        </p:txBody>
      </p:sp>
    </p:spTree>
    <p:extLst>
      <p:ext uri="{BB962C8B-B14F-4D97-AF65-F5344CB8AC3E}">
        <p14:creationId xmlns:p14="http://schemas.microsoft.com/office/powerpoint/2010/main" val="54716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Anschlusspfändung gem. §§ 826, 827 ZPO</a:t>
            </a:r>
          </a:p>
          <a:p>
            <a:pPr marL="171450" indent="-171450">
              <a:buFont typeface="Arial" panose="020B0604020202020204" pitchFamily="34" charset="0"/>
              <a:buChar char="•"/>
            </a:pPr>
            <a:r>
              <a:rPr lang="de-DE" dirty="0" smtClean="0"/>
              <a:t>Als erstes Gläubiger 1</a:t>
            </a:r>
          </a:p>
          <a:p>
            <a:pPr marL="171450" indent="-171450">
              <a:buFont typeface="Arial" panose="020B0604020202020204" pitchFamily="34" charset="0"/>
              <a:buChar char="•"/>
            </a:pPr>
            <a:r>
              <a:rPr lang="de-DE" dirty="0" smtClean="0"/>
              <a:t>Übriger </a:t>
            </a:r>
            <a:endParaRPr lang="de-DE" dirty="0"/>
          </a:p>
        </p:txBody>
      </p:sp>
      <p:sp>
        <p:nvSpPr>
          <p:cNvPr id="4" name="Foliennummernplatzhalter 3"/>
          <p:cNvSpPr>
            <a:spLocks noGrp="1"/>
          </p:cNvSpPr>
          <p:nvPr>
            <p:ph type="sldNum" sz="quarter" idx="10"/>
          </p:nvPr>
        </p:nvSpPr>
        <p:spPr/>
        <p:txBody>
          <a:bodyPr/>
          <a:lstStyle/>
          <a:p>
            <a:fld id="{90BBBB12-D235-443F-9FE9-74BAD5D85CAE}" type="slidenum">
              <a:rPr lang="de-DE" smtClean="0"/>
              <a:t>6</a:t>
            </a:fld>
            <a:endParaRPr lang="de-DE"/>
          </a:p>
        </p:txBody>
      </p:sp>
    </p:spTree>
    <p:extLst>
      <p:ext uri="{BB962C8B-B14F-4D97-AF65-F5344CB8AC3E}">
        <p14:creationId xmlns:p14="http://schemas.microsoft.com/office/powerpoint/2010/main" val="96341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Anschlusspfändung gem. §§ 826, 827 ZPO</a:t>
            </a:r>
          </a:p>
          <a:p>
            <a:pPr marL="171450" indent="-171450">
              <a:buFont typeface="Arial" panose="020B0604020202020204" pitchFamily="34" charset="0"/>
              <a:buChar char="•"/>
            </a:pPr>
            <a:r>
              <a:rPr lang="de-DE" dirty="0" smtClean="0"/>
              <a:t>Als erstes Gläubiger 1</a:t>
            </a:r>
          </a:p>
          <a:p>
            <a:pPr marL="171450" indent="-171450">
              <a:buFont typeface="Arial" panose="020B0604020202020204" pitchFamily="34" charset="0"/>
              <a:buChar char="•"/>
            </a:pPr>
            <a:r>
              <a:rPr lang="de-DE" dirty="0" smtClean="0"/>
              <a:t>Übriger </a:t>
            </a:r>
            <a:endParaRPr lang="de-DE" dirty="0"/>
          </a:p>
        </p:txBody>
      </p:sp>
      <p:sp>
        <p:nvSpPr>
          <p:cNvPr id="4" name="Foliennummernplatzhalter 3"/>
          <p:cNvSpPr>
            <a:spLocks noGrp="1"/>
          </p:cNvSpPr>
          <p:nvPr>
            <p:ph type="sldNum" sz="quarter" idx="10"/>
          </p:nvPr>
        </p:nvSpPr>
        <p:spPr/>
        <p:txBody>
          <a:bodyPr/>
          <a:lstStyle/>
          <a:p>
            <a:fld id="{90BBBB12-D235-443F-9FE9-74BAD5D85CAE}" type="slidenum">
              <a:rPr lang="de-DE" smtClean="0"/>
              <a:t>7</a:t>
            </a:fld>
            <a:endParaRPr lang="de-DE"/>
          </a:p>
        </p:txBody>
      </p:sp>
    </p:spTree>
    <p:extLst>
      <p:ext uri="{BB962C8B-B14F-4D97-AF65-F5344CB8AC3E}">
        <p14:creationId xmlns:p14="http://schemas.microsoft.com/office/powerpoint/2010/main" val="380746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Anschlusspfändung gem. §§ 826, 827 ZPO</a:t>
            </a:r>
          </a:p>
          <a:p>
            <a:pPr marL="171450" indent="-171450">
              <a:buFont typeface="Arial" panose="020B0604020202020204" pitchFamily="34" charset="0"/>
              <a:buChar char="•"/>
            </a:pPr>
            <a:r>
              <a:rPr lang="de-DE" dirty="0" smtClean="0"/>
              <a:t>Als erstes Gläubiger 1</a:t>
            </a:r>
          </a:p>
          <a:p>
            <a:pPr marL="171450" indent="-171450">
              <a:buFont typeface="Arial" panose="020B0604020202020204" pitchFamily="34" charset="0"/>
              <a:buChar char="•"/>
            </a:pPr>
            <a:r>
              <a:rPr lang="de-DE" dirty="0" smtClean="0"/>
              <a:t>Übriger </a:t>
            </a:r>
            <a:endParaRPr lang="de-DE" dirty="0"/>
          </a:p>
        </p:txBody>
      </p:sp>
      <p:sp>
        <p:nvSpPr>
          <p:cNvPr id="4" name="Foliennummernplatzhalter 3"/>
          <p:cNvSpPr>
            <a:spLocks noGrp="1"/>
          </p:cNvSpPr>
          <p:nvPr>
            <p:ph type="sldNum" sz="quarter" idx="10"/>
          </p:nvPr>
        </p:nvSpPr>
        <p:spPr/>
        <p:txBody>
          <a:bodyPr/>
          <a:lstStyle/>
          <a:p>
            <a:fld id="{90BBBB12-D235-443F-9FE9-74BAD5D85CAE}" type="slidenum">
              <a:rPr lang="de-DE" smtClean="0"/>
              <a:t>8</a:t>
            </a:fld>
            <a:endParaRPr lang="de-DE"/>
          </a:p>
        </p:txBody>
      </p:sp>
    </p:spTree>
    <p:extLst>
      <p:ext uri="{BB962C8B-B14F-4D97-AF65-F5344CB8AC3E}">
        <p14:creationId xmlns:p14="http://schemas.microsoft.com/office/powerpoint/2010/main" val="252354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Anschlusspfändung gem. §§ 826, 827 ZPO</a:t>
            </a:r>
          </a:p>
          <a:p>
            <a:pPr marL="171450" indent="-171450">
              <a:buFont typeface="Arial" panose="020B0604020202020204" pitchFamily="34" charset="0"/>
              <a:buChar char="•"/>
            </a:pPr>
            <a:r>
              <a:rPr lang="de-DE" dirty="0" smtClean="0"/>
              <a:t>Als erstes Gläubiger 1</a:t>
            </a:r>
          </a:p>
          <a:p>
            <a:pPr marL="171450" indent="-171450">
              <a:buFont typeface="Arial" panose="020B0604020202020204" pitchFamily="34" charset="0"/>
              <a:buChar char="•"/>
            </a:pPr>
            <a:r>
              <a:rPr lang="de-DE" dirty="0" smtClean="0"/>
              <a:t>Übriger </a:t>
            </a:r>
            <a:endParaRPr lang="de-DE" dirty="0"/>
          </a:p>
        </p:txBody>
      </p:sp>
      <p:sp>
        <p:nvSpPr>
          <p:cNvPr id="4" name="Foliennummernplatzhalter 3"/>
          <p:cNvSpPr>
            <a:spLocks noGrp="1"/>
          </p:cNvSpPr>
          <p:nvPr>
            <p:ph type="sldNum" sz="quarter" idx="10"/>
          </p:nvPr>
        </p:nvSpPr>
        <p:spPr/>
        <p:txBody>
          <a:bodyPr/>
          <a:lstStyle/>
          <a:p>
            <a:fld id="{90BBBB12-D235-443F-9FE9-74BAD5D85CAE}" type="slidenum">
              <a:rPr lang="de-DE" smtClean="0"/>
              <a:t>9</a:t>
            </a:fld>
            <a:endParaRPr lang="de-DE"/>
          </a:p>
        </p:txBody>
      </p:sp>
    </p:spTree>
    <p:extLst>
      <p:ext uri="{BB962C8B-B14F-4D97-AF65-F5344CB8AC3E}">
        <p14:creationId xmlns:p14="http://schemas.microsoft.com/office/powerpoint/2010/main" val="3858364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e-DE" smtClean="0"/>
              <a:pPr/>
              <a:t>‹Nr.›</a:t>
            </a:fld>
            <a:endParaRPr lang="de-DE"/>
          </a:p>
        </p:txBody>
      </p:sp>
    </p:spTree>
    <p:extLst>
      <p:ext uri="{BB962C8B-B14F-4D97-AF65-F5344CB8AC3E}">
        <p14:creationId xmlns:p14="http://schemas.microsoft.com/office/powerpoint/2010/main" val="288959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smtClean="0"/>
              <a:t>Titelmasterformat durch Klicken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de-DE" dirty="0" smtClean="0"/>
              <a:t>Übungen zur Vertiefung</a:t>
            </a:r>
            <a:endParaRPr lang="de-DE" dirty="0"/>
          </a:p>
        </p:txBody>
      </p:sp>
      <p:sp>
        <p:nvSpPr>
          <p:cNvPr id="3" name="Untertitel 2"/>
          <p:cNvSpPr>
            <a:spLocks noGrp="1"/>
          </p:cNvSpPr>
          <p:nvPr>
            <p:ph type="subTitle" idx="1"/>
          </p:nvPr>
        </p:nvSpPr>
        <p:spPr/>
        <p:txBody>
          <a:bodyPr/>
          <a:lstStyle/>
          <a:p>
            <a:r>
              <a:rPr lang="de-DE" smtClean="0"/>
              <a:t>Zwangsvollstreckung</a:t>
            </a:r>
            <a:endParaRPr lang="de-DE" dirty="0"/>
          </a:p>
        </p:txBody>
      </p:sp>
    </p:spTree>
    <p:extLst>
      <p:ext uri="{BB962C8B-B14F-4D97-AF65-F5344CB8AC3E}">
        <p14:creationId xmlns:p14="http://schemas.microsoft.com/office/powerpoint/2010/main" val="1454025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b="1" dirty="0" smtClean="0"/>
              <a:t>Der Gläubiger hat der Drittschuldnerin am 14.04.20… ein VZV zustellen lassen. </a:t>
            </a:r>
          </a:p>
          <a:p>
            <a:pPr marL="0" indent="0">
              <a:buNone/>
            </a:pPr>
            <a:endParaRPr lang="de-DE" b="1" dirty="0" smtClean="0"/>
          </a:p>
          <a:p>
            <a:r>
              <a:rPr lang="de-DE" dirty="0" smtClean="0"/>
              <a:t>Was muss der Gläubiger veranlassen, damit sein VZV nicht ins Leere geht?</a:t>
            </a:r>
            <a:endParaRPr lang="de-DE" dirty="0"/>
          </a:p>
        </p:txBody>
      </p:sp>
      <p:sp>
        <p:nvSpPr>
          <p:cNvPr id="4" name="Titel 5"/>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Tree>
    <p:extLst>
      <p:ext uri="{BB962C8B-B14F-4D97-AF65-F5344CB8AC3E}">
        <p14:creationId xmlns:p14="http://schemas.microsoft.com/office/powerpoint/2010/main" val="3989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b="1" dirty="0" smtClean="0"/>
              <a:t>Der Gerichtsvollzieher findet anlässlich der Zwangsvollstreckung beim Schuldner eine wertvolle Zeichnung des Künstlers </a:t>
            </a:r>
            <a:r>
              <a:rPr lang="de-DE" b="1" dirty="0" err="1" smtClean="0"/>
              <a:t>Raudi</a:t>
            </a:r>
            <a:r>
              <a:rPr lang="de-DE" b="1" dirty="0" smtClean="0"/>
              <a:t>. Der Schuldner behauptet, dass Kunstwerk gehöre seiner Großmutter.</a:t>
            </a:r>
          </a:p>
          <a:p>
            <a:pPr marL="0" indent="0">
              <a:buNone/>
            </a:pPr>
            <a:endParaRPr lang="de-DE" b="1" dirty="0" smtClean="0"/>
          </a:p>
          <a:p>
            <a:r>
              <a:rPr lang="de-DE" dirty="0" smtClean="0"/>
              <a:t>Wird der Gerichtsvollzieher die Zeichnung trotzdem pfänden?</a:t>
            </a:r>
            <a:endParaRPr lang="de-DE" dirty="0"/>
          </a:p>
        </p:txBody>
      </p:sp>
      <p:sp>
        <p:nvSpPr>
          <p:cNvPr id="4" name="Titel 5"/>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Tree>
    <p:extLst>
      <p:ext uri="{BB962C8B-B14F-4D97-AF65-F5344CB8AC3E}">
        <p14:creationId xmlns:p14="http://schemas.microsoft.com/office/powerpoint/2010/main" val="9445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b="1" dirty="0" smtClean="0"/>
              <a:t>Der Gläubiger ist im Besitz einer vollstreckbaren Ausfertigung eines Urteils.</a:t>
            </a:r>
          </a:p>
          <a:p>
            <a:pPr marL="0" indent="0">
              <a:buNone/>
            </a:pPr>
            <a:endParaRPr lang="de-DE" b="1" dirty="0" smtClean="0"/>
          </a:p>
          <a:p>
            <a:r>
              <a:rPr lang="de-DE" dirty="0" smtClean="0"/>
              <a:t>Womit kann er </a:t>
            </a:r>
            <a:r>
              <a:rPr lang="de-DE" smtClean="0"/>
              <a:t>den </a:t>
            </a:r>
            <a:r>
              <a:rPr lang="de-DE" smtClean="0"/>
              <a:t>Gerichtsvollzieher </a:t>
            </a:r>
            <a:r>
              <a:rPr lang="de-DE" dirty="0" smtClean="0"/>
              <a:t>beauftragen?</a:t>
            </a:r>
            <a:endParaRPr lang="de-DE" dirty="0"/>
          </a:p>
        </p:txBody>
      </p:sp>
      <p:sp>
        <p:nvSpPr>
          <p:cNvPr id="4" name="Titel 5"/>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Tree>
    <p:extLst>
      <p:ext uri="{BB962C8B-B14F-4D97-AF65-F5344CB8AC3E}">
        <p14:creationId xmlns:p14="http://schemas.microsoft.com/office/powerpoint/2010/main" val="115161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95402" y="982132"/>
            <a:ext cx="9601196" cy="1445758"/>
          </a:xfrm>
        </p:spPr>
        <p:style>
          <a:lnRef idx="1">
            <a:schemeClr val="accent5"/>
          </a:lnRef>
          <a:fillRef idx="2">
            <a:schemeClr val="accent5"/>
          </a:fillRef>
          <a:effectRef idx="1">
            <a:schemeClr val="accent5"/>
          </a:effectRef>
          <a:fontRef idx="minor">
            <a:schemeClr val="dk1"/>
          </a:fontRef>
        </p:style>
        <p:txBody>
          <a:bodyPr/>
          <a:lstStyle/>
          <a:p>
            <a:r>
              <a:rPr lang="de-DE" b="1" dirty="0" smtClean="0"/>
              <a:t>Vollstreckungsorgane</a:t>
            </a:r>
            <a:endParaRPr lang="de-DE" b="1" dirty="0"/>
          </a:p>
        </p:txBody>
      </p:sp>
      <p:sp>
        <p:nvSpPr>
          <p:cNvPr id="5" name="Inhaltsplatzhalter 4"/>
          <p:cNvSpPr>
            <a:spLocks noGrp="1"/>
          </p:cNvSpPr>
          <p:nvPr>
            <p:ph idx="1"/>
          </p:nvPr>
        </p:nvSpPr>
        <p:spPr/>
        <p:txBody>
          <a:bodyPr>
            <a:normAutofit fontScale="92500" lnSpcReduction="20000"/>
          </a:bodyPr>
          <a:lstStyle/>
          <a:p>
            <a:pPr marL="0" indent="0">
              <a:buNone/>
            </a:pPr>
            <a:r>
              <a:rPr lang="de-DE" b="1" u="sng" dirty="0" smtClean="0"/>
              <a:t>Fall 1:</a:t>
            </a:r>
          </a:p>
          <a:p>
            <a:pPr marL="0" indent="0">
              <a:buNone/>
            </a:pPr>
            <a:r>
              <a:rPr lang="de-DE" dirty="0" smtClean="0"/>
              <a:t>Titel auf Herausgabe eines Sparbuches.</a:t>
            </a:r>
          </a:p>
          <a:p>
            <a:pPr marL="0" indent="0">
              <a:buNone/>
            </a:pPr>
            <a:r>
              <a:rPr lang="de-DE" b="1" u="sng" dirty="0" smtClean="0"/>
              <a:t>Fall 2:</a:t>
            </a:r>
          </a:p>
          <a:p>
            <a:pPr marL="0" indent="0">
              <a:buNone/>
            </a:pPr>
            <a:r>
              <a:rPr lang="de-DE" dirty="0" smtClean="0"/>
              <a:t>Titel über Zahlung von 10.000 €. Nach dem Wissen des Gläubigers verfügt der Schuldner über ein Sparkassenbuch über 30.000€. </a:t>
            </a:r>
          </a:p>
          <a:p>
            <a:pPr marL="0" indent="0">
              <a:buNone/>
            </a:pPr>
            <a:r>
              <a:rPr lang="de-DE" b="1" u="sng" dirty="0" smtClean="0"/>
              <a:t>Fall 3:</a:t>
            </a:r>
          </a:p>
          <a:p>
            <a:pPr marL="0" indent="0">
              <a:buNone/>
            </a:pPr>
            <a:r>
              <a:rPr lang="de-DE" dirty="0" smtClean="0"/>
              <a:t>Der Beklagte wird verurteilt, an den Kläger 10.000 € zu zahlen.</a:t>
            </a:r>
          </a:p>
          <a:p>
            <a:pPr marL="0" indent="0">
              <a:buNone/>
            </a:pPr>
            <a:r>
              <a:rPr lang="de-DE" dirty="0" smtClean="0"/>
              <a:t>Der Kläger weiß von einer wertvollen Münzsammlung im Besitz des Schuldners.</a:t>
            </a:r>
            <a:endParaRPr lang="de-DE" dirty="0"/>
          </a:p>
        </p:txBody>
      </p:sp>
    </p:spTree>
    <p:extLst>
      <p:ext uri="{BB962C8B-B14F-4D97-AF65-F5344CB8AC3E}">
        <p14:creationId xmlns:p14="http://schemas.microsoft.com/office/powerpoint/2010/main" val="27691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95402" y="982132"/>
            <a:ext cx="9601196" cy="1456268"/>
          </a:xfrm>
        </p:spPr>
        <p:style>
          <a:lnRef idx="1">
            <a:schemeClr val="accent5"/>
          </a:lnRef>
          <a:fillRef idx="2">
            <a:schemeClr val="accent5"/>
          </a:fillRef>
          <a:effectRef idx="1">
            <a:schemeClr val="accent5"/>
          </a:effectRef>
          <a:fontRef idx="minor">
            <a:schemeClr val="dk1"/>
          </a:fontRef>
        </p:style>
        <p:txBody>
          <a:bodyPr/>
          <a:lstStyle/>
          <a:p>
            <a:r>
              <a:rPr lang="de-DE" b="1" dirty="0" smtClean="0"/>
              <a:t>Vollstreckungsorgane</a:t>
            </a:r>
            <a:endParaRPr lang="de-DE" b="1" dirty="0"/>
          </a:p>
        </p:txBody>
      </p:sp>
      <p:sp>
        <p:nvSpPr>
          <p:cNvPr id="5" name="Inhaltsplatzhalter 4"/>
          <p:cNvSpPr>
            <a:spLocks noGrp="1"/>
          </p:cNvSpPr>
          <p:nvPr>
            <p:ph idx="1"/>
          </p:nvPr>
        </p:nvSpPr>
        <p:spPr/>
        <p:txBody>
          <a:bodyPr>
            <a:normAutofit fontScale="92500" lnSpcReduction="10000"/>
          </a:bodyPr>
          <a:lstStyle/>
          <a:p>
            <a:pPr marL="0" indent="0">
              <a:buNone/>
            </a:pPr>
            <a:r>
              <a:rPr lang="de-DE" b="1" u="sng" dirty="0" smtClean="0"/>
              <a:t>Fall 4:</a:t>
            </a:r>
          </a:p>
          <a:p>
            <a:pPr marL="0" indent="0">
              <a:buNone/>
            </a:pPr>
            <a:r>
              <a:rPr lang="de-DE" dirty="0" smtClean="0"/>
              <a:t>Der Händler ist zur Herausgabe eines ganz bestimmten Baufahrzeuges verurteilt worden.</a:t>
            </a:r>
          </a:p>
          <a:p>
            <a:pPr marL="0" indent="0">
              <a:buNone/>
            </a:pPr>
            <a:r>
              <a:rPr lang="de-DE" b="1" u="sng" dirty="0" smtClean="0"/>
              <a:t>Fall 5:</a:t>
            </a:r>
          </a:p>
          <a:p>
            <a:pPr marL="0" indent="0">
              <a:buNone/>
            </a:pPr>
            <a:r>
              <a:rPr lang="de-DE" dirty="0" smtClean="0"/>
              <a:t>Der Titel lautet auf Lieferung des Baufahrzeuges an einen ganz bestimmten Ort.</a:t>
            </a:r>
          </a:p>
          <a:p>
            <a:pPr marL="0" indent="0">
              <a:buNone/>
            </a:pPr>
            <a:r>
              <a:rPr lang="de-DE" b="1" u="sng" dirty="0" smtClean="0"/>
              <a:t>Fall 6:</a:t>
            </a:r>
          </a:p>
          <a:p>
            <a:pPr marL="0" indent="0">
              <a:buNone/>
            </a:pPr>
            <a:r>
              <a:rPr lang="de-DE" dirty="0" smtClean="0"/>
              <a:t>Der Händler ist verurteilt worden, Zeugnis darüber abzugeben, in welchem Zustand er das Baufahrzeug herausgegeben hat.</a:t>
            </a:r>
            <a:endParaRPr lang="de-DE" dirty="0"/>
          </a:p>
        </p:txBody>
      </p:sp>
    </p:spTree>
    <p:extLst>
      <p:ext uri="{BB962C8B-B14F-4D97-AF65-F5344CB8AC3E}">
        <p14:creationId xmlns:p14="http://schemas.microsoft.com/office/powerpoint/2010/main" val="19230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2" y="982132"/>
            <a:ext cx="9601196" cy="1498309"/>
          </a:xfrm>
        </p:spPr>
        <p:style>
          <a:lnRef idx="1">
            <a:schemeClr val="accent5"/>
          </a:lnRef>
          <a:fillRef idx="2">
            <a:schemeClr val="accent5"/>
          </a:fillRef>
          <a:effectRef idx="1">
            <a:schemeClr val="accent5"/>
          </a:effectRef>
          <a:fontRef idx="minor">
            <a:schemeClr val="dk1"/>
          </a:fontRef>
        </p:style>
        <p:txBody>
          <a:bodyPr/>
          <a:lstStyle/>
          <a:p>
            <a:r>
              <a:rPr lang="de-DE" b="1" dirty="0" smtClean="0"/>
              <a:t>Sachverhalt</a:t>
            </a:r>
            <a:endParaRPr lang="de-DE" b="1" dirty="0"/>
          </a:p>
        </p:txBody>
      </p:sp>
      <p:sp>
        <p:nvSpPr>
          <p:cNvPr id="3" name="Inhaltsplatzhalter 2"/>
          <p:cNvSpPr>
            <a:spLocks noGrp="1"/>
          </p:cNvSpPr>
          <p:nvPr>
            <p:ph idx="1"/>
          </p:nvPr>
        </p:nvSpPr>
        <p:spPr/>
        <p:txBody>
          <a:bodyPr>
            <a:normAutofit lnSpcReduction="10000"/>
          </a:bodyPr>
          <a:lstStyle/>
          <a:p>
            <a:pPr marL="0" indent="0">
              <a:buNone/>
            </a:pPr>
            <a:endParaRPr lang="de-DE" dirty="0" smtClean="0"/>
          </a:p>
          <a:p>
            <a:pPr marL="0" indent="0">
              <a:buNone/>
            </a:pPr>
            <a:r>
              <a:rPr lang="de-DE" b="1" dirty="0" smtClean="0"/>
              <a:t>In </a:t>
            </a:r>
            <a:r>
              <a:rPr lang="de-DE" b="1" dirty="0"/>
              <a:t>dem Rechtsstreit Hase / Jäger ist der Beklagte zur Zahlung von 20.350 € nebst Zinsen verurteilt worden und das Urteil gegen Sicherheitsleistung in Höhe von 20.850 € für vorläufig vollstreckbar erklärt worden. Das Urteil ist beiden Parteien am 05.06.20.. zugestellt worden. Die Klägerin möchte schnellstmöglich mit der ZV beginnen. </a:t>
            </a:r>
            <a:endParaRPr lang="de-DE" b="1" dirty="0" smtClean="0"/>
          </a:p>
          <a:p>
            <a:pPr marL="0" indent="0">
              <a:buNone/>
            </a:pPr>
            <a:endParaRPr lang="de-DE" b="1" dirty="0"/>
          </a:p>
          <a:p>
            <a:pPr marL="0" indent="0">
              <a:buNone/>
            </a:pPr>
            <a:r>
              <a:rPr lang="de-DE" dirty="0" smtClean="0"/>
              <a:t>Was ist vor Beginn der Vollstreckung zu veranlassen?</a:t>
            </a:r>
            <a:endParaRPr lang="de-DE" dirty="0"/>
          </a:p>
          <a:p>
            <a:pPr marL="0" indent="0">
              <a:buNone/>
            </a:pPr>
            <a:endParaRPr lang="de-DE" dirty="0"/>
          </a:p>
        </p:txBody>
      </p:sp>
    </p:spTree>
    <p:extLst>
      <p:ext uri="{BB962C8B-B14F-4D97-AF65-F5344CB8AC3E}">
        <p14:creationId xmlns:p14="http://schemas.microsoft.com/office/powerpoint/2010/main" val="197339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53883" y="751023"/>
            <a:ext cx="10084234" cy="1266964"/>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vert="horz" wrap="square" lIns="121900" tIns="121900" rIns="121900" bIns="121900" rtlCol="0" anchor="t" anchorCtr="0">
            <a:noAutofit/>
          </a:bodyPr>
          <a:lstStyle/>
          <a:p>
            <a:r>
              <a:rPr lang="de-DE" b="1" dirty="0" smtClean="0"/>
              <a:t>Rechtsbehelfe</a:t>
            </a:r>
            <a:endParaRPr lang="de-DE" b="1" dirty="0"/>
          </a:p>
        </p:txBody>
      </p:sp>
      <p:sp>
        <p:nvSpPr>
          <p:cNvPr id="67" name="Google Shape;67;p15"/>
          <p:cNvSpPr txBox="1">
            <a:spLocks noGrp="1"/>
          </p:cNvSpPr>
          <p:nvPr>
            <p:ph type="body" idx="1"/>
          </p:nvPr>
        </p:nvSpPr>
        <p:spPr>
          <a:xfrm>
            <a:off x="1053883" y="1862454"/>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lang="de-DE" sz="3200" dirty="0"/>
          </a:p>
          <a:p>
            <a:pPr marL="0" indent="0">
              <a:spcAft>
                <a:spcPts val="2133"/>
              </a:spcAft>
              <a:buNone/>
            </a:pPr>
            <a:r>
              <a:rPr lang="de-DE" sz="3200" b="1" dirty="0"/>
              <a:t>Der Rechtspfleger weist einen Antrag auf Erlass eines Pfändungsbeschlusses zurück, da er der Ansicht ist, </a:t>
            </a:r>
            <a:r>
              <a:rPr lang="de-DE" sz="3200" b="1" dirty="0" smtClean="0"/>
              <a:t>dass </a:t>
            </a:r>
            <a:r>
              <a:rPr lang="de-DE" sz="3200" b="1" dirty="0"/>
              <a:t>die betreffende Forderung nicht pfändbar ist</a:t>
            </a:r>
            <a:r>
              <a:rPr lang="de-DE" sz="3200" b="1" dirty="0" smtClean="0"/>
              <a:t>.</a:t>
            </a:r>
          </a:p>
          <a:p>
            <a:pPr marL="0" indent="0">
              <a:spcAft>
                <a:spcPts val="2133"/>
              </a:spcAft>
              <a:buNone/>
            </a:pPr>
            <a:r>
              <a:rPr lang="de-DE" sz="3200" dirty="0" smtClean="0"/>
              <a:t>Wie kann sich der Gläubiger dagegen wehren?</a:t>
            </a:r>
            <a:endParaRPr lang="de-DE" sz="3200" dirty="0"/>
          </a:p>
          <a:p>
            <a:pPr marL="0" indent="0">
              <a:spcAft>
                <a:spcPts val="2133"/>
              </a:spcAft>
              <a:buNone/>
            </a:pPr>
            <a:endParaRPr lang="de-DE" sz="3200" b="1" dirty="0"/>
          </a:p>
        </p:txBody>
      </p:sp>
    </p:spTree>
    <p:extLst>
      <p:ext uri="{BB962C8B-B14F-4D97-AF65-F5344CB8AC3E}">
        <p14:creationId xmlns:p14="http://schemas.microsoft.com/office/powerpoint/2010/main" val="16997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040524" y="645917"/>
            <a:ext cx="10100442" cy="1445641"/>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vert="horz" wrap="square" lIns="121900" tIns="121900" rIns="121900" bIns="121900" rtlCol="0" anchor="t" anchorCtr="0">
            <a:noAutofit/>
          </a:bodyPr>
          <a:lstStyle/>
          <a:p>
            <a:r>
              <a:rPr lang="de" b="1" dirty="0" smtClean="0"/>
              <a:t>Rechtsbehelfe</a:t>
            </a:r>
            <a:endParaRPr b="1" dirty="0"/>
          </a:p>
        </p:txBody>
      </p:sp>
      <p:sp>
        <p:nvSpPr>
          <p:cNvPr id="73" name="Google Shape;73;p16"/>
          <p:cNvSpPr txBox="1">
            <a:spLocks noGrp="1"/>
          </p:cNvSpPr>
          <p:nvPr>
            <p:ph type="body" idx="1"/>
          </p:nvPr>
        </p:nvSpPr>
        <p:spPr>
          <a:xfrm>
            <a:off x="831200" y="1618593"/>
            <a:ext cx="11360800" cy="3737516"/>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lang="de" sz="3200" dirty="0"/>
          </a:p>
          <a:p>
            <a:pPr marL="0" indent="0">
              <a:spcAft>
                <a:spcPts val="2133"/>
              </a:spcAft>
              <a:buNone/>
            </a:pPr>
            <a:r>
              <a:rPr lang="de" sz="3200" b="1" dirty="0"/>
              <a:t>Der Rechtspfleger erlässt einen Pfändungs- und Überweisungsbeschluss. Der Schuldner ist der Ansicht, dass diese Forderung nicht pfändbar ist</a:t>
            </a:r>
            <a:r>
              <a:rPr lang="de" sz="3200" b="1" dirty="0" smtClean="0"/>
              <a:t>.</a:t>
            </a:r>
          </a:p>
          <a:p>
            <a:pPr marL="0" indent="0">
              <a:spcAft>
                <a:spcPts val="2133"/>
              </a:spcAft>
              <a:buNone/>
            </a:pPr>
            <a:r>
              <a:rPr lang="de" sz="3200" dirty="0" smtClean="0"/>
              <a:t>Wie kann der Schuldner sich dagegen wehren?</a:t>
            </a:r>
            <a:endParaRPr sz="3200" dirty="0"/>
          </a:p>
        </p:txBody>
      </p:sp>
    </p:spTree>
    <p:extLst>
      <p:ext uri="{BB962C8B-B14F-4D97-AF65-F5344CB8AC3E}">
        <p14:creationId xmlns:p14="http://schemas.microsoft.com/office/powerpoint/2010/main" val="368542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295402" y="982132"/>
            <a:ext cx="9601196" cy="1435247"/>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vert="horz" wrap="square" lIns="121900" tIns="121900" rIns="121900" bIns="121900" rtlCol="0" anchor="t" anchorCtr="0">
            <a:noAutofit/>
          </a:bodyPr>
          <a:lstStyle/>
          <a:p>
            <a:r>
              <a:rPr lang="de" b="1" dirty="0" smtClean="0"/>
              <a:t>Rechtsbehelfe</a:t>
            </a:r>
            <a:endParaRPr b="1" dirty="0"/>
          </a:p>
        </p:txBody>
      </p:sp>
      <p:sp>
        <p:nvSpPr>
          <p:cNvPr id="61" name="Google Shape;61;p14"/>
          <p:cNvSpPr txBox="1">
            <a:spLocks noGrp="1"/>
          </p:cNvSpPr>
          <p:nvPr>
            <p:ph idx="1"/>
          </p:nvPr>
        </p:nvSpPr>
        <p:spPr>
          <a:prstGeom prst="rect">
            <a:avLst/>
          </a:prstGeom>
        </p:spPr>
        <p:txBody>
          <a:bodyPr spcFirstLastPara="1" vert="horz" wrap="square" lIns="121900" tIns="121900" rIns="121900" bIns="121900" rtlCol="0" anchor="t" anchorCtr="0">
            <a:noAutofit/>
          </a:bodyPr>
          <a:lstStyle/>
          <a:p>
            <a:r>
              <a:rPr lang="de" b="1" dirty="0"/>
              <a:t>Der Gerichtsvollzieher pfändet beim Schuldner einen PKW, wogegen sich der Schuldner wehrt.</a:t>
            </a:r>
            <a:endParaRPr b="1" dirty="0"/>
          </a:p>
          <a:p>
            <a:pPr>
              <a:spcBef>
                <a:spcPts val="2133"/>
              </a:spcBef>
            </a:pPr>
            <a:r>
              <a:rPr lang="de" dirty="0"/>
              <a:t>Womit?</a:t>
            </a:r>
            <a:endParaRPr dirty="0"/>
          </a:p>
          <a:p>
            <a:pPr>
              <a:spcBef>
                <a:spcPts val="2133"/>
              </a:spcBef>
            </a:pPr>
            <a:r>
              <a:rPr lang="de" b="1" dirty="0"/>
              <a:t>Daraufhin wird die Zwangsvollstreckung für unzulässig erklärt und der Gerichtsvollzieher hebt die Pfändung auf.</a:t>
            </a:r>
            <a:endParaRPr b="1" dirty="0"/>
          </a:p>
          <a:p>
            <a:pPr>
              <a:spcBef>
                <a:spcPts val="2133"/>
              </a:spcBef>
              <a:spcAft>
                <a:spcPts val="2133"/>
              </a:spcAft>
            </a:pPr>
            <a:r>
              <a:rPr lang="de" dirty="0"/>
              <a:t>Was kann der Gläubiger  unternehmen?</a:t>
            </a:r>
            <a:endParaRPr dirty="0"/>
          </a:p>
        </p:txBody>
      </p:sp>
    </p:spTree>
    <p:extLst>
      <p:ext uri="{BB962C8B-B14F-4D97-AF65-F5344CB8AC3E}">
        <p14:creationId xmlns:p14="http://schemas.microsoft.com/office/powerpoint/2010/main" val="267983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rmAutofit fontScale="62500" lnSpcReduction="20000"/>
          </a:bodyPr>
          <a:lstStyle/>
          <a:p>
            <a:pPr marL="0" indent="0">
              <a:buNone/>
            </a:pPr>
            <a:r>
              <a:rPr lang="de-DE" b="1" dirty="0">
                <a:latin typeface="Arial" panose="020B0604020202020204" pitchFamily="34" charset="0"/>
                <a:cs typeface="Arial" panose="020B0604020202020204" pitchFamily="34" charset="0"/>
              </a:rPr>
              <a:t>Willi Schneider hat vor zwei Jahren der Sieglinde Stoffel eine Nähmaschine geliehen. Nun benötigt er diese zurück. Herr Schneider muss jedoch ein Urteil gegen Frau Stoffel erwirken.</a:t>
            </a:r>
          </a:p>
          <a:p>
            <a:pPr marL="0" indent="0">
              <a:buNone/>
            </a:pPr>
            <a:r>
              <a:rPr lang="de-DE" b="1" dirty="0">
                <a:latin typeface="Arial" panose="020B0604020202020204" pitchFamily="34" charset="0"/>
                <a:cs typeface="Arial" panose="020B0604020202020204" pitchFamily="34" charset="0"/>
              </a:rPr>
              <a:t>1. Die Beklagte wird verurteilt, die Nähmaschine der Marke Singer XY an den Kläger herauszugeben.</a:t>
            </a:r>
          </a:p>
          <a:p>
            <a:pPr marL="0" indent="0">
              <a:buNone/>
            </a:pPr>
            <a:r>
              <a:rPr lang="de-DE" b="1" dirty="0">
                <a:latin typeface="Arial" panose="020B0604020202020204" pitchFamily="34" charset="0"/>
                <a:cs typeface="Arial" panose="020B0604020202020204" pitchFamily="34" charset="0"/>
              </a:rPr>
              <a:t>2. Die Kosten des Rechtsstreits trägt die Beklagte.</a:t>
            </a:r>
          </a:p>
          <a:p>
            <a:pPr marL="0" indent="0">
              <a:buNone/>
            </a:pPr>
            <a:r>
              <a:rPr lang="de-DE" b="1" dirty="0">
                <a:latin typeface="Arial" panose="020B0604020202020204" pitchFamily="34" charset="0"/>
                <a:cs typeface="Arial" panose="020B0604020202020204" pitchFamily="34" charset="0"/>
              </a:rPr>
              <a:t>3. Das Urteil ist vorläufig vollstreckbar.</a:t>
            </a:r>
          </a:p>
          <a:p>
            <a:pPr marL="0" indent="0">
              <a:buNone/>
            </a:pPr>
            <a:r>
              <a:rPr lang="de-DE" dirty="0"/>
              <a:t>  </a:t>
            </a:r>
          </a:p>
          <a:p>
            <a:r>
              <a:rPr lang="de-DE" b="1" dirty="0">
                <a:latin typeface="Arial" panose="020B0604020202020204" pitchFamily="34" charset="0"/>
                <a:cs typeface="Arial" panose="020B0604020202020204" pitchFamily="34" charset="0"/>
              </a:rPr>
              <a:t>Sieglinde Stoffel sagt dem OGV </a:t>
            </a:r>
            <a:r>
              <a:rPr lang="de-DE" b="1" dirty="0" err="1">
                <a:latin typeface="Arial" panose="020B0604020202020204" pitchFamily="34" charset="0"/>
                <a:cs typeface="Arial" panose="020B0604020202020204" pitchFamily="34" charset="0"/>
              </a:rPr>
              <a:t>Gaier</a:t>
            </a:r>
            <a:r>
              <a:rPr lang="de-DE" b="1" dirty="0">
                <a:latin typeface="Arial" panose="020B0604020202020204" pitchFamily="34" charset="0"/>
                <a:cs typeface="Arial" panose="020B0604020202020204" pitchFamily="34" charset="0"/>
              </a:rPr>
              <a:t>, dass sie die Nähmaschine für ihre Heimarbeit als Näherin benötige und sie wisse, dass die Nähmaschine daher nicht gepfändet werden darf</a:t>
            </a:r>
            <a:r>
              <a:rPr lang="de-DE" b="1" dirty="0" smtClean="0">
                <a:latin typeface="Arial" panose="020B0604020202020204" pitchFamily="34" charset="0"/>
                <a:cs typeface="Arial" panose="020B0604020202020204" pitchFamily="34" charset="0"/>
              </a:rPr>
              <a:t>.</a:t>
            </a:r>
          </a:p>
          <a:p>
            <a:pPr marL="0" indent="0">
              <a:buNone/>
            </a:pPr>
            <a:endParaRPr lang="de-DE" b="1" dirty="0"/>
          </a:p>
          <a:p>
            <a:r>
              <a:rPr lang="de-DE" dirty="0">
                <a:latin typeface="Arial" panose="020B0604020202020204" pitchFamily="34" charset="0"/>
                <a:cs typeface="Arial" panose="020B0604020202020204" pitchFamily="34" charset="0"/>
              </a:rPr>
              <a:t>Ist diese Aussage richtig? </a:t>
            </a:r>
          </a:p>
          <a:p>
            <a:pPr marL="0" indent="0">
              <a:buNone/>
            </a:pPr>
            <a:endParaRPr lang="de-DE" dirty="0"/>
          </a:p>
        </p:txBody>
      </p:sp>
      <p:sp>
        <p:nvSpPr>
          <p:cNvPr id="4" name="Titel 5"/>
          <p:cNvSpPr>
            <a:spLocks noGrp="1"/>
          </p:cNvSpPr>
          <p:nvPr>
            <p:ph type="title"/>
          </p:nvPr>
        </p:nvSpPr>
        <p:spPr>
          <a:xfrm>
            <a:off x="1295400" y="1119188"/>
            <a:ext cx="9601200" cy="1303337"/>
          </a:xfrm>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Tree>
    <p:extLst>
      <p:ext uri="{BB962C8B-B14F-4D97-AF65-F5344CB8AC3E}">
        <p14:creationId xmlns:p14="http://schemas.microsoft.com/office/powerpoint/2010/main" val="37281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1108256"/>
            <a:ext cx="9601196" cy="1303867"/>
          </a:xfrm>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
        <p:nvSpPr>
          <p:cNvPr id="7" name="Inhaltsplatzhalter 6"/>
          <p:cNvSpPr>
            <a:spLocks noGrp="1"/>
          </p:cNvSpPr>
          <p:nvPr>
            <p:ph idx="1"/>
          </p:nvPr>
        </p:nvSpPr>
        <p:spPr>
          <a:xfrm>
            <a:off x="1295401" y="2333296"/>
            <a:ext cx="9601196" cy="3846787"/>
          </a:xfrm>
        </p:spPr>
        <p:txBody>
          <a:bodyPr>
            <a:normAutofit/>
          </a:bodyPr>
          <a:lstStyle/>
          <a:p>
            <a:endParaRPr lang="de-DE" b="1" dirty="0" smtClean="0"/>
          </a:p>
          <a:p>
            <a:r>
              <a:rPr lang="de-DE" b="1" dirty="0" smtClean="0"/>
              <a:t>Der Gerichtsvollzieher trifft den Schuldner beim Vollstreckungsversuch in seiner Wohnung an. Er erklärt dem GV, dass er momentan arbeitslos sei und nicht zahlen könne. Er habe aber bereits einen neuen Arbeitsvertrag und legt dem GV diesen vor. Ab dem  nächsten Monat bezieht er wieder regelmäßige Arbeitseinkünfte. Der Schuldner beantragt Ratenzahlung.</a:t>
            </a:r>
          </a:p>
          <a:p>
            <a:r>
              <a:rPr lang="de-DE" dirty="0" smtClean="0"/>
              <a:t>Was veranlasst der Gerichtsvollzieher?</a:t>
            </a:r>
          </a:p>
          <a:p>
            <a:r>
              <a:rPr lang="de-DE" dirty="0" smtClean="0"/>
              <a:t>Welche Auswirkungen hat dies für den Vollstreckungsauftrag?</a:t>
            </a:r>
            <a:endParaRPr lang="de-DE" dirty="0"/>
          </a:p>
        </p:txBody>
      </p:sp>
    </p:spTree>
    <p:extLst>
      <p:ext uri="{BB962C8B-B14F-4D97-AF65-F5344CB8AC3E}">
        <p14:creationId xmlns:p14="http://schemas.microsoft.com/office/powerpoint/2010/main" val="361122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rmAutofit fontScale="77500" lnSpcReduction="20000"/>
          </a:bodyPr>
          <a:lstStyle/>
          <a:p>
            <a:pPr marL="0" indent="0">
              <a:buNone/>
            </a:pPr>
            <a:r>
              <a:rPr lang="de-DE" b="1" dirty="0">
                <a:latin typeface="Arial" panose="020B0604020202020204" pitchFamily="34" charset="0"/>
                <a:cs typeface="Arial" panose="020B0604020202020204" pitchFamily="34" charset="0"/>
              </a:rPr>
              <a:t>Willi Schneider hat vor zwei Jahren einen Titel gegen Sieglinde Stoffel erwirkt. </a:t>
            </a:r>
          </a:p>
          <a:p>
            <a:pPr marL="0" indent="0">
              <a:buNone/>
            </a:pPr>
            <a:r>
              <a:rPr lang="de-DE" b="1" dirty="0">
                <a:latin typeface="Arial" panose="020B0604020202020204" pitchFamily="34" charset="0"/>
                <a:cs typeface="Arial" panose="020B0604020202020204" pitchFamily="34" charset="0"/>
              </a:rPr>
              <a:t> </a:t>
            </a:r>
          </a:p>
          <a:p>
            <a:pPr marL="0" indent="0">
              <a:buNone/>
            </a:pPr>
            <a:r>
              <a:rPr lang="de-DE" b="1" dirty="0">
                <a:latin typeface="Arial" panose="020B0604020202020204" pitchFamily="34" charset="0"/>
                <a:cs typeface="Arial" panose="020B0604020202020204" pitchFamily="34" charset="0"/>
              </a:rPr>
              <a:t>1. Die Beklagte wird verurteilt, 2500 € an den Kläger zu zahlen.</a:t>
            </a:r>
          </a:p>
          <a:p>
            <a:pPr marL="0" indent="0">
              <a:buNone/>
            </a:pPr>
            <a:r>
              <a:rPr lang="de-DE" b="1" dirty="0">
                <a:latin typeface="Arial" panose="020B0604020202020204" pitchFamily="34" charset="0"/>
                <a:cs typeface="Arial" panose="020B0604020202020204" pitchFamily="34" charset="0"/>
              </a:rPr>
              <a:t>2. Die Kosten des Rechtsstreits trägt die Beklagte.</a:t>
            </a:r>
          </a:p>
          <a:p>
            <a:pPr marL="0" indent="0">
              <a:buNone/>
            </a:pPr>
            <a:r>
              <a:rPr lang="de-DE" b="1" dirty="0">
                <a:latin typeface="Arial" panose="020B0604020202020204" pitchFamily="34" charset="0"/>
                <a:cs typeface="Arial" panose="020B0604020202020204" pitchFamily="34" charset="0"/>
              </a:rPr>
              <a:t>3. Das Urteil ist vorläufig vollstreckbar.</a:t>
            </a:r>
          </a:p>
          <a:p>
            <a:pPr marL="0" indent="0">
              <a:buNone/>
            </a:pPr>
            <a:r>
              <a:rPr lang="de-DE" sz="2200" b="1" dirty="0" smtClean="0">
                <a:latin typeface="Arial" panose="020B0604020202020204" pitchFamily="34" charset="0"/>
                <a:cs typeface="Arial" panose="020B0604020202020204" pitchFamily="34" charset="0"/>
              </a:rPr>
              <a:t>Mit </a:t>
            </a:r>
            <a:r>
              <a:rPr lang="de-DE" sz="2200" b="1" dirty="0">
                <a:latin typeface="Arial" panose="020B0604020202020204" pitchFamily="34" charset="0"/>
                <a:cs typeface="Arial" panose="020B0604020202020204" pitchFamily="34" charset="0"/>
              </a:rPr>
              <a:t>diesem Titel pfändet der Gerichtsvollzieher bei Sieglinde eine Nähmaschine, eine Stereoanlage und eine wertvolle Perlenkette im Gesamtwert von 2000 €</a:t>
            </a:r>
            <a:r>
              <a:rPr lang="de-DE" sz="2200" b="1" dirty="0" smtClean="0">
                <a:latin typeface="Arial" panose="020B0604020202020204" pitchFamily="34" charset="0"/>
                <a:cs typeface="Arial" panose="020B0604020202020204" pitchFamily="34" charset="0"/>
              </a:rPr>
              <a:t>.</a:t>
            </a:r>
          </a:p>
          <a:p>
            <a:pPr marL="0" indent="0">
              <a:buNone/>
            </a:pPr>
            <a:endParaRPr lang="de-DE" sz="2200" b="1"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Sieglinde geht gegen die Pfändung der Nähmaschine vor, mit der Begründung, diese sei gem. § 811 ZPO unpfändbar, da Sie damit den Lebensunterhalt der Familie bestreite.</a:t>
            </a:r>
          </a:p>
          <a:p>
            <a:endParaRPr lang="de-DE" sz="2000" dirty="0">
              <a:latin typeface="Arial" panose="020B0604020202020204" pitchFamily="34" charset="0"/>
              <a:cs typeface="Arial" panose="020B0604020202020204" pitchFamily="34" charset="0"/>
            </a:endParaRPr>
          </a:p>
        </p:txBody>
      </p:sp>
      <p:sp>
        <p:nvSpPr>
          <p:cNvPr id="4" name="Titel 5"/>
          <p:cNvSpPr>
            <a:spLocks noGrp="1"/>
          </p:cNvSpPr>
          <p:nvPr>
            <p:ph type="title"/>
          </p:nvPr>
        </p:nvSpPr>
        <p:spPr>
          <a:xfrm>
            <a:off x="1295401" y="1139787"/>
            <a:ext cx="9601196" cy="1303867"/>
          </a:xfrm>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Tree>
    <p:extLst>
      <p:ext uri="{BB962C8B-B14F-4D97-AF65-F5344CB8AC3E}">
        <p14:creationId xmlns:p14="http://schemas.microsoft.com/office/powerpoint/2010/main" val="82767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680078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
        <p:nvSpPr>
          <p:cNvPr id="7" name="Inhaltsplatzhalter 6"/>
          <p:cNvSpPr>
            <a:spLocks noGrp="1"/>
          </p:cNvSpPr>
          <p:nvPr>
            <p:ph idx="1"/>
          </p:nvPr>
        </p:nvSpPr>
        <p:spPr>
          <a:xfrm>
            <a:off x="1295401" y="2333296"/>
            <a:ext cx="9601196" cy="3846787"/>
          </a:xfrm>
        </p:spPr>
        <p:txBody>
          <a:bodyPr/>
          <a:lstStyle/>
          <a:p>
            <a:endParaRPr lang="de-DE" b="1" dirty="0" smtClean="0"/>
          </a:p>
          <a:p>
            <a:r>
              <a:rPr lang="de-DE" b="1" dirty="0" smtClean="0"/>
              <a:t>Der Gerichtsvollzieher findet in der Wohnung des Schuldners eine wertvolle Uhr, die jedoch bereits für einen anderen Gläubiger gepfändet ist. Der Wert der Uhr übersteigt bei weitem den Betrag der ersten Pfändung. </a:t>
            </a:r>
          </a:p>
          <a:p>
            <a:pPr marL="0" indent="0">
              <a:buNone/>
            </a:pPr>
            <a:endParaRPr lang="de-DE" b="1" dirty="0" smtClean="0"/>
          </a:p>
          <a:p>
            <a:r>
              <a:rPr lang="de-DE" b="1" dirty="0"/>
              <a:t>Kann der GV die Uhr erneut pfänden</a:t>
            </a:r>
            <a:r>
              <a:rPr lang="de-DE" b="1" dirty="0" smtClean="0"/>
              <a:t>?</a:t>
            </a:r>
            <a:endParaRPr lang="de-DE" b="1" dirty="0"/>
          </a:p>
        </p:txBody>
      </p:sp>
    </p:spTree>
    <p:extLst>
      <p:ext uri="{BB962C8B-B14F-4D97-AF65-F5344CB8AC3E}">
        <p14:creationId xmlns:p14="http://schemas.microsoft.com/office/powerpoint/2010/main" val="203802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
        <p:nvSpPr>
          <p:cNvPr id="7" name="Inhaltsplatzhalter 6"/>
          <p:cNvSpPr>
            <a:spLocks noGrp="1"/>
          </p:cNvSpPr>
          <p:nvPr>
            <p:ph idx="1"/>
          </p:nvPr>
        </p:nvSpPr>
        <p:spPr>
          <a:xfrm>
            <a:off x="1295401" y="2333296"/>
            <a:ext cx="9601196" cy="3846787"/>
          </a:xfrm>
        </p:spPr>
        <p:txBody>
          <a:bodyPr/>
          <a:lstStyle/>
          <a:p>
            <a:endParaRPr lang="de-DE" b="1" dirty="0" smtClean="0"/>
          </a:p>
          <a:p>
            <a:r>
              <a:rPr lang="de-DE" b="1" dirty="0" smtClean="0"/>
              <a:t>Bei dem Schuldner wurde die Lebensversicherung gepfändet.</a:t>
            </a:r>
          </a:p>
          <a:p>
            <a:pPr marL="0" indent="0">
              <a:buNone/>
            </a:pPr>
            <a:endParaRPr lang="de-DE" b="1" dirty="0" smtClean="0"/>
          </a:p>
          <a:p>
            <a:r>
              <a:rPr lang="de-DE" dirty="0" smtClean="0"/>
              <a:t>Wie wird diese Art der Forderung gepfändet?</a:t>
            </a:r>
          </a:p>
        </p:txBody>
      </p:sp>
    </p:spTree>
    <p:extLst>
      <p:ext uri="{BB962C8B-B14F-4D97-AF65-F5344CB8AC3E}">
        <p14:creationId xmlns:p14="http://schemas.microsoft.com/office/powerpoint/2010/main" val="39935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
        <p:nvSpPr>
          <p:cNvPr id="7" name="Inhaltsplatzhalter 6"/>
          <p:cNvSpPr>
            <a:spLocks noGrp="1"/>
          </p:cNvSpPr>
          <p:nvPr>
            <p:ph idx="1"/>
          </p:nvPr>
        </p:nvSpPr>
        <p:spPr>
          <a:xfrm>
            <a:off x="1295401" y="2333296"/>
            <a:ext cx="9601196" cy="3846787"/>
          </a:xfrm>
        </p:spPr>
        <p:txBody>
          <a:bodyPr/>
          <a:lstStyle/>
          <a:p>
            <a:endParaRPr lang="de-DE" b="1" dirty="0" smtClean="0"/>
          </a:p>
          <a:p>
            <a:r>
              <a:rPr lang="de-DE" sz="1800" dirty="0" smtClean="0"/>
              <a:t>Bei dem Schuldner wurde die Lebensversicherung mittels Pfändungs- und Überweisungsbeschluss gepfändet</a:t>
            </a:r>
            <a:r>
              <a:rPr lang="de-DE" dirty="0" smtClean="0"/>
              <a:t>.</a:t>
            </a:r>
          </a:p>
          <a:p>
            <a:r>
              <a:rPr lang="de-DE" b="1" dirty="0" smtClean="0"/>
              <a:t>Der GV wurde mit Titel und </a:t>
            </a:r>
            <a:r>
              <a:rPr lang="de-DE" b="1" dirty="0" err="1" smtClean="0"/>
              <a:t>Pfüb</a:t>
            </a:r>
            <a:r>
              <a:rPr lang="de-DE" b="1" dirty="0" smtClean="0"/>
              <a:t> zum Schuldner geschickt und mit der Wegnahme des Versicherungsscheins beauftragt?</a:t>
            </a:r>
          </a:p>
          <a:p>
            <a:pPr marL="0" indent="0">
              <a:buNone/>
            </a:pPr>
            <a:endParaRPr lang="de-DE" b="1" dirty="0" smtClean="0"/>
          </a:p>
          <a:p>
            <a:r>
              <a:rPr lang="de-DE" dirty="0" smtClean="0"/>
              <a:t>Wie nennt man diese Art der Zwangsvollstreckung?</a:t>
            </a:r>
            <a:endParaRPr lang="de-DE" dirty="0"/>
          </a:p>
        </p:txBody>
      </p:sp>
    </p:spTree>
    <p:extLst>
      <p:ext uri="{BB962C8B-B14F-4D97-AF65-F5344CB8AC3E}">
        <p14:creationId xmlns:p14="http://schemas.microsoft.com/office/powerpoint/2010/main" val="302556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
        <p:nvSpPr>
          <p:cNvPr id="7" name="Inhaltsplatzhalter 6"/>
          <p:cNvSpPr>
            <a:spLocks noGrp="1"/>
          </p:cNvSpPr>
          <p:nvPr>
            <p:ph idx="1"/>
          </p:nvPr>
        </p:nvSpPr>
        <p:spPr>
          <a:xfrm>
            <a:off x="1295401" y="2333296"/>
            <a:ext cx="9601196" cy="3846787"/>
          </a:xfrm>
        </p:spPr>
        <p:txBody>
          <a:bodyPr/>
          <a:lstStyle/>
          <a:p>
            <a:endParaRPr lang="de-DE" b="1" dirty="0" smtClean="0"/>
          </a:p>
          <a:p>
            <a:r>
              <a:rPr lang="de-DE" sz="1800" dirty="0" smtClean="0"/>
              <a:t>Bei dem Schuldner wurde die Lebensversicherung gepfändet.</a:t>
            </a:r>
          </a:p>
          <a:p>
            <a:r>
              <a:rPr lang="de-DE" sz="1800" dirty="0" smtClean="0"/>
              <a:t>Der GV wurde mit Titel und </a:t>
            </a:r>
            <a:r>
              <a:rPr lang="de-DE" sz="1800" dirty="0" err="1" smtClean="0"/>
              <a:t>Pfüb</a:t>
            </a:r>
            <a:r>
              <a:rPr lang="de-DE" sz="1800" dirty="0" smtClean="0"/>
              <a:t> zum Schuldner geschickt und mit der Wegnahme des Versicherungsscheins beauftragt?</a:t>
            </a:r>
          </a:p>
          <a:p>
            <a:r>
              <a:rPr lang="de-DE" b="1" dirty="0" smtClean="0"/>
              <a:t>Der Schuldner erklärt, er habe den Versicherungsschein nicht und wisse auch nicht, wo er hingekommen ist.</a:t>
            </a:r>
          </a:p>
          <a:p>
            <a:r>
              <a:rPr lang="de-DE" dirty="0" smtClean="0"/>
              <a:t>Was kann der Schuldner für diesen Fall verlangen?</a:t>
            </a:r>
            <a:endParaRPr lang="de-DE" dirty="0"/>
          </a:p>
        </p:txBody>
      </p:sp>
    </p:spTree>
    <p:extLst>
      <p:ext uri="{BB962C8B-B14F-4D97-AF65-F5344CB8AC3E}">
        <p14:creationId xmlns:p14="http://schemas.microsoft.com/office/powerpoint/2010/main" val="327744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
        <p:nvSpPr>
          <p:cNvPr id="7" name="Inhaltsplatzhalter 6"/>
          <p:cNvSpPr>
            <a:spLocks noGrp="1"/>
          </p:cNvSpPr>
          <p:nvPr>
            <p:ph idx="1"/>
          </p:nvPr>
        </p:nvSpPr>
        <p:spPr>
          <a:xfrm>
            <a:off x="1295401" y="2333296"/>
            <a:ext cx="9601196" cy="3846787"/>
          </a:xfrm>
        </p:spPr>
        <p:txBody>
          <a:bodyPr/>
          <a:lstStyle/>
          <a:p>
            <a:endParaRPr lang="de-DE" b="1" dirty="0" smtClean="0"/>
          </a:p>
          <a:p>
            <a:r>
              <a:rPr lang="de-DE" b="1" dirty="0" smtClean="0"/>
              <a:t>Der Gerichtsvollzieher wurde beauftragt, dem Schuldner die </a:t>
            </a:r>
            <a:r>
              <a:rPr lang="de-DE" b="1" dirty="0" err="1" smtClean="0"/>
              <a:t>Vemögensauskunft</a:t>
            </a:r>
            <a:r>
              <a:rPr lang="de-DE" b="1" dirty="0" smtClean="0"/>
              <a:t> gem. § 802c ZPO abzunehmen.</a:t>
            </a:r>
          </a:p>
          <a:p>
            <a:pPr marL="0" indent="0">
              <a:buNone/>
            </a:pPr>
            <a:endParaRPr lang="de-DE" b="1" dirty="0" smtClean="0"/>
          </a:p>
          <a:p>
            <a:r>
              <a:rPr lang="de-DE" dirty="0" smtClean="0"/>
              <a:t>Welche Voraussetzungen müssen hierfür vorliegen?</a:t>
            </a:r>
            <a:endParaRPr lang="de-DE" dirty="0"/>
          </a:p>
        </p:txBody>
      </p:sp>
    </p:spTree>
    <p:extLst>
      <p:ext uri="{BB962C8B-B14F-4D97-AF65-F5344CB8AC3E}">
        <p14:creationId xmlns:p14="http://schemas.microsoft.com/office/powerpoint/2010/main" val="1218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
        <p:nvSpPr>
          <p:cNvPr id="7" name="Inhaltsplatzhalter 6"/>
          <p:cNvSpPr>
            <a:spLocks noGrp="1"/>
          </p:cNvSpPr>
          <p:nvPr>
            <p:ph idx="1"/>
          </p:nvPr>
        </p:nvSpPr>
        <p:spPr>
          <a:xfrm>
            <a:off x="1295401" y="2333296"/>
            <a:ext cx="9601196" cy="3846787"/>
          </a:xfrm>
        </p:spPr>
        <p:txBody>
          <a:bodyPr/>
          <a:lstStyle/>
          <a:p>
            <a:endParaRPr lang="de-DE" b="1" dirty="0" smtClean="0"/>
          </a:p>
          <a:p>
            <a:r>
              <a:rPr lang="de-DE" b="1" dirty="0" smtClean="0"/>
              <a:t>Der Gerichtsvollzieher weigert sich, einen Antrag auf Ergänzung der Vermögensauskunft gegen den Schuldner durchzuführen.</a:t>
            </a:r>
          </a:p>
          <a:p>
            <a:pPr marL="0" indent="0">
              <a:buNone/>
            </a:pPr>
            <a:endParaRPr lang="de-DE" b="1" dirty="0" smtClean="0"/>
          </a:p>
          <a:p>
            <a:r>
              <a:rPr lang="de-DE" dirty="0" smtClean="0"/>
              <a:t>Welcher Rechtsbehelf steht dem Gläubiger zu?</a:t>
            </a:r>
            <a:endParaRPr lang="de-DE" dirty="0"/>
          </a:p>
        </p:txBody>
      </p:sp>
    </p:spTree>
    <p:extLst>
      <p:ext uri="{BB962C8B-B14F-4D97-AF65-F5344CB8AC3E}">
        <p14:creationId xmlns:p14="http://schemas.microsoft.com/office/powerpoint/2010/main" val="410333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295401" y="856009"/>
            <a:ext cx="9601196" cy="1550861"/>
          </a:xfrm>
        </p:spPr>
        <p:style>
          <a:lnRef idx="1">
            <a:schemeClr val="accent5"/>
          </a:lnRef>
          <a:fillRef idx="2">
            <a:schemeClr val="accent5"/>
          </a:fillRef>
          <a:effectRef idx="1">
            <a:schemeClr val="accent5"/>
          </a:effectRef>
          <a:fontRef idx="minor">
            <a:schemeClr val="dk1"/>
          </a:fontRef>
        </p:style>
        <p:txBody>
          <a:bodyPr/>
          <a:lstStyle/>
          <a:p>
            <a:r>
              <a:rPr lang="de-DE" dirty="0" smtClean="0"/>
              <a:t>Sachverhalt</a:t>
            </a:r>
            <a:endParaRPr lang="de-DE" dirty="0"/>
          </a:p>
        </p:txBody>
      </p:sp>
      <p:sp>
        <p:nvSpPr>
          <p:cNvPr id="7" name="Inhaltsplatzhalter 6"/>
          <p:cNvSpPr>
            <a:spLocks noGrp="1"/>
          </p:cNvSpPr>
          <p:nvPr>
            <p:ph idx="1"/>
          </p:nvPr>
        </p:nvSpPr>
        <p:spPr>
          <a:xfrm>
            <a:off x="1295401" y="2333296"/>
            <a:ext cx="9601196" cy="3846787"/>
          </a:xfrm>
        </p:spPr>
        <p:txBody>
          <a:bodyPr/>
          <a:lstStyle/>
          <a:p>
            <a:endParaRPr lang="de-DE" b="1" dirty="0" smtClean="0"/>
          </a:p>
          <a:p>
            <a:r>
              <a:rPr lang="de-DE" b="1" dirty="0" smtClean="0"/>
              <a:t>Der Gerichtsvollzieher wurde vom Gläubiger beauftragt, eine gütliche Einigung gem. § 802b ZPO zu versuchen.</a:t>
            </a:r>
          </a:p>
          <a:p>
            <a:r>
              <a:rPr lang="de-DE" dirty="0" smtClean="0"/>
              <a:t>Unter welchen Voraussetzungen wird der Gerichtsvollzieher einen </a:t>
            </a:r>
            <a:r>
              <a:rPr lang="de-DE" dirty="0" err="1" smtClean="0"/>
              <a:t>Zahlungplan</a:t>
            </a:r>
            <a:r>
              <a:rPr lang="de-DE" dirty="0" smtClean="0"/>
              <a:t> erstellen?</a:t>
            </a:r>
          </a:p>
          <a:p>
            <a:r>
              <a:rPr lang="de-DE" dirty="0" smtClean="0"/>
              <a:t>Wie kann der Gläubiger reagieren, wenn er mit dem festgesetzten Zahlungsplan nicht einverstanden ist?</a:t>
            </a:r>
            <a:endParaRPr lang="de-DE" dirty="0"/>
          </a:p>
        </p:txBody>
      </p:sp>
    </p:spTree>
    <p:extLst>
      <p:ext uri="{BB962C8B-B14F-4D97-AF65-F5344CB8AC3E}">
        <p14:creationId xmlns:p14="http://schemas.microsoft.com/office/powerpoint/2010/main" val="422362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1136</Words>
  <Application>Microsoft Office PowerPoint</Application>
  <PresentationFormat>Breitbild</PresentationFormat>
  <Paragraphs>164</Paragraphs>
  <Slides>21</Slides>
  <Notes>16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Garamond</vt:lpstr>
      <vt:lpstr>Symbol</vt:lpstr>
      <vt:lpstr>Organisch</vt:lpstr>
      <vt:lpstr>Übungen zur Vertiefung</vt:lpstr>
      <vt:lpstr>Sachverhalt</vt:lpstr>
      <vt:lpstr>Sachverhalt</vt:lpstr>
      <vt:lpstr>Sachverhalt</vt:lpstr>
      <vt:lpstr>Sachverhalt</vt:lpstr>
      <vt:lpstr>Sachverhalt</vt:lpstr>
      <vt:lpstr>Sachverhalt</vt:lpstr>
      <vt:lpstr>Sachverhalt</vt:lpstr>
      <vt:lpstr>Sachverhalt</vt:lpstr>
      <vt:lpstr>Sachverhalt</vt:lpstr>
      <vt:lpstr>Sachverhalt</vt:lpstr>
      <vt:lpstr>Sachverhalt</vt:lpstr>
      <vt:lpstr>Vollstreckungsorgane</vt:lpstr>
      <vt:lpstr>Vollstreckungsorgane</vt:lpstr>
      <vt:lpstr>Sachverhalt</vt:lpstr>
      <vt:lpstr>Rechtsbehelfe</vt:lpstr>
      <vt:lpstr>Rechtsbehelfe</vt:lpstr>
      <vt:lpstr>Rechtsbehelfe</vt:lpstr>
      <vt:lpstr>Sachverhalt</vt:lpstr>
      <vt:lpstr>Sachverhalt</vt:lpstr>
      <vt:lpstr>PowerPoint-Präsentation</vt:lpstr>
    </vt:vector>
  </TitlesOfParts>
  <Company>ITDZ-Berlin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Rachner, Kathrin</dc:creator>
  <cp:lastModifiedBy>Rachner, Kathrin</cp:lastModifiedBy>
  <cp:revision>16</cp:revision>
  <dcterms:created xsi:type="dcterms:W3CDTF">2024-07-26T09:31:56Z</dcterms:created>
  <dcterms:modified xsi:type="dcterms:W3CDTF">2024-08-12T07:29:13Z</dcterms:modified>
</cp:coreProperties>
</file>