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9A4F11-694A-4A69-8222-8F57B5689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37FBF44-D280-41DB-9B9B-077060C42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C1CC3A-BB52-4CDC-99E2-381B15852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4F69F4-A684-4945-AF04-4FEFDA01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6BC50D-3B6A-4881-84E1-A76036201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418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6168F1-5459-4ED8-9F74-E266A8707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5327EFC-2F65-42DD-BC92-F0E997A8C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21B493-3626-407E-8F7D-F1CB1EB09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5F746A-7C37-4E99-97C3-3F3194978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098B34-A90B-4CE4-9783-A07B5B73B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7696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27E799D-B13A-4798-A363-E71FA6AE89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076B939-9750-493D-A0B0-DFCE3C1A3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D0E5B0-3078-43ED-BFE2-0D690BC9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EFB956-1E2F-4F19-AD10-BFBD3386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6D8B6F-1532-4C53-A8D5-A816FB5E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9587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BEA73-FA45-4FB8-9F57-6C84B224C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00D8E9-261B-48FB-9E57-8FE9962B4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D1FFCC-0061-4659-A93D-CE7169A6C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958B1A-21D8-40EE-B332-4687FA7FD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7C1A62-BB2C-44C6-84AC-1E576F34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059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2AAAA-BED8-4122-95E0-DB205FCDD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CA6C07-64C5-4282-9793-1A9E4C915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F1F54D-3DE5-470D-B0A4-F245DE6D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6F24C4-F2B4-46A9-A4E2-240A495CD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72A326-0525-465B-B27F-900C76A7E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1246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9BABFF-C6F5-4712-83D7-A7F5AC85C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548E0F-A045-4D0D-89CE-50312FBC4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055FE0-57A7-4A64-8F69-3252BE111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9F0B34-F5C0-4222-BB3B-9FC9732F7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C946BA-89C5-47F6-9DBF-038D066F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60E3A8A-D2F7-4DFB-99D5-491B5182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4777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8A9C3F-D4A7-43A0-99F4-D752A64D8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DDF7B60-E412-44F0-905E-211DD45E9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F9CBDB-3FCD-4EFF-9321-F1D39F982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E4011B4-47B8-428F-BB89-AD3DB2E20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DBC1271-2261-4A3F-97D0-686175056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6B1812B-4425-4E1A-AD63-B5B0A4A31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E7BFBE9-992D-4BEA-B476-5115300F7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4C2B97-64DC-4B20-A474-E6A3B0EEF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9617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F3117-241E-478B-ADC6-23FF63FBE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CDB3197-AECB-45AB-BC1E-7E2454FA3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A545002-EBAC-44FD-B15F-F91BACA11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247F2F-9574-43DC-9241-68E93F64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255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CEBCA75-0DC9-4A37-820D-A7B8B61AF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A7E582E-1231-4C2B-9878-A7BAE964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887BBD7-4FC8-41AF-8668-006D5219B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69745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81D2E-91D1-4368-A734-C1A03CB65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4893B0-8A7F-4C64-9BCA-22294F13F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D201083-435A-4CD5-9A0E-11D7C1BC3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EB9BCD-2E88-41FB-AB6D-5A4AE99B9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CE4B43-D188-4189-973E-8B7F781F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273B87-E0EB-4BDA-8A7F-8D013CEF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287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2FBE8-6A0F-4B85-8FE1-8B86ADF9C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CD6D686-214A-438B-A63E-96D761673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6E6D5CC-5A42-4F9C-A06D-1CF4834A3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0A5E92-799F-4F80-87CF-817AC9A3E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6B3F0D-B49A-48E8-929D-2727C92F9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474C59-1DC8-4CC7-8E3A-9D035D84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2112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alpha val="62000"/>
                <a:lumMod val="73000"/>
                <a:lumOff val="27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8F7FA1-036D-48A1-BA31-81134E45A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BC56E7-15E9-493F-9A7C-50309BC26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E65815-2AC6-47AE-90FA-342D60CCEB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2C7D4-AED0-4B57-BAC3-28F9F25A1372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9DEAB1-5044-41D1-B150-70841C0CA0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090E55-376A-4BCC-B171-58B3C4FC2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F07D-1851-455B-B3E8-D50A97FD9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36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DDA86-9540-438D-B8F0-8630010C16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>
                <a:solidFill>
                  <a:schemeClr val="bg1"/>
                </a:solidFill>
              </a:rPr>
              <a:t>Wiederholungsfragen</a:t>
            </a:r>
            <a:r>
              <a:rPr lang="de-DE" b="1" dirty="0"/>
              <a:t> </a:t>
            </a:r>
            <a:r>
              <a:rPr lang="de-DE" b="1" dirty="0">
                <a:solidFill>
                  <a:schemeClr val="bg1"/>
                </a:solidFill>
              </a:rPr>
              <a:t>III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5070A3-5FC3-4DCE-A434-8E1D1DF9C1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3792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F08DA9-D844-429B-A06E-282FA8F31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590CF7-89CF-43F2-B2A6-B7888FD9E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Bei welchem Vollstreckungstitel darf nicht sofort ab Zustellung vollstreckt werden?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1130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3C5A19-8049-4C2B-B809-28E5BC1E3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0B4652-7CED-48C1-9554-B0E9B08DF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38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KFB  </a:t>
            </a:r>
          </a:p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-&gt; 2 Wochen Wartefrist, um dem Schuldner die Gelegenheit zu geben, die drohende Vollstreckung abzuwenden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3090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075AD6-6769-4D49-B9FF-52E8F544B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3B0CE1-6965-491C-AF08-31187891D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28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Wer muss den Ablauf dieser Frist prüfen?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6901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548E57-75E0-4E07-975A-FC5B13943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30C460-5DE5-4CCD-9C3B-CFC817D9A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zuständige Vollstreckungsorgan</a:t>
            </a:r>
          </a:p>
        </p:txBody>
      </p:sp>
    </p:spTree>
    <p:extLst>
      <p:ext uri="{BB962C8B-B14F-4D97-AF65-F5344CB8AC3E}">
        <p14:creationId xmlns:p14="http://schemas.microsoft.com/office/powerpoint/2010/main" val="1221569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C3CC3D-0B46-454D-9168-C23BEF652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8329F3-74D8-4B65-9F5A-2E53C03A9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Benennen Sie die 2 Varianten der Zustellungen!</a:t>
            </a:r>
          </a:p>
        </p:txBody>
      </p:sp>
    </p:spTree>
    <p:extLst>
      <p:ext uri="{BB962C8B-B14F-4D97-AF65-F5344CB8AC3E}">
        <p14:creationId xmlns:p14="http://schemas.microsoft.com/office/powerpoint/2010/main" val="1656827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D622EB-61E8-42F6-8CA5-33BB8BB12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4CCE4A-9216-4A99-9443-4F6D36A53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7585"/>
            <a:ext cx="10515600" cy="4351338"/>
          </a:xfrm>
        </p:spPr>
        <p:txBody>
          <a:bodyPr/>
          <a:lstStyle/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Von Amts wegen § 166 ZPO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Im Parteibetrieb § 191 ZPO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22655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1D95EB-0B19-41CE-95FA-CF4A8475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1C5277-487C-4324-BACF-87E50DD69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Welche Zustellungsarten kennen Sie?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6730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FF01AC-5440-4B0B-8CB6-A0860EC99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31DA3C-6806-4330-8F61-EBF731805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890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durch Aushändigung an Amtsstelle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Aufgabe zur Post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Einschreiben / Rückschein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Zustellungsurkunde / Empfangsbekenntnis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formlos 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öffentliche Zustellung § 185 ZPO 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52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AB529-9DE8-4ED4-89EA-2E1710418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FA5833-335F-41B8-8B48-5C472B1E3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758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Was bedeutet öffentliche Zustellung?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45787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DEC5D3-5D1F-4C5C-81F6-7E597591E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099E0D-EF06-436E-932C-D8C60B1E4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 fontScale="92500" lnSpcReduction="10000"/>
          </a:bodyPr>
          <a:lstStyle/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wenn der Aufenthaltsort der Person nicht bekannt ist, alle möglichen Varianten ausgeschöpft sind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Aushang an der Gerichtstafel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gilt als zugestellt, 1 Monat nach Aushang 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23952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99319-93EC-4AF3-AEBF-40ABBCFDD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9684F9-9109-4625-B679-ADB439C5E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Was bedeutet Zustellung?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324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296B97-A749-42DA-8FC6-93F49C95B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3284BF-67C7-439E-8DB2-45E85D2D0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Was bedeutet es für die Zustellung, wenn der Empfänger die Annahme verweigert?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8476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70651-1479-40DE-99F4-11B606074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6740DE-0A99-46C7-ABA6-5A494864E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65"/>
            <a:ext cx="10515600" cy="4351338"/>
          </a:xfrm>
        </p:spPr>
        <p:txBody>
          <a:bodyPr/>
          <a:lstStyle/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Verweigerung der Annahme gilt als zugestellt § 179 ZPO </a:t>
            </a:r>
          </a:p>
          <a:p>
            <a:pPr lvl="0" algn="ctr"/>
            <a:r>
              <a:rPr lang="de-DE" sz="6000" b="1" dirty="0">
                <a:solidFill>
                  <a:schemeClr val="bg1"/>
                </a:solidFill>
              </a:rPr>
              <a:t>auch Niederlegung bei der Post-&gt; nach 3 Monaten nicht abgeholt, gilt als zugestellt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859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16E7A-FC59-4922-BB71-36F7771BD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248F74-8072-4866-B239-6C4D0E60C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Welche Verfahrensgrundsätze kennen Sie ?</a:t>
            </a:r>
          </a:p>
        </p:txBody>
      </p:sp>
    </p:spTree>
    <p:extLst>
      <p:ext uri="{BB962C8B-B14F-4D97-AF65-F5344CB8AC3E}">
        <p14:creationId xmlns:p14="http://schemas.microsoft.com/office/powerpoint/2010/main" val="409388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74AF6-B5CB-4E0B-A446-793C40FE8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241209-1B55-4D15-ACD5-41D7AD4A1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0451"/>
            <a:ext cx="10515600" cy="560651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de-DE" sz="6000" b="1" dirty="0">
                <a:solidFill>
                  <a:schemeClr val="bg1"/>
                </a:solidFill>
              </a:rPr>
              <a:t>Dispositionsmaxime</a:t>
            </a:r>
          </a:p>
          <a:p>
            <a:pPr algn="ctr"/>
            <a:r>
              <a:rPr lang="de-DE" sz="6000" b="1" dirty="0">
                <a:solidFill>
                  <a:schemeClr val="bg1"/>
                </a:solidFill>
              </a:rPr>
              <a:t>Beibringungsgrundsatz</a:t>
            </a:r>
          </a:p>
          <a:p>
            <a:pPr algn="ctr"/>
            <a:r>
              <a:rPr lang="de-DE" sz="6000" b="1" dirty="0">
                <a:solidFill>
                  <a:schemeClr val="bg1"/>
                </a:solidFill>
              </a:rPr>
              <a:t>Formalisierungsgrundsatz</a:t>
            </a:r>
          </a:p>
          <a:p>
            <a:pPr algn="ctr"/>
            <a:r>
              <a:rPr lang="de-DE" sz="6000" b="1" dirty="0">
                <a:solidFill>
                  <a:schemeClr val="bg1"/>
                </a:solidFill>
              </a:rPr>
              <a:t>Beschleunigungsgrundsatz § 802a ZPO</a:t>
            </a:r>
          </a:p>
          <a:p>
            <a:pPr algn="ctr"/>
            <a:r>
              <a:rPr lang="de-DE" sz="6000" b="1" dirty="0">
                <a:solidFill>
                  <a:schemeClr val="bg1"/>
                </a:solidFill>
              </a:rPr>
              <a:t>Verbot der Überpfändung § 803 ZPO</a:t>
            </a:r>
          </a:p>
          <a:p>
            <a:pPr algn="ctr"/>
            <a:r>
              <a:rPr lang="de-DE" sz="6000" b="1" dirty="0">
                <a:solidFill>
                  <a:schemeClr val="bg1"/>
                </a:solidFill>
              </a:rPr>
              <a:t>Verbot der Kahlpfändung z.B. §811 ZPO</a:t>
            </a:r>
          </a:p>
          <a:p>
            <a:pPr algn="ctr"/>
            <a:r>
              <a:rPr lang="de-DE" sz="6000" b="1" dirty="0">
                <a:solidFill>
                  <a:schemeClr val="bg1"/>
                </a:solidFill>
              </a:rPr>
              <a:t>Effektive Verwertung</a:t>
            </a:r>
          </a:p>
          <a:p>
            <a:pPr algn="ctr"/>
            <a:r>
              <a:rPr lang="de-DE" sz="6000" b="1" dirty="0">
                <a:solidFill>
                  <a:schemeClr val="bg1"/>
                </a:solidFill>
              </a:rPr>
              <a:t>Prioritätsgrundsatz § 804 Abs. 3 ZPO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3700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1C9A2B-53D8-47C5-B248-2C2A37C70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4FD37E-153B-4B50-A559-871074343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8906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Was sagt der Prioritätsgrundsatz aus?</a:t>
            </a:r>
          </a:p>
        </p:txBody>
      </p:sp>
    </p:spTree>
    <p:extLst>
      <p:ext uri="{BB962C8B-B14F-4D97-AF65-F5344CB8AC3E}">
        <p14:creationId xmlns:p14="http://schemas.microsoft.com/office/powerpoint/2010/main" val="4016668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056407-174A-48C8-822F-7FD88FA52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3693FA-F22E-482B-9B37-04D15A30E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9292"/>
            <a:ext cx="10515600" cy="50276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800" b="1" dirty="0">
                <a:solidFill>
                  <a:schemeClr val="bg1"/>
                </a:solidFill>
              </a:rPr>
              <a:t>„Wer zuerst kommt, mahlt zuerst“</a:t>
            </a:r>
          </a:p>
          <a:p>
            <a:pPr marL="0" indent="0" algn="ctr">
              <a:buNone/>
            </a:pPr>
            <a:endParaRPr lang="de-DE" sz="4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de-DE" sz="4800" b="1" dirty="0">
                <a:solidFill>
                  <a:schemeClr val="bg1"/>
                </a:solidFill>
              </a:rPr>
              <a:t>ABER: pfändet GV für mehrere Gläubiger gleichzeitig, haben sämtliche Pfändungspfandrechte den gleichen Rand -&gt; Der Erlös ist im Verhältnis der Forderungen aufzuteilen</a:t>
            </a:r>
          </a:p>
        </p:txBody>
      </p:sp>
    </p:spTree>
    <p:extLst>
      <p:ext uri="{BB962C8B-B14F-4D97-AF65-F5344CB8AC3E}">
        <p14:creationId xmlns:p14="http://schemas.microsoft.com/office/powerpoint/2010/main" val="6202051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65CADA-7EE4-43D3-B23C-1D66993B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6B4875-ED3A-4D9C-A360-56770DEF5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Zustellung ist die Bekanntgabe eines Schriftstücks in der vom Gesetz vorgeschriebenen Form</a:t>
            </a:r>
          </a:p>
        </p:txBody>
      </p:sp>
    </p:spTree>
    <p:extLst>
      <p:ext uri="{BB962C8B-B14F-4D97-AF65-F5344CB8AC3E}">
        <p14:creationId xmlns:p14="http://schemas.microsoft.com/office/powerpoint/2010/main" val="1914040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8FBAD0-6941-46BE-A780-03965D085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65"/>
            <a:ext cx="10515600" cy="1325563"/>
          </a:xfrm>
        </p:spPr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8FB36A-19C7-4E4F-810E-3056A53F0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Was bezweckt die Zustellung?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9255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D2849D-71E4-4980-81FD-A1B857117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5A9980-6F35-47B7-84D6-8A38AA102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7585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gesicherter Nachweis, wann, wem, wo, was zugestellt wurde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67186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B57C7-A997-478A-ACA1-C23C51054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C78B94-87FA-48D7-8417-2F83D65F6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378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Welche Wirkung hat die Zustellung?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3299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2AD483-0162-487F-B38C-E4CB2768F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61AF59-2ED0-4921-AC95-90C201AC2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Mit der Zustellung beginnt die Frist zu laufen, z.B. Rechtsmittel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62567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D6BC01-0774-4F56-94D8-CBA7B2061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3AF025-E7F1-4F37-A28F-A7D754392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330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Warum darf erst ab Zustellung mit der Vollstreckung begonnen werden?</a:t>
            </a:r>
          </a:p>
        </p:txBody>
      </p:sp>
    </p:spTree>
    <p:extLst>
      <p:ext uri="{BB962C8B-B14F-4D97-AF65-F5344CB8AC3E}">
        <p14:creationId xmlns:p14="http://schemas.microsoft.com/office/powerpoint/2010/main" val="1887770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82DCAB-FCD0-4AF5-9627-236D36136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608994-7BCA-4E49-9FC8-A123D69A6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6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000" b="1" dirty="0">
                <a:solidFill>
                  <a:schemeClr val="bg1"/>
                </a:solidFill>
              </a:rPr>
              <a:t>ZV ist so ein massiver Eingriff in die Grundrechte des Schuldners, dass ihm vor Beginn Gelegenheit zur freiwilligen Leistung gegeben werden soll</a:t>
            </a:r>
          </a:p>
        </p:txBody>
      </p:sp>
    </p:spTree>
    <p:extLst>
      <p:ext uri="{BB962C8B-B14F-4D97-AF65-F5344CB8AC3E}">
        <p14:creationId xmlns:p14="http://schemas.microsoft.com/office/powerpoint/2010/main" val="31543107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Grüngelb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315</Words>
  <Application>Microsoft Office PowerPoint</Application>
  <PresentationFormat>Breitbild</PresentationFormat>
  <Paragraphs>44</Paragraphs>
  <Slides>25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</vt:lpstr>
      <vt:lpstr>Wiederholungsfragen III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Körner, Josephin</dc:creator>
  <cp:lastModifiedBy>Körner, Josephin</cp:lastModifiedBy>
  <cp:revision>6</cp:revision>
  <dcterms:created xsi:type="dcterms:W3CDTF">2025-05-14T15:59:16Z</dcterms:created>
  <dcterms:modified xsi:type="dcterms:W3CDTF">2025-09-03T10:24:50Z</dcterms:modified>
</cp:coreProperties>
</file>