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Canva Sans" charset="1" panose="020B0503030501040103"/>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17848" y="291409"/>
            <a:ext cx="1904721" cy="1904721"/>
          </a:xfrm>
          <a:custGeom>
            <a:avLst/>
            <a:gdLst/>
            <a:ahLst/>
            <a:cxnLst/>
            <a:rect r="r" b="b" t="t" l="l"/>
            <a:pathLst>
              <a:path h="1904721" w="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650381" y="669843"/>
            <a:ext cx="13435206" cy="1147853"/>
            <a:chOff x="0" y="0"/>
            <a:chExt cx="2081465" cy="177833"/>
          </a:xfrm>
        </p:grpSpPr>
        <p:sp>
          <p:nvSpPr>
            <p:cNvPr name="Freeform 5" id="5"/>
            <p:cNvSpPr/>
            <p:nvPr/>
          </p:nvSpPr>
          <p:spPr>
            <a:xfrm flipH="false" flipV="false" rot="0">
              <a:off x="0" y="0"/>
              <a:ext cx="2081465" cy="177833"/>
            </a:xfrm>
            <a:custGeom>
              <a:avLst/>
              <a:gdLst/>
              <a:ahLst/>
              <a:cxnLst/>
              <a:rect r="r" b="b" t="t" l="l"/>
              <a:pathLst>
                <a:path h="177833" w="2081465">
                  <a:moveTo>
                    <a:pt x="13254" y="0"/>
                  </a:moveTo>
                  <a:lnTo>
                    <a:pt x="2068212" y="0"/>
                  </a:lnTo>
                  <a:cubicBezTo>
                    <a:pt x="2075531" y="0"/>
                    <a:pt x="2081465" y="5934"/>
                    <a:pt x="2081465" y="13254"/>
                  </a:cubicBezTo>
                  <a:lnTo>
                    <a:pt x="2081465" y="164579"/>
                  </a:lnTo>
                  <a:cubicBezTo>
                    <a:pt x="2081465" y="171899"/>
                    <a:pt x="2075531" y="177833"/>
                    <a:pt x="2068212" y="177833"/>
                  </a:cubicBezTo>
                  <a:lnTo>
                    <a:pt x="13254" y="177833"/>
                  </a:lnTo>
                  <a:cubicBezTo>
                    <a:pt x="5934" y="177833"/>
                    <a:pt x="0" y="171899"/>
                    <a:pt x="0" y="164579"/>
                  </a:cubicBezTo>
                  <a:lnTo>
                    <a:pt x="0" y="13254"/>
                  </a:lnTo>
                  <a:cubicBezTo>
                    <a:pt x="0" y="5934"/>
                    <a:pt x="5934" y="0"/>
                    <a:pt x="13254" y="0"/>
                  </a:cubicBezTo>
                  <a:close/>
                </a:path>
              </a:pathLst>
            </a:custGeom>
            <a:blipFill>
              <a:blip r:embed="rId5"/>
              <a:stretch>
                <a:fillRect l="0" t="-535231" r="0" b="-535231"/>
              </a:stretch>
            </a:blipFill>
          </p:spPr>
        </p:sp>
      </p:grpSp>
      <p:sp>
        <p:nvSpPr>
          <p:cNvPr name="Freeform 6" id="6"/>
          <p:cNvSpPr/>
          <p:nvPr/>
        </p:nvSpPr>
        <p:spPr>
          <a:xfrm flipH="false" flipV="false" rot="0">
            <a:off x="1057198" y="4427456"/>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53006" y="769107"/>
            <a:ext cx="834405" cy="854076"/>
          </a:xfrm>
          <a:prstGeom prst="rect">
            <a:avLst/>
          </a:prstGeom>
        </p:spPr>
        <p:txBody>
          <a:bodyPr anchor="t" rtlCol="false" tIns="0" lIns="0" bIns="0" rIns="0">
            <a:spAutoFit/>
          </a:bodyPr>
          <a:lstStyle/>
          <a:p>
            <a:pPr algn="ctr">
              <a:lnSpc>
                <a:spcPts val="6999"/>
              </a:lnSpc>
            </a:pPr>
            <a:r>
              <a:rPr lang="en-US" sz="4999">
                <a:solidFill>
                  <a:srgbClr val="FF3131"/>
                </a:solidFill>
                <a:latin typeface="Canva Sans"/>
                <a:ea typeface="Canva Sans"/>
                <a:cs typeface="Canva Sans"/>
                <a:sym typeface="Canva Sans"/>
              </a:rPr>
              <a:t>A6</a:t>
            </a:r>
          </a:p>
        </p:txBody>
      </p:sp>
      <p:sp>
        <p:nvSpPr>
          <p:cNvPr name="TextBox 8" id="8"/>
          <p:cNvSpPr txBox="true"/>
          <p:nvPr/>
        </p:nvSpPr>
        <p:spPr>
          <a:xfrm rot="0">
            <a:off x="2929054" y="710370"/>
            <a:ext cx="13156533" cy="1066800"/>
          </a:xfrm>
          <a:prstGeom prst="rect">
            <a:avLst/>
          </a:prstGeom>
        </p:spPr>
        <p:txBody>
          <a:bodyPr anchor="t" rtlCol="false" tIns="0" lIns="0" bIns="0" rIns="0">
            <a:spAutoFit/>
          </a:bodyPr>
          <a:lstStyle/>
          <a:p>
            <a:pPr algn="l">
              <a:lnSpc>
                <a:spcPts val="4200"/>
              </a:lnSpc>
            </a:pPr>
            <a:r>
              <a:rPr lang="en-US" sz="3500">
                <a:solidFill>
                  <a:srgbClr val="363636"/>
                </a:solidFill>
                <a:latin typeface="Canva Sans"/>
                <a:ea typeface="Canva Sans"/>
                <a:cs typeface="Canva Sans"/>
                <a:sym typeface="Canva Sans"/>
              </a:rPr>
              <a:t>Wurden die Rechtsgeschäfte aller Beteiligten rechtwirksam abgeschlossen? Nennen Sie die gesetzlichen Bestimmungen!</a:t>
            </a:r>
          </a:p>
        </p:txBody>
      </p:sp>
      <p:sp>
        <p:nvSpPr>
          <p:cNvPr name="TextBox 9" id="9"/>
          <p:cNvSpPr txBox="true"/>
          <p:nvPr/>
        </p:nvSpPr>
        <p:spPr>
          <a:xfrm rot="0">
            <a:off x="1028700" y="3018830"/>
            <a:ext cx="6585549" cy="854076"/>
          </a:xfrm>
          <a:prstGeom prst="rect">
            <a:avLst/>
          </a:prstGeom>
        </p:spPr>
        <p:txBody>
          <a:bodyPr anchor="t" rtlCol="false" tIns="0" lIns="0" bIns="0" rIns="0">
            <a:spAutoFit/>
          </a:bodyPr>
          <a:lstStyle/>
          <a:p>
            <a:pPr algn="l">
              <a:lnSpc>
                <a:spcPts val="6999"/>
              </a:lnSpc>
              <a:spcBef>
                <a:spcPct val="0"/>
              </a:spcBef>
            </a:pPr>
            <a:r>
              <a:rPr lang="en-US" sz="4999" u="sng">
                <a:solidFill>
                  <a:srgbClr val="000000"/>
                </a:solidFill>
                <a:latin typeface="Canva Sans"/>
                <a:ea typeface="Canva Sans"/>
                <a:cs typeface="Canva Sans"/>
                <a:sym typeface="Canva Sans"/>
              </a:rPr>
              <a:t>Max</a:t>
            </a:r>
            <a:r>
              <a:rPr lang="en-US" sz="4999">
                <a:solidFill>
                  <a:srgbClr val="000000"/>
                </a:solidFill>
                <a:latin typeface="Canva Sans"/>
                <a:ea typeface="Canva Sans"/>
                <a:cs typeface="Canva Sans"/>
                <a:sym typeface="Canva Sans"/>
              </a:rPr>
              <a:t> (18 Jahre):</a:t>
            </a:r>
          </a:p>
        </p:txBody>
      </p:sp>
      <p:sp>
        <p:nvSpPr>
          <p:cNvPr name="TextBox 10" id="10"/>
          <p:cNvSpPr txBox="true"/>
          <p:nvPr/>
        </p:nvSpPr>
        <p:spPr>
          <a:xfrm rot="0">
            <a:off x="1980763" y="5562600"/>
            <a:ext cx="15278537" cy="262572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das Rechtsgeschäft ist rechtswirksam abgeschlossen worden - Bestellung kann nicht rückgängig gemacht werden</a:t>
            </a:r>
          </a:p>
        </p:txBody>
      </p:sp>
      <p:sp>
        <p:nvSpPr>
          <p:cNvPr name="TextBox 11" id="11"/>
          <p:cNvSpPr txBox="true"/>
          <p:nvPr/>
        </p:nvSpPr>
        <p:spPr>
          <a:xfrm rot="0">
            <a:off x="1980763" y="4289424"/>
            <a:ext cx="5901258"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voll geschäftsfähig </a:t>
            </a:r>
          </a:p>
        </p:txBody>
      </p:sp>
      <p:sp>
        <p:nvSpPr>
          <p:cNvPr name="TextBox 12" id="12"/>
          <p:cNvSpPr txBox="true"/>
          <p:nvPr/>
        </p:nvSpPr>
        <p:spPr>
          <a:xfrm rot="0">
            <a:off x="7882022" y="4289424"/>
            <a:ext cx="2754809"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 2 BGB)</a:t>
            </a:r>
          </a:p>
        </p:txBody>
      </p:sp>
      <p:sp>
        <p:nvSpPr>
          <p:cNvPr name="Freeform 13" id="13"/>
          <p:cNvSpPr/>
          <p:nvPr/>
        </p:nvSpPr>
        <p:spPr>
          <a:xfrm flipH="false" flipV="false" rot="0">
            <a:off x="1057198" y="5695950"/>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17848" y="291409"/>
            <a:ext cx="1904721" cy="1904721"/>
          </a:xfrm>
          <a:custGeom>
            <a:avLst/>
            <a:gdLst/>
            <a:ahLst/>
            <a:cxnLst/>
            <a:rect r="r" b="b" t="t" l="l"/>
            <a:pathLst>
              <a:path h="1904721" w="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650381" y="669843"/>
            <a:ext cx="13435206" cy="1147853"/>
            <a:chOff x="0" y="0"/>
            <a:chExt cx="2081465" cy="177833"/>
          </a:xfrm>
        </p:grpSpPr>
        <p:sp>
          <p:nvSpPr>
            <p:cNvPr name="Freeform 5" id="5"/>
            <p:cNvSpPr/>
            <p:nvPr/>
          </p:nvSpPr>
          <p:spPr>
            <a:xfrm flipH="false" flipV="false" rot="0">
              <a:off x="0" y="0"/>
              <a:ext cx="2081465" cy="177833"/>
            </a:xfrm>
            <a:custGeom>
              <a:avLst/>
              <a:gdLst/>
              <a:ahLst/>
              <a:cxnLst/>
              <a:rect r="r" b="b" t="t" l="l"/>
              <a:pathLst>
                <a:path h="177833" w="2081465">
                  <a:moveTo>
                    <a:pt x="13254" y="0"/>
                  </a:moveTo>
                  <a:lnTo>
                    <a:pt x="2068212" y="0"/>
                  </a:lnTo>
                  <a:cubicBezTo>
                    <a:pt x="2075531" y="0"/>
                    <a:pt x="2081465" y="5934"/>
                    <a:pt x="2081465" y="13254"/>
                  </a:cubicBezTo>
                  <a:lnTo>
                    <a:pt x="2081465" y="164579"/>
                  </a:lnTo>
                  <a:cubicBezTo>
                    <a:pt x="2081465" y="171899"/>
                    <a:pt x="2075531" y="177833"/>
                    <a:pt x="2068212" y="177833"/>
                  </a:cubicBezTo>
                  <a:lnTo>
                    <a:pt x="13254" y="177833"/>
                  </a:lnTo>
                  <a:cubicBezTo>
                    <a:pt x="5934" y="177833"/>
                    <a:pt x="0" y="171899"/>
                    <a:pt x="0" y="164579"/>
                  </a:cubicBezTo>
                  <a:lnTo>
                    <a:pt x="0" y="13254"/>
                  </a:lnTo>
                  <a:cubicBezTo>
                    <a:pt x="0" y="5934"/>
                    <a:pt x="5934" y="0"/>
                    <a:pt x="13254" y="0"/>
                  </a:cubicBezTo>
                  <a:close/>
                </a:path>
              </a:pathLst>
            </a:custGeom>
            <a:blipFill>
              <a:blip r:embed="rId5"/>
              <a:stretch>
                <a:fillRect l="0" t="-535231" r="0" b="-535231"/>
              </a:stretch>
            </a:blipFill>
          </p:spPr>
        </p:sp>
      </p:grpSp>
      <p:sp>
        <p:nvSpPr>
          <p:cNvPr name="Freeform 6" id="6"/>
          <p:cNvSpPr/>
          <p:nvPr/>
        </p:nvSpPr>
        <p:spPr>
          <a:xfrm flipH="false" flipV="false" rot="0">
            <a:off x="1057198" y="4090825"/>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53006" y="769107"/>
            <a:ext cx="834405" cy="854076"/>
          </a:xfrm>
          <a:prstGeom prst="rect">
            <a:avLst/>
          </a:prstGeom>
        </p:spPr>
        <p:txBody>
          <a:bodyPr anchor="t" rtlCol="false" tIns="0" lIns="0" bIns="0" rIns="0">
            <a:spAutoFit/>
          </a:bodyPr>
          <a:lstStyle/>
          <a:p>
            <a:pPr algn="ctr">
              <a:lnSpc>
                <a:spcPts val="6999"/>
              </a:lnSpc>
            </a:pPr>
            <a:r>
              <a:rPr lang="en-US" sz="4999">
                <a:solidFill>
                  <a:srgbClr val="FF3131"/>
                </a:solidFill>
                <a:latin typeface="Canva Sans"/>
                <a:ea typeface="Canva Sans"/>
                <a:cs typeface="Canva Sans"/>
                <a:sym typeface="Canva Sans"/>
              </a:rPr>
              <a:t>A6</a:t>
            </a:r>
          </a:p>
        </p:txBody>
      </p:sp>
      <p:sp>
        <p:nvSpPr>
          <p:cNvPr name="TextBox 8" id="8"/>
          <p:cNvSpPr txBox="true"/>
          <p:nvPr/>
        </p:nvSpPr>
        <p:spPr>
          <a:xfrm rot="0">
            <a:off x="2929054" y="710370"/>
            <a:ext cx="13156533" cy="1066800"/>
          </a:xfrm>
          <a:prstGeom prst="rect">
            <a:avLst/>
          </a:prstGeom>
        </p:spPr>
        <p:txBody>
          <a:bodyPr anchor="t" rtlCol="false" tIns="0" lIns="0" bIns="0" rIns="0">
            <a:spAutoFit/>
          </a:bodyPr>
          <a:lstStyle/>
          <a:p>
            <a:pPr algn="l">
              <a:lnSpc>
                <a:spcPts val="4200"/>
              </a:lnSpc>
            </a:pPr>
            <a:r>
              <a:rPr lang="en-US" sz="3500">
                <a:solidFill>
                  <a:srgbClr val="363636"/>
                </a:solidFill>
                <a:latin typeface="Canva Sans"/>
                <a:ea typeface="Canva Sans"/>
                <a:cs typeface="Canva Sans"/>
                <a:sym typeface="Canva Sans"/>
              </a:rPr>
              <a:t>Wurden die Rechtsgeschäfte aller Beteiligten rechtwirksam abgeschlossen? Nennen Sie die gesetzlichen Bestimmungen!</a:t>
            </a:r>
          </a:p>
        </p:txBody>
      </p:sp>
      <p:sp>
        <p:nvSpPr>
          <p:cNvPr name="Freeform 9" id="9"/>
          <p:cNvSpPr/>
          <p:nvPr/>
        </p:nvSpPr>
        <p:spPr>
          <a:xfrm flipH="false" flipV="false" rot="0">
            <a:off x="1057198" y="5206919"/>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028700" y="2837130"/>
            <a:ext cx="5651196"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Paul (</a:t>
            </a:r>
            <a:r>
              <a:rPr lang="en-US" sz="4999">
                <a:solidFill>
                  <a:srgbClr val="000000"/>
                </a:solidFill>
                <a:latin typeface="Canva Sans"/>
                <a:ea typeface="Canva Sans"/>
                <a:cs typeface="Canva Sans"/>
                <a:sym typeface="Canva Sans"/>
              </a:rPr>
              <a:t>5 Jahre):</a:t>
            </a:r>
          </a:p>
        </p:txBody>
      </p:sp>
      <p:sp>
        <p:nvSpPr>
          <p:cNvPr name="TextBox 11" id="11"/>
          <p:cNvSpPr txBox="true"/>
          <p:nvPr/>
        </p:nvSpPr>
        <p:spPr>
          <a:xfrm rot="0">
            <a:off x="1911231" y="3931402"/>
            <a:ext cx="6188646"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nicht geschäftsfähig</a:t>
            </a:r>
          </a:p>
        </p:txBody>
      </p:sp>
      <p:sp>
        <p:nvSpPr>
          <p:cNvPr name="TextBox 12" id="12"/>
          <p:cNvSpPr txBox="true"/>
          <p:nvPr/>
        </p:nvSpPr>
        <p:spPr>
          <a:xfrm rot="0">
            <a:off x="1911231" y="5048250"/>
            <a:ext cx="15370504" cy="262572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das Rechtsgeschäft ist nicht rechtswirksam abgeschlossen - die Klebebilder müssen zurückge-nommen werden</a:t>
            </a:r>
          </a:p>
        </p:txBody>
      </p:sp>
      <p:sp>
        <p:nvSpPr>
          <p:cNvPr name="TextBox 13" id="13"/>
          <p:cNvSpPr txBox="true"/>
          <p:nvPr/>
        </p:nvSpPr>
        <p:spPr>
          <a:xfrm rot="0">
            <a:off x="8280852" y="3995575"/>
            <a:ext cx="3574331"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 104 BGB)</a:t>
            </a:r>
          </a:p>
        </p:txBody>
      </p:sp>
      <p:sp>
        <p:nvSpPr>
          <p:cNvPr name="TextBox 14" id="14"/>
          <p:cNvSpPr txBox="true"/>
          <p:nvPr/>
        </p:nvSpPr>
        <p:spPr>
          <a:xfrm rot="0">
            <a:off x="1952717" y="7874001"/>
            <a:ext cx="15306583" cy="1739901"/>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die Willenserklärung eines Geschäftsunfähigen ist nichtig (§ 105 BGB)</a:t>
            </a:r>
          </a:p>
        </p:txBody>
      </p:sp>
      <p:sp>
        <p:nvSpPr>
          <p:cNvPr name="Freeform 15" id="15"/>
          <p:cNvSpPr/>
          <p:nvPr/>
        </p:nvSpPr>
        <p:spPr>
          <a:xfrm flipH="false" flipV="false" rot="0">
            <a:off x="1057198" y="8075533"/>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17848" y="291409"/>
            <a:ext cx="1904721" cy="1904721"/>
          </a:xfrm>
          <a:custGeom>
            <a:avLst/>
            <a:gdLst/>
            <a:ahLst/>
            <a:cxnLst/>
            <a:rect r="r" b="b" t="t" l="l"/>
            <a:pathLst>
              <a:path h="1904721" w="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650381" y="669843"/>
            <a:ext cx="13435206" cy="1147853"/>
            <a:chOff x="0" y="0"/>
            <a:chExt cx="2081465" cy="177833"/>
          </a:xfrm>
        </p:grpSpPr>
        <p:sp>
          <p:nvSpPr>
            <p:cNvPr name="Freeform 5" id="5"/>
            <p:cNvSpPr/>
            <p:nvPr/>
          </p:nvSpPr>
          <p:spPr>
            <a:xfrm flipH="false" flipV="false" rot="0">
              <a:off x="0" y="0"/>
              <a:ext cx="2081465" cy="177833"/>
            </a:xfrm>
            <a:custGeom>
              <a:avLst/>
              <a:gdLst/>
              <a:ahLst/>
              <a:cxnLst/>
              <a:rect r="r" b="b" t="t" l="l"/>
              <a:pathLst>
                <a:path h="177833" w="2081465">
                  <a:moveTo>
                    <a:pt x="13254" y="0"/>
                  </a:moveTo>
                  <a:lnTo>
                    <a:pt x="2068212" y="0"/>
                  </a:lnTo>
                  <a:cubicBezTo>
                    <a:pt x="2075531" y="0"/>
                    <a:pt x="2081465" y="5934"/>
                    <a:pt x="2081465" y="13254"/>
                  </a:cubicBezTo>
                  <a:lnTo>
                    <a:pt x="2081465" y="164579"/>
                  </a:lnTo>
                  <a:cubicBezTo>
                    <a:pt x="2081465" y="171899"/>
                    <a:pt x="2075531" y="177833"/>
                    <a:pt x="2068212" y="177833"/>
                  </a:cubicBezTo>
                  <a:lnTo>
                    <a:pt x="13254" y="177833"/>
                  </a:lnTo>
                  <a:cubicBezTo>
                    <a:pt x="5934" y="177833"/>
                    <a:pt x="0" y="171899"/>
                    <a:pt x="0" y="164579"/>
                  </a:cubicBezTo>
                  <a:lnTo>
                    <a:pt x="0" y="13254"/>
                  </a:lnTo>
                  <a:cubicBezTo>
                    <a:pt x="0" y="5934"/>
                    <a:pt x="5934" y="0"/>
                    <a:pt x="13254" y="0"/>
                  </a:cubicBezTo>
                  <a:close/>
                </a:path>
              </a:pathLst>
            </a:custGeom>
            <a:blipFill>
              <a:blip r:embed="rId5"/>
              <a:stretch>
                <a:fillRect l="0" t="-535231" r="0" b="-535231"/>
              </a:stretch>
            </a:blipFill>
          </p:spPr>
        </p:sp>
      </p:grpSp>
      <p:sp>
        <p:nvSpPr>
          <p:cNvPr name="Freeform 6" id="6"/>
          <p:cNvSpPr/>
          <p:nvPr/>
        </p:nvSpPr>
        <p:spPr>
          <a:xfrm flipH="false" flipV="false" rot="0">
            <a:off x="1057198" y="4090825"/>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53006" y="769107"/>
            <a:ext cx="834405" cy="854076"/>
          </a:xfrm>
          <a:prstGeom prst="rect">
            <a:avLst/>
          </a:prstGeom>
        </p:spPr>
        <p:txBody>
          <a:bodyPr anchor="t" rtlCol="false" tIns="0" lIns="0" bIns="0" rIns="0">
            <a:spAutoFit/>
          </a:bodyPr>
          <a:lstStyle/>
          <a:p>
            <a:pPr algn="ctr">
              <a:lnSpc>
                <a:spcPts val="6999"/>
              </a:lnSpc>
            </a:pPr>
            <a:r>
              <a:rPr lang="en-US" sz="4999">
                <a:solidFill>
                  <a:srgbClr val="FF3131"/>
                </a:solidFill>
                <a:latin typeface="Canva Sans"/>
                <a:ea typeface="Canva Sans"/>
                <a:cs typeface="Canva Sans"/>
                <a:sym typeface="Canva Sans"/>
              </a:rPr>
              <a:t>A6</a:t>
            </a:r>
          </a:p>
        </p:txBody>
      </p:sp>
      <p:sp>
        <p:nvSpPr>
          <p:cNvPr name="TextBox 8" id="8"/>
          <p:cNvSpPr txBox="true"/>
          <p:nvPr/>
        </p:nvSpPr>
        <p:spPr>
          <a:xfrm rot="0">
            <a:off x="2929054" y="710370"/>
            <a:ext cx="13156533" cy="1066800"/>
          </a:xfrm>
          <a:prstGeom prst="rect">
            <a:avLst/>
          </a:prstGeom>
        </p:spPr>
        <p:txBody>
          <a:bodyPr anchor="t" rtlCol="false" tIns="0" lIns="0" bIns="0" rIns="0">
            <a:spAutoFit/>
          </a:bodyPr>
          <a:lstStyle/>
          <a:p>
            <a:pPr algn="l">
              <a:lnSpc>
                <a:spcPts val="4200"/>
              </a:lnSpc>
            </a:pPr>
            <a:r>
              <a:rPr lang="en-US" sz="3500">
                <a:solidFill>
                  <a:srgbClr val="363636"/>
                </a:solidFill>
                <a:latin typeface="Canva Sans"/>
                <a:ea typeface="Canva Sans"/>
                <a:cs typeface="Canva Sans"/>
                <a:sym typeface="Canva Sans"/>
              </a:rPr>
              <a:t>Wurden die Rechtsgeschäfte aller Beteiligten rechtwirksam abgeschlossen? Nennen Sie die gesetzlichen Bestimmungen!</a:t>
            </a:r>
          </a:p>
        </p:txBody>
      </p:sp>
      <p:sp>
        <p:nvSpPr>
          <p:cNvPr name="Freeform 9" id="9"/>
          <p:cNvSpPr/>
          <p:nvPr/>
        </p:nvSpPr>
        <p:spPr>
          <a:xfrm flipH="false" flipV="false" rot="0">
            <a:off x="1057198" y="5206919"/>
            <a:ext cx="668904" cy="716044"/>
          </a:xfrm>
          <a:custGeom>
            <a:avLst/>
            <a:gdLst/>
            <a:ahLst/>
            <a:cxnLst/>
            <a:rect r="r" b="b" t="t" l="l"/>
            <a:pathLst>
              <a:path h="716044" w="668904">
                <a:moveTo>
                  <a:pt x="0" y="0"/>
                </a:moveTo>
                <a:lnTo>
                  <a:pt x="668904" y="0"/>
                </a:lnTo>
                <a:lnTo>
                  <a:pt x="668904" y="716044"/>
                </a:lnTo>
                <a:lnTo>
                  <a:pt x="0" y="716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057198" y="2836699"/>
            <a:ext cx="5122069" cy="854076"/>
          </a:xfrm>
          <a:prstGeom prst="rect">
            <a:avLst/>
          </a:prstGeom>
        </p:spPr>
        <p:txBody>
          <a:bodyPr anchor="t" rtlCol="false" tIns="0" lIns="0" bIns="0" rIns="0">
            <a:spAutoFit/>
          </a:bodyPr>
          <a:lstStyle/>
          <a:p>
            <a:pPr algn="ctr">
              <a:lnSpc>
                <a:spcPts val="6999"/>
              </a:lnSpc>
              <a:spcBef>
                <a:spcPct val="0"/>
              </a:spcBef>
            </a:pPr>
            <a:r>
              <a:rPr lang="en-US" sz="4999">
                <a:solidFill>
                  <a:srgbClr val="000000"/>
                </a:solidFill>
                <a:latin typeface="Canva Sans"/>
                <a:ea typeface="Canva Sans"/>
                <a:cs typeface="Canva Sans"/>
                <a:sym typeface="Canva Sans"/>
              </a:rPr>
              <a:t>Laura (10 Jahre):</a:t>
            </a:r>
          </a:p>
        </p:txBody>
      </p:sp>
      <p:sp>
        <p:nvSpPr>
          <p:cNvPr name="TextBox 11" id="11"/>
          <p:cNvSpPr txBox="true"/>
          <p:nvPr/>
        </p:nvSpPr>
        <p:spPr>
          <a:xfrm rot="0">
            <a:off x="1960130" y="5111669"/>
            <a:ext cx="15299170" cy="43973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schließt der Minderjährige einen Vertrag ohne die erforderliche Einwilligung des gesetzlichen Ver-treters, so häng die Wirksamkeit des Vertrages von der Genehmigung des Vertreters ab </a:t>
            </a:r>
          </a:p>
          <a:p>
            <a:pPr algn="l">
              <a:lnSpc>
                <a:spcPts val="6999"/>
              </a:lnSpc>
              <a:spcBef>
                <a:spcPct val="0"/>
              </a:spcBef>
            </a:pPr>
            <a:r>
              <a:rPr lang="en-US" sz="4999">
                <a:solidFill>
                  <a:srgbClr val="000000"/>
                </a:solidFill>
                <a:latin typeface="Canva Sans"/>
                <a:ea typeface="Canva Sans"/>
                <a:cs typeface="Canva Sans"/>
                <a:sym typeface="Canva Sans"/>
              </a:rPr>
              <a:t>(§ 108 </a:t>
            </a:r>
            <a:r>
              <a:rPr lang="en-US" sz="4999">
                <a:solidFill>
                  <a:srgbClr val="000000"/>
                </a:solidFill>
                <a:latin typeface="Canva Sans"/>
                <a:ea typeface="Canva Sans"/>
                <a:cs typeface="Canva Sans"/>
                <a:sym typeface="Canva Sans"/>
              </a:rPr>
              <a:t>I BGB)</a:t>
            </a:r>
          </a:p>
        </p:txBody>
      </p:sp>
      <p:sp>
        <p:nvSpPr>
          <p:cNvPr name="TextBox 12" id="12"/>
          <p:cNvSpPr txBox="true"/>
          <p:nvPr/>
        </p:nvSpPr>
        <p:spPr>
          <a:xfrm rot="0">
            <a:off x="1960130" y="3952793"/>
            <a:ext cx="8044011"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beschränkt geschäftsfähig</a:t>
            </a:r>
          </a:p>
        </p:txBody>
      </p:sp>
      <p:sp>
        <p:nvSpPr>
          <p:cNvPr name="TextBox 13" id="13"/>
          <p:cNvSpPr txBox="true"/>
          <p:nvPr/>
        </p:nvSpPr>
        <p:spPr>
          <a:xfrm rot="0">
            <a:off x="10242266" y="3952793"/>
            <a:ext cx="3598515" cy="854076"/>
          </a:xfrm>
          <a:prstGeom prst="rect">
            <a:avLst/>
          </a:prstGeom>
        </p:spPr>
        <p:txBody>
          <a:bodyPr anchor="t" rtlCol="false" tIns="0" lIns="0" bIns="0" rIns="0">
            <a:spAutoFit/>
          </a:bodyPr>
          <a:lstStyle/>
          <a:p>
            <a:pPr algn="l">
              <a:lnSpc>
                <a:spcPts val="6999"/>
              </a:lnSpc>
              <a:spcBef>
                <a:spcPct val="0"/>
              </a:spcBef>
            </a:pPr>
            <a:r>
              <a:rPr lang="en-US" sz="4999">
                <a:solidFill>
                  <a:srgbClr val="000000"/>
                </a:solidFill>
                <a:latin typeface="Canva Sans"/>
                <a:ea typeface="Canva Sans"/>
                <a:cs typeface="Canva Sans"/>
                <a:sym typeface="Canva Sans"/>
              </a:rPr>
              <a:t>(§ 106 BGB)</a:t>
            </a:r>
          </a:p>
        </p:txBody>
      </p:sp>
      <p:sp>
        <p:nvSpPr>
          <p:cNvPr name="TextBox 14" id="14"/>
          <p:cNvSpPr txBox="true"/>
          <p:nvPr/>
        </p:nvSpPr>
        <p:spPr>
          <a:xfrm rot="0">
            <a:off x="16085587" y="9163050"/>
            <a:ext cx="1665015" cy="854075"/>
          </a:xfrm>
          <a:prstGeom prst="rect">
            <a:avLst/>
          </a:prstGeom>
        </p:spPr>
        <p:txBody>
          <a:bodyPr anchor="t" rtlCol="false" tIns="0" lIns="0" bIns="0" rIns="0">
            <a:spAutoFit/>
          </a:bodyPr>
          <a:lstStyle/>
          <a:p>
            <a:pPr algn="ctr">
              <a:lnSpc>
                <a:spcPts val="6999"/>
              </a:lnSpc>
            </a:pPr>
            <a:r>
              <a:rPr lang="en-US" sz="4999">
                <a:solidFill>
                  <a:srgbClr val="000000"/>
                </a:solidFill>
                <a:latin typeface="Canva Sans"/>
                <a:ea typeface="Canva Sans"/>
                <a:cs typeface="Canva Sans"/>
                <a:sym typeface="Canva Sans"/>
              </a:rPr>
              <a:t>ABER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17848" y="291409"/>
            <a:ext cx="1904721" cy="1904721"/>
          </a:xfrm>
          <a:custGeom>
            <a:avLst/>
            <a:gdLst/>
            <a:ahLst/>
            <a:cxnLst/>
            <a:rect r="r" b="b" t="t" l="l"/>
            <a:pathLst>
              <a:path h="1904721" w="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650381" y="669843"/>
            <a:ext cx="13435206" cy="1147853"/>
            <a:chOff x="0" y="0"/>
            <a:chExt cx="2081465" cy="177833"/>
          </a:xfrm>
        </p:grpSpPr>
        <p:sp>
          <p:nvSpPr>
            <p:cNvPr name="Freeform 5" id="5"/>
            <p:cNvSpPr/>
            <p:nvPr/>
          </p:nvSpPr>
          <p:spPr>
            <a:xfrm flipH="false" flipV="false" rot="0">
              <a:off x="0" y="0"/>
              <a:ext cx="2081465" cy="177833"/>
            </a:xfrm>
            <a:custGeom>
              <a:avLst/>
              <a:gdLst/>
              <a:ahLst/>
              <a:cxnLst/>
              <a:rect r="r" b="b" t="t" l="l"/>
              <a:pathLst>
                <a:path h="177833" w="2081465">
                  <a:moveTo>
                    <a:pt x="13254" y="0"/>
                  </a:moveTo>
                  <a:lnTo>
                    <a:pt x="2068212" y="0"/>
                  </a:lnTo>
                  <a:cubicBezTo>
                    <a:pt x="2075531" y="0"/>
                    <a:pt x="2081465" y="5934"/>
                    <a:pt x="2081465" y="13254"/>
                  </a:cubicBezTo>
                  <a:lnTo>
                    <a:pt x="2081465" y="164579"/>
                  </a:lnTo>
                  <a:cubicBezTo>
                    <a:pt x="2081465" y="171899"/>
                    <a:pt x="2075531" y="177833"/>
                    <a:pt x="2068212" y="177833"/>
                  </a:cubicBezTo>
                  <a:lnTo>
                    <a:pt x="13254" y="177833"/>
                  </a:lnTo>
                  <a:cubicBezTo>
                    <a:pt x="5934" y="177833"/>
                    <a:pt x="0" y="171899"/>
                    <a:pt x="0" y="164579"/>
                  </a:cubicBezTo>
                  <a:lnTo>
                    <a:pt x="0" y="13254"/>
                  </a:lnTo>
                  <a:cubicBezTo>
                    <a:pt x="0" y="5934"/>
                    <a:pt x="5934" y="0"/>
                    <a:pt x="13254" y="0"/>
                  </a:cubicBezTo>
                  <a:close/>
                </a:path>
              </a:pathLst>
            </a:custGeom>
            <a:blipFill>
              <a:blip r:embed="rId5"/>
              <a:stretch>
                <a:fillRect l="0" t="-535231" r="0" b="-535231"/>
              </a:stretch>
            </a:blipFill>
          </p:spPr>
        </p:sp>
      </p:grpSp>
      <p:sp>
        <p:nvSpPr>
          <p:cNvPr name="TextBox 6" id="6"/>
          <p:cNvSpPr txBox="true"/>
          <p:nvPr/>
        </p:nvSpPr>
        <p:spPr>
          <a:xfrm rot="0">
            <a:off x="853006" y="769107"/>
            <a:ext cx="834405" cy="854076"/>
          </a:xfrm>
          <a:prstGeom prst="rect">
            <a:avLst/>
          </a:prstGeom>
        </p:spPr>
        <p:txBody>
          <a:bodyPr anchor="t" rtlCol="false" tIns="0" lIns="0" bIns="0" rIns="0">
            <a:spAutoFit/>
          </a:bodyPr>
          <a:lstStyle/>
          <a:p>
            <a:pPr algn="ctr">
              <a:lnSpc>
                <a:spcPts val="6999"/>
              </a:lnSpc>
            </a:pPr>
            <a:r>
              <a:rPr lang="en-US" sz="4999">
                <a:solidFill>
                  <a:srgbClr val="FF3131"/>
                </a:solidFill>
                <a:latin typeface="Canva Sans"/>
                <a:ea typeface="Canva Sans"/>
                <a:cs typeface="Canva Sans"/>
                <a:sym typeface="Canva Sans"/>
              </a:rPr>
              <a:t>A6</a:t>
            </a:r>
          </a:p>
        </p:txBody>
      </p:sp>
      <p:sp>
        <p:nvSpPr>
          <p:cNvPr name="TextBox 7" id="7"/>
          <p:cNvSpPr txBox="true"/>
          <p:nvPr/>
        </p:nvSpPr>
        <p:spPr>
          <a:xfrm rot="0">
            <a:off x="2929054" y="710370"/>
            <a:ext cx="13156533" cy="1066800"/>
          </a:xfrm>
          <a:prstGeom prst="rect">
            <a:avLst/>
          </a:prstGeom>
        </p:spPr>
        <p:txBody>
          <a:bodyPr anchor="t" rtlCol="false" tIns="0" lIns="0" bIns="0" rIns="0">
            <a:spAutoFit/>
          </a:bodyPr>
          <a:lstStyle/>
          <a:p>
            <a:pPr algn="l">
              <a:lnSpc>
                <a:spcPts val="4200"/>
              </a:lnSpc>
            </a:pPr>
            <a:r>
              <a:rPr lang="en-US" sz="3500">
                <a:solidFill>
                  <a:srgbClr val="363636"/>
                </a:solidFill>
                <a:latin typeface="Canva Sans"/>
                <a:ea typeface="Canva Sans"/>
                <a:cs typeface="Canva Sans"/>
                <a:sym typeface="Canva Sans"/>
              </a:rPr>
              <a:t>Wurden die Rechtsgeschäfte aller Beteiligten rechtwirksam abgeschlossen? Nennen Sie die gesetzlichen Bestimmungen!</a:t>
            </a:r>
          </a:p>
        </p:txBody>
      </p:sp>
      <p:sp>
        <p:nvSpPr>
          <p:cNvPr name="TextBox 8" id="8"/>
          <p:cNvSpPr txBox="true"/>
          <p:nvPr/>
        </p:nvSpPr>
        <p:spPr>
          <a:xfrm rot="0">
            <a:off x="1057198" y="2406056"/>
            <a:ext cx="5122069" cy="854076"/>
          </a:xfrm>
          <a:prstGeom prst="rect">
            <a:avLst/>
          </a:prstGeom>
        </p:spPr>
        <p:txBody>
          <a:bodyPr anchor="t" rtlCol="false" tIns="0" lIns="0" bIns="0" rIns="0">
            <a:spAutoFit/>
          </a:bodyPr>
          <a:lstStyle/>
          <a:p>
            <a:pPr algn="ctr">
              <a:lnSpc>
                <a:spcPts val="6999"/>
              </a:lnSpc>
              <a:spcBef>
                <a:spcPct val="0"/>
              </a:spcBef>
            </a:pPr>
            <a:r>
              <a:rPr lang="en-US" sz="4999">
                <a:solidFill>
                  <a:srgbClr val="000000"/>
                </a:solidFill>
                <a:latin typeface="Canva Sans"/>
                <a:ea typeface="Canva Sans"/>
                <a:cs typeface="Canva Sans"/>
                <a:sym typeface="Canva Sans"/>
              </a:rPr>
              <a:t>Laura (10 Jahre):</a:t>
            </a:r>
          </a:p>
        </p:txBody>
      </p:sp>
      <p:sp>
        <p:nvSpPr>
          <p:cNvPr name="TextBox 9" id="9"/>
          <p:cNvSpPr txBox="true"/>
          <p:nvPr/>
        </p:nvSpPr>
        <p:spPr>
          <a:xfrm rot="0">
            <a:off x="1057198" y="3488732"/>
            <a:ext cx="16202102" cy="5913120"/>
          </a:xfrm>
          <a:prstGeom prst="rect">
            <a:avLst/>
          </a:prstGeom>
        </p:spPr>
        <p:txBody>
          <a:bodyPr anchor="t" rtlCol="false" tIns="0" lIns="0" bIns="0" rIns="0">
            <a:spAutoFit/>
          </a:bodyPr>
          <a:lstStyle/>
          <a:p>
            <a:pPr algn="l">
              <a:lnSpc>
                <a:spcPts val="5880"/>
              </a:lnSpc>
              <a:spcBef>
                <a:spcPct val="0"/>
              </a:spcBef>
            </a:pPr>
            <a:r>
              <a:rPr lang="en-US" sz="4200">
                <a:solidFill>
                  <a:srgbClr val="000000"/>
                </a:solidFill>
                <a:latin typeface="Canva Sans"/>
                <a:ea typeface="Canva Sans"/>
                <a:cs typeface="Canva Sans"/>
                <a:sym typeface="Canva Sans"/>
              </a:rPr>
              <a:t>H</a:t>
            </a:r>
            <a:r>
              <a:rPr lang="en-US" sz="4200">
                <a:solidFill>
                  <a:srgbClr val="000000"/>
                </a:solidFill>
                <a:latin typeface="Canva Sans"/>
                <a:ea typeface="Canva Sans"/>
                <a:cs typeface="Canva Sans"/>
                <a:sym typeface="Canva Sans"/>
              </a:rPr>
              <a:t>ier greift der sogenannte Taschengeldparagraph: Ein von dem Minderjährigen ohne Zustimmung des gesetzlichen Vertreters geschlossener Vertrag gilt als von Anfang an wirksam, wenn der Minderjährige die vertragsmäßige Leistung mit Mitteln bewirkt, die ihm zu diesem Zweck oder zu freier Verfügung von dem Vertreter oder mit dessen Zustimmung von einem Dritten überlassen worden sind (§ 110 BGB). </a:t>
            </a:r>
            <a:r>
              <a:rPr lang="en-US" sz="4200">
                <a:solidFill>
                  <a:srgbClr val="000000"/>
                </a:solidFill>
                <a:latin typeface="Canva Sans"/>
                <a:ea typeface="Canva Sans"/>
                <a:cs typeface="Canva Sans"/>
                <a:sym typeface="Canva Sans"/>
              </a:rPr>
              <a:t>Das Rechtsgeschäft ist wirksam abgeschlossen.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DAGe5bL62Gg</dc:identifier>
  <dcterms:modified xsi:type="dcterms:W3CDTF">2011-08-01T06:04:30Z</dcterms:modified>
  <cp:revision>1</cp:revision>
  <dc:title>Übungsheft_ZP_A6</dc:title>
</cp:coreProperties>
</file>