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5" r:id="rId3"/>
    <p:sldId id="286" r:id="rId4"/>
    <p:sldId id="287" r:id="rId5"/>
    <p:sldId id="288" r:id="rId6"/>
    <p:sldId id="291" r:id="rId7"/>
    <p:sldId id="333" r:id="rId8"/>
    <p:sldId id="318" r:id="rId9"/>
    <p:sldId id="28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64" autoAdjust="0"/>
    <p:restoredTop sz="94660"/>
  </p:normalViewPr>
  <p:slideViewPr>
    <p:cSldViewPr snapToGrid="0">
      <p:cViewPr varScale="1">
        <p:scale>
          <a:sx n="36" d="100"/>
          <a:sy n="36" d="100"/>
        </p:scale>
        <p:origin x="19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FC85A-533A-4B7E-A096-26CECB3BAC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dirty="0"/>
              <a:t>Gestaltungsmöglichkeiten</a:t>
            </a:r>
            <a:r>
              <a:rPr lang="de-DE" dirty="0"/>
              <a:t> beim Testament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0BDDD90-FBAC-493D-A993-B768131516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0729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Vor- und Nacherbschaft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230" y="1344159"/>
            <a:ext cx="7762874" cy="388143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77334" y="5775489"/>
            <a:ext cx="7682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Der Testierende kann für sein Vermögen durch Anordnung einen </a:t>
            </a:r>
            <a:r>
              <a:rPr lang="de-DE" sz="1400"/>
              <a:t>Vor-und Nacherben </a:t>
            </a:r>
            <a:r>
              <a:rPr lang="de-DE" sz="1400" dirty="0"/>
              <a:t>einsetzen oder über mehrere Generationen hinweg vererben § 2100 BGB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38893" y="5225596"/>
            <a:ext cx="1319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Quelle: </a:t>
            </a:r>
            <a:r>
              <a:rPr lang="de-DE" sz="800" dirty="0" err="1"/>
              <a:t>Göddicke</a:t>
            </a:r>
            <a:r>
              <a:rPr lang="de-DE" sz="800" dirty="0"/>
              <a:t> Rechtsanwälte</a:t>
            </a:r>
          </a:p>
        </p:txBody>
      </p:sp>
    </p:spTree>
    <p:extLst>
      <p:ext uri="{BB962C8B-B14F-4D97-AF65-F5344CB8AC3E}">
        <p14:creationId xmlns:p14="http://schemas.microsoft.com/office/powerpoint/2010/main" val="4256750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Ersatzerbe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Der Erblasser kann für den Fall, dass ein Erbe nach dem Eintritt des Erbfalls wegfällt, einen anderen als Erben einsetzen (§2096 BGB)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9801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Vermächtnis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Über ein Vermächtnis werden in der Regel konkrete Werte, bei der Erbeinsetzung Quoten am gesamten Nachlass weitergegeben</a:t>
            </a:r>
            <a:r>
              <a:rPr lang="de-DE" dirty="0"/>
              <a:t>. Die im Vermächtnis begünstigte Person oder Organisation hat im Gegensatz zu den Erben mit der Abwicklung des Nachlasses nichts zu tun (§ 1939 BGB)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329" y="3420837"/>
            <a:ext cx="7233557" cy="285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24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Vermächtnis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394" y="2160588"/>
            <a:ext cx="517524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74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Auflage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Gem. § 1940 BGB kann ein Erblasser durch Testament den Erben oder Vermächtnisnehmer zu einer Leistung verpflichten, ohne einem anderen ein Recht auf die Leistung zuzuwenden.</a:t>
            </a:r>
          </a:p>
          <a:p>
            <a:r>
              <a:rPr lang="de-DE" dirty="0"/>
              <a:t>Bei Nichterfüllung verliert der Bedachte die Zuwendung</a:t>
            </a:r>
          </a:p>
        </p:txBody>
      </p:sp>
    </p:spTree>
    <p:extLst>
      <p:ext uri="{BB962C8B-B14F-4D97-AF65-F5344CB8AC3E}">
        <p14:creationId xmlns:p14="http://schemas.microsoft.com/office/powerpoint/2010/main" val="2353568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Vor- und Nacherbschaft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230" y="1344159"/>
            <a:ext cx="7762874" cy="388143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77334" y="5775489"/>
            <a:ext cx="7682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Der Testierende kann für sein Vermögen durch Anordnung einen </a:t>
            </a:r>
            <a:r>
              <a:rPr lang="de-DE" sz="1400"/>
              <a:t>Vor-und Nacherben </a:t>
            </a:r>
            <a:r>
              <a:rPr lang="de-DE" sz="1400" dirty="0"/>
              <a:t>einsetzen oder über mehrere Generationen hinweg vererben § 2100 BGB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38893" y="5225596"/>
            <a:ext cx="1319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Quelle: </a:t>
            </a:r>
            <a:r>
              <a:rPr lang="de-DE" sz="800" dirty="0" err="1"/>
              <a:t>Göddicke</a:t>
            </a:r>
            <a:r>
              <a:rPr lang="de-DE" sz="800" dirty="0"/>
              <a:t> Rechtsanwälte</a:t>
            </a:r>
          </a:p>
        </p:txBody>
      </p:sp>
    </p:spTree>
    <p:extLst>
      <p:ext uri="{BB962C8B-B14F-4D97-AF65-F5344CB8AC3E}">
        <p14:creationId xmlns:p14="http://schemas.microsoft.com/office/powerpoint/2010/main" val="1703727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Ausschluss aus der Erbfolge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1606" y="2972594"/>
            <a:ext cx="2028825" cy="225742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237014" y="6074229"/>
            <a:ext cx="3314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Quelle: 123 RF</a:t>
            </a:r>
          </a:p>
        </p:txBody>
      </p:sp>
    </p:spTree>
    <p:extLst>
      <p:ext uri="{BB962C8B-B14F-4D97-AF65-F5344CB8AC3E}">
        <p14:creationId xmlns:p14="http://schemas.microsoft.com/office/powerpoint/2010/main" val="2243632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Enterbung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Enterbung nennt man den Ausschluss von der Erbfolge. </a:t>
            </a:r>
          </a:p>
          <a:p>
            <a:r>
              <a:rPr lang="de-DE" dirty="0"/>
              <a:t>Gesetzliche Erben können jedoch nicht vollständig ausgeschlossen werden. Sie haben einen Pflichtteilsanspruch gem. § 2303 BGB.</a:t>
            </a:r>
          </a:p>
          <a:p>
            <a:r>
              <a:rPr lang="de-DE" dirty="0"/>
              <a:t>Der Pflichtteil besteht in der Hälfte des Wertes des gesetzlichen Erbes (§2303 Abs. 1 S. 2BGB)</a:t>
            </a:r>
          </a:p>
          <a:p>
            <a:r>
              <a:rPr lang="de-DE" dirty="0"/>
              <a:t>Der Anspruch muss innerhalb von 3 Jahren (§ 194,195 BGB) nach Kenntnisnahme des Erbfalls bei den testamentarischen Erben zivilprozessual geltend gemacht werden.</a:t>
            </a:r>
          </a:p>
          <a:p>
            <a:r>
              <a:rPr lang="de-DE" dirty="0"/>
              <a:t>Erbunwürdigkeit besteht, wenn der Erblasser bedroht oder gar getötet wurde</a:t>
            </a:r>
          </a:p>
          <a:p>
            <a:pPr marL="0" indent="0">
              <a:buNone/>
            </a:pPr>
            <a:r>
              <a:rPr lang="de-DE" dirty="0"/>
              <a:t>     (Erläuterung in § 2339ff BGB). Sie muss im Zivilprozess nachgewiesen und</a:t>
            </a:r>
          </a:p>
          <a:p>
            <a:pPr marL="0" indent="0">
              <a:buNone/>
            </a:pPr>
            <a:r>
              <a:rPr lang="de-DE" dirty="0"/>
              <a:t>     festgestellt werden.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0972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279</Words>
  <Application>Microsoft Office PowerPoint</Application>
  <PresentationFormat>Breitbild</PresentationFormat>
  <Paragraphs>28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Facette</vt:lpstr>
      <vt:lpstr>Gestaltungsmöglichkeiten beim Testament</vt:lpstr>
      <vt:lpstr>Vor- und Nacherbschaft</vt:lpstr>
      <vt:lpstr>Ersatzerbe</vt:lpstr>
      <vt:lpstr>Vermächtnis</vt:lpstr>
      <vt:lpstr>Vermächtnis</vt:lpstr>
      <vt:lpstr>Auflage</vt:lpstr>
      <vt:lpstr>Vor- und Nacherbschaft</vt:lpstr>
      <vt:lpstr>Ausschluss aus der Erbfolge</vt:lpstr>
      <vt:lpstr>Enterbung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Gestaltungsmöglichkeiten beim Testament</dc:title>
  <dc:creator>Neuendorf-Schulz, Simone</dc:creator>
  <cp:lastModifiedBy>Neuendorf-Schulz, Simone</cp:lastModifiedBy>
  <cp:revision>1</cp:revision>
  <dcterms:created xsi:type="dcterms:W3CDTF">2024-11-18T07:02:32Z</dcterms:created>
  <dcterms:modified xsi:type="dcterms:W3CDTF">2024-11-18T07:14:55Z</dcterms:modified>
</cp:coreProperties>
</file>