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1" r:id="rId3"/>
    <p:sldId id="313" r:id="rId4"/>
    <p:sldId id="314" r:id="rId5"/>
    <p:sldId id="315" r:id="rId6"/>
    <p:sldId id="316" r:id="rId7"/>
    <p:sldId id="317" r:id="rId8"/>
    <p:sldId id="318" r:id="rId9"/>
    <p:sldId id="319" r:id="rId10"/>
    <p:sldId id="320" r:id="rId11"/>
    <p:sldId id="321" r:id="rId12"/>
    <p:sldId id="322" r:id="rId13"/>
    <p:sldId id="323"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63" d="100"/>
          <a:sy n="163" d="100"/>
        </p:scale>
        <p:origin x="246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BFE0AD-CE5A-4539-97B6-8DF9CFB7165C}"/>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0C8A61B-D28F-4285-AF4B-C2A0277796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AEE35A8-EB75-47F3-B75C-E14E51E75BDC}"/>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5" name="Fußzeilenplatzhalter 4">
            <a:extLst>
              <a:ext uri="{FF2B5EF4-FFF2-40B4-BE49-F238E27FC236}">
                <a16:creationId xmlns:a16="http://schemas.microsoft.com/office/drawing/2014/main" id="{B89B89BC-050A-4F9F-8B10-4434FDD88BA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D9C2BE9-3802-4012-A1E0-8CD12AF0CCBA}"/>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3311375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37F74D-1892-4D3E-8610-B15CE4E1E95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959744FC-558F-494E-AFD0-89E4D6194DE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090125F-23D9-4B93-AC31-C0D84BCB4BE8}"/>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5" name="Fußzeilenplatzhalter 4">
            <a:extLst>
              <a:ext uri="{FF2B5EF4-FFF2-40B4-BE49-F238E27FC236}">
                <a16:creationId xmlns:a16="http://schemas.microsoft.com/office/drawing/2014/main" id="{DADD69A5-4E2D-4534-92C3-33C3CCDF97B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32B91BB-579A-48EB-9FE0-C8DD5C4651BD}"/>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1869835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4455D071-B1B7-45E6-A119-AA914D32BCF1}"/>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ACAB805F-B3F7-4763-B8A7-49E75419001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67EB0DC-91F9-4F26-BC7B-D94C4BFF9815}"/>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5" name="Fußzeilenplatzhalter 4">
            <a:extLst>
              <a:ext uri="{FF2B5EF4-FFF2-40B4-BE49-F238E27FC236}">
                <a16:creationId xmlns:a16="http://schemas.microsoft.com/office/drawing/2014/main" id="{E8236B93-8CFD-4F6B-A90C-1017CEC24FF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E857475-0158-4D81-A3EB-084CF4ACB8C9}"/>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1101466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1E8138-17A0-4FAE-8257-418AFAC64FD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1E04DC2-E609-4A22-95D5-B5B40CC3FEA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3BD1F40-16D4-4B25-B980-55A0EA3094BA}"/>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5" name="Fußzeilenplatzhalter 4">
            <a:extLst>
              <a:ext uri="{FF2B5EF4-FFF2-40B4-BE49-F238E27FC236}">
                <a16:creationId xmlns:a16="http://schemas.microsoft.com/office/drawing/2014/main" id="{B6B66D75-65AD-4AD9-802A-2EB44D48807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43A67B9-DE45-4B29-ADF5-AC0CED6185F8}"/>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2900680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EE4D35-3EE2-4AAA-9AAE-294262A95DC2}"/>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6DACEF4-DB8F-40C0-8780-6BCA0918AC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26C406B3-6194-4DED-9AC8-E66C9A0806B3}"/>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5" name="Fußzeilenplatzhalter 4">
            <a:extLst>
              <a:ext uri="{FF2B5EF4-FFF2-40B4-BE49-F238E27FC236}">
                <a16:creationId xmlns:a16="http://schemas.microsoft.com/office/drawing/2014/main" id="{34A1CFA9-391D-4B47-92B2-D6DC57B30A1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68403CD-47FF-4F08-9774-C0EC3D0DBACE}"/>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59829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5A58FC-5B06-441D-8609-3EE1E290C69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A04A7FC-F70D-406E-A49A-A99D499235D9}"/>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ACC7440-F952-4307-BE00-7E7E10988F0B}"/>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C5203C9-EF66-438B-8907-911D8FFEA7C4}"/>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6" name="Fußzeilenplatzhalter 5">
            <a:extLst>
              <a:ext uri="{FF2B5EF4-FFF2-40B4-BE49-F238E27FC236}">
                <a16:creationId xmlns:a16="http://schemas.microsoft.com/office/drawing/2014/main" id="{F2A2785A-3B39-479E-91E8-D8E97837578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1A6C1E8-73D2-45C6-A722-FF300950C4B7}"/>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346923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01AA9A-FD2A-4126-83BE-1982FF089386}"/>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458A0C04-D885-4F07-A868-90441AE563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E4B25D11-3F30-4CAA-BC31-95C3B95B5277}"/>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F2C75E9-66E9-422A-9308-AAEE5F2A13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C235598-2CF7-44B1-913D-D18537CB722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67617DF5-96AC-4AFB-84B6-77F676B89B90}"/>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8" name="Fußzeilenplatzhalter 7">
            <a:extLst>
              <a:ext uri="{FF2B5EF4-FFF2-40B4-BE49-F238E27FC236}">
                <a16:creationId xmlns:a16="http://schemas.microsoft.com/office/drawing/2014/main" id="{C6E696DB-A1C5-45CD-B115-1C1319C1911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756A5815-DCF8-4E51-95F0-9C0290782210}"/>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204661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1AB4FD-88CD-4848-AB01-7522CA692B84}"/>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15A2FFA-4658-4479-9B6F-F788C7FA45A9}"/>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4" name="Fußzeilenplatzhalter 3">
            <a:extLst>
              <a:ext uri="{FF2B5EF4-FFF2-40B4-BE49-F238E27FC236}">
                <a16:creationId xmlns:a16="http://schemas.microsoft.com/office/drawing/2014/main" id="{E9B3A5E4-3099-45DD-B46B-64B305CAE6A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E2060F90-F154-4953-93B8-3B365D59A253}"/>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2015738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132950F-E0CA-4D94-9C60-FB47B889AE27}"/>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3" name="Fußzeilenplatzhalter 2">
            <a:extLst>
              <a:ext uri="{FF2B5EF4-FFF2-40B4-BE49-F238E27FC236}">
                <a16:creationId xmlns:a16="http://schemas.microsoft.com/office/drawing/2014/main" id="{7626166A-64AD-4AA6-9187-C68EB9E953A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14F70E66-32A5-41C5-A225-DD410E04D63F}"/>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3114504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8074D4-7CFE-4340-9085-A900950B28D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19AB4D9D-A4E7-4140-AD8B-053FD74A3A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240334E-A6A3-4A85-ACB3-BBAD082FDE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799555B-7DED-43B7-A070-1886BAFA0CD4}"/>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6" name="Fußzeilenplatzhalter 5">
            <a:extLst>
              <a:ext uri="{FF2B5EF4-FFF2-40B4-BE49-F238E27FC236}">
                <a16:creationId xmlns:a16="http://schemas.microsoft.com/office/drawing/2014/main" id="{414CC3FD-E8C2-40E8-8E82-2FEA349F7C6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1028F90-0571-457B-ACEB-AF50CBF38E7A}"/>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9129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00778D-57A4-4866-80FE-DF533676D54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CD34E248-BB27-4111-AD05-D4B180AAFA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BA04487-C7B1-4ED2-B941-59AB44CEB0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580DACA-FFBF-42CE-9151-1D3A3D7650A0}"/>
              </a:ext>
            </a:extLst>
          </p:cNvPr>
          <p:cNvSpPr>
            <a:spLocks noGrp="1"/>
          </p:cNvSpPr>
          <p:nvPr>
            <p:ph type="dt" sz="half" idx="10"/>
          </p:nvPr>
        </p:nvSpPr>
        <p:spPr/>
        <p:txBody>
          <a:bodyPr/>
          <a:lstStyle/>
          <a:p>
            <a:fld id="{15E1719E-97D7-4DAB-A338-3DBBE9C092BF}" type="datetimeFigureOut">
              <a:rPr lang="de-DE" smtClean="0"/>
              <a:t>22.05.2025</a:t>
            </a:fld>
            <a:endParaRPr lang="de-DE"/>
          </a:p>
        </p:txBody>
      </p:sp>
      <p:sp>
        <p:nvSpPr>
          <p:cNvPr id="6" name="Fußzeilenplatzhalter 5">
            <a:extLst>
              <a:ext uri="{FF2B5EF4-FFF2-40B4-BE49-F238E27FC236}">
                <a16:creationId xmlns:a16="http://schemas.microsoft.com/office/drawing/2014/main" id="{1882FDF3-2D68-40D0-87FD-7CD71146C2A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11315C1-FFD0-47BF-909C-2D2F1E4B9B86}"/>
              </a:ext>
            </a:extLst>
          </p:cNvPr>
          <p:cNvSpPr>
            <a:spLocks noGrp="1"/>
          </p:cNvSpPr>
          <p:nvPr>
            <p:ph type="sldNum" sz="quarter" idx="12"/>
          </p:nvPr>
        </p:nvSpPr>
        <p:spPr/>
        <p:txBody>
          <a:bodyPr/>
          <a:lstStyle/>
          <a:p>
            <a:fld id="{0FB443FA-3F8C-4A2F-813F-94D81F0BAFC2}" type="slidenum">
              <a:rPr lang="de-DE" smtClean="0"/>
              <a:t>‹Nr.›</a:t>
            </a:fld>
            <a:endParaRPr lang="de-DE"/>
          </a:p>
        </p:txBody>
      </p:sp>
    </p:spTree>
    <p:extLst>
      <p:ext uri="{BB962C8B-B14F-4D97-AF65-F5344CB8AC3E}">
        <p14:creationId xmlns:p14="http://schemas.microsoft.com/office/powerpoint/2010/main" val="38437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15669AC-24DA-4EA1-B21E-EA6B44D9FB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EF7891D5-9F56-4221-9E42-F9D03224FD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4CE2CE8-40F2-40ED-AA71-91A05BA30E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1719E-97D7-4DAB-A338-3DBBE9C092BF}" type="datetimeFigureOut">
              <a:rPr lang="de-DE" smtClean="0"/>
              <a:t>22.05.2025</a:t>
            </a:fld>
            <a:endParaRPr lang="de-DE"/>
          </a:p>
        </p:txBody>
      </p:sp>
      <p:sp>
        <p:nvSpPr>
          <p:cNvPr id="5" name="Fußzeilenplatzhalter 4">
            <a:extLst>
              <a:ext uri="{FF2B5EF4-FFF2-40B4-BE49-F238E27FC236}">
                <a16:creationId xmlns:a16="http://schemas.microsoft.com/office/drawing/2014/main" id="{8395E935-6C18-42D6-801F-09F3E10602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561AED04-09EE-44CC-8312-AD62FBD7C6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443FA-3F8C-4A2F-813F-94D81F0BAFC2}" type="slidenum">
              <a:rPr lang="de-DE" smtClean="0"/>
              <a:t>‹Nr.›</a:t>
            </a:fld>
            <a:endParaRPr lang="de-DE"/>
          </a:p>
        </p:txBody>
      </p:sp>
    </p:spTree>
    <p:extLst>
      <p:ext uri="{BB962C8B-B14F-4D97-AF65-F5344CB8AC3E}">
        <p14:creationId xmlns:p14="http://schemas.microsoft.com/office/powerpoint/2010/main" val="889874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C686D6-D4E1-43E4-A3BB-C2E3BCF7B0EC}"/>
              </a:ext>
            </a:extLst>
          </p:cNvPr>
          <p:cNvSpPr>
            <a:spLocks noGrp="1"/>
          </p:cNvSpPr>
          <p:nvPr>
            <p:ph type="ctrTitle"/>
          </p:nvPr>
        </p:nvSpPr>
        <p:spPr/>
        <p:txBody>
          <a:bodyPr/>
          <a:lstStyle/>
          <a:p>
            <a:r>
              <a:rPr lang="de-DE" dirty="0"/>
              <a:t>Rechte in Abt. II</a:t>
            </a:r>
          </a:p>
        </p:txBody>
      </p:sp>
    </p:spTree>
    <p:extLst>
      <p:ext uri="{BB962C8B-B14F-4D97-AF65-F5344CB8AC3E}">
        <p14:creationId xmlns:p14="http://schemas.microsoft.com/office/powerpoint/2010/main" val="2196418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99F1D688-871F-4B0F-9EA9-01B332C8F267}"/>
              </a:ext>
            </a:extLst>
          </p:cNvPr>
          <p:cNvSpPr>
            <a:spLocks noGrp="1"/>
          </p:cNvSpPr>
          <p:nvPr>
            <p:ph type="title"/>
          </p:nvPr>
        </p:nvSpPr>
        <p:spPr>
          <a:xfrm>
            <a:off x="1285240" y="1050595"/>
            <a:ext cx="8074815" cy="1618489"/>
          </a:xfrm>
        </p:spPr>
        <p:txBody>
          <a:bodyPr anchor="ctr">
            <a:normAutofit/>
          </a:bodyPr>
          <a:lstStyle/>
          <a:p>
            <a:r>
              <a:rPr lang="de-DE" sz="5000"/>
              <a:t>Vormerkungen und Widersprüche §§883,899 BGB</a:t>
            </a:r>
          </a:p>
        </p:txBody>
      </p:sp>
      <p:sp>
        <p:nvSpPr>
          <p:cNvPr id="3" name="Inhaltsplatzhalter 2">
            <a:extLst>
              <a:ext uri="{FF2B5EF4-FFF2-40B4-BE49-F238E27FC236}">
                <a16:creationId xmlns:a16="http://schemas.microsoft.com/office/drawing/2014/main" id="{53F2D1F3-2C5D-4353-B86B-CDDBE538B340}"/>
              </a:ext>
            </a:extLst>
          </p:cNvPr>
          <p:cNvSpPr>
            <a:spLocks noGrp="1"/>
          </p:cNvSpPr>
          <p:nvPr>
            <p:ph idx="1"/>
          </p:nvPr>
        </p:nvSpPr>
        <p:spPr>
          <a:xfrm>
            <a:off x="1285240" y="2969469"/>
            <a:ext cx="8074815" cy="2800395"/>
          </a:xfrm>
        </p:spPr>
        <p:txBody>
          <a:bodyPr anchor="t">
            <a:normAutofit/>
          </a:bodyPr>
          <a:lstStyle/>
          <a:p>
            <a:r>
              <a:rPr lang="de-DE" sz="2000" dirty="0"/>
              <a:t>Die </a:t>
            </a:r>
            <a:r>
              <a:rPr lang="de-DE" sz="2000" u="sng" dirty="0"/>
              <a:t>Vormerkung ist ein Sicherungsrecht </a:t>
            </a:r>
            <a:r>
              <a:rPr lang="de-DE" sz="2000" dirty="0"/>
              <a:t>für einen schuldrechtlichen Anspruch auf dingliche Rechtsänderung. Ihr Zweck besteht allein in der Sicherung des Anspruchs .</a:t>
            </a:r>
          </a:p>
          <a:p>
            <a:r>
              <a:rPr lang="de-DE" sz="2000" dirty="0"/>
              <a:t>Durch die Eintragung des Widerspruchs gegen die Richtigkeit des Grundbuchs kann hinsichtlich eines bestehenden Rechts an einem Grundstück oder eines Rechts an einem solchen Recht sowie bezüglich einer relativen Verfügungsbeschränkung ein </a:t>
            </a:r>
            <a:r>
              <a:rPr lang="de-DE" sz="2000" u="sng" dirty="0"/>
              <a:t>Schutz vor einem drohenden Rechtsverlust erlangt </a:t>
            </a:r>
            <a:r>
              <a:rPr lang="de-DE" sz="2000" dirty="0"/>
              <a:t>werden, der aufgrund des öffentlichen Glaubens des Grundbuches eintreten könnte.</a:t>
            </a:r>
          </a:p>
        </p:txBody>
      </p:sp>
    </p:spTree>
    <p:extLst>
      <p:ext uri="{BB962C8B-B14F-4D97-AF65-F5344CB8AC3E}">
        <p14:creationId xmlns:p14="http://schemas.microsoft.com/office/powerpoint/2010/main" val="3045234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71EF524C-F0F8-49AF-828F-1A707F1C433A}"/>
              </a:ext>
            </a:extLst>
          </p:cNvPr>
          <p:cNvSpPr>
            <a:spLocks noGrp="1"/>
          </p:cNvSpPr>
          <p:nvPr>
            <p:ph type="title"/>
          </p:nvPr>
        </p:nvSpPr>
        <p:spPr>
          <a:xfrm>
            <a:off x="1285240" y="1050595"/>
            <a:ext cx="8074815" cy="1618489"/>
          </a:xfrm>
        </p:spPr>
        <p:txBody>
          <a:bodyPr anchor="ctr">
            <a:normAutofit/>
          </a:bodyPr>
          <a:lstStyle/>
          <a:p>
            <a:r>
              <a:rPr lang="de-DE" sz="4500"/>
              <a:t>Testamentsvollstreckervermerk §§ 2197 ff BGB, § 52 GBO</a:t>
            </a:r>
          </a:p>
        </p:txBody>
      </p:sp>
      <p:sp>
        <p:nvSpPr>
          <p:cNvPr id="3" name="Inhaltsplatzhalter 2">
            <a:extLst>
              <a:ext uri="{FF2B5EF4-FFF2-40B4-BE49-F238E27FC236}">
                <a16:creationId xmlns:a16="http://schemas.microsoft.com/office/drawing/2014/main" id="{04B3B925-D6C3-46A6-8348-A1443693F9D1}"/>
              </a:ext>
            </a:extLst>
          </p:cNvPr>
          <p:cNvSpPr>
            <a:spLocks noGrp="1"/>
          </p:cNvSpPr>
          <p:nvPr>
            <p:ph idx="1"/>
          </p:nvPr>
        </p:nvSpPr>
        <p:spPr>
          <a:xfrm>
            <a:off x="1285240" y="2969469"/>
            <a:ext cx="8074815" cy="2800395"/>
          </a:xfrm>
        </p:spPr>
        <p:txBody>
          <a:bodyPr anchor="t">
            <a:normAutofit/>
          </a:bodyPr>
          <a:lstStyle/>
          <a:p>
            <a:r>
              <a:rPr lang="de-DE" sz="1900" dirty="0"/>
              <a:t>Der Erblasser kann durch Verfügung von Todes wegen anordnen, dass jemand (Testamentsvollstrecker) den Nachlass verwalten und über Nachlassgegenstände verfügen soll, § 2205 BGB</a:t>
            </a:r>
          </a:p>
          <a:p>
            <a:r>
              <a:rPr lang="de-DE" sz="1900" dirty="0"/>
              <a:t>Um einen gutgläubigen Erwerb Dritter bei unzulässigen Verfügungen durch den Erben zu verhindern, regelt § 52 GBO, dass gleichzeitig mit der Erbfolge die Anordnung einer Testamentsvollstreckung im Grundbuch einzutragen ist.</a:t>
            </a:r>
          </a:p>
          <a:p>
            <a:r>
              <a:rPr lang="de-DE" sz="1900" dirty="0"/>
              <a:t>„ Testamentsvollstreckung ist angeordnet (Amtsgericht Mitte, 61 VI 1/2020), eingetragen am…..</a:t>
            </a:r>
          </a:p>
        </p:txBody>
      </p:sp>
    </p:spTree>
    <p:extLst>
      <p:ext uri="{BB962C8B-B14F-4D97-AF65-F5344CB8AC3E}">
        <p14:creationId xmlns:p14="http://schemas.microsoft.com/office/powerpoint/2010/main" val="3321423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C7E12200-355C-4430-9D7E-FA7B6D271C6B}"/>
              </a:ext>
            </a:extLst>
          </p:cNvPr>
          <p:cNvSpPr>
            <a:spLocks noGrp="1"/>
          </p:cNvSpPr>
          <p:nvPr>
            <p:ph type="title"/>
          </p:nvPr>
        </p:nvSpPr>
        <p:spPr>
          <a:xfrm>
            <a:off x="1285240" y="1050595"/>
            <a:ext cx="8074815" cy="1618489"/>
          </a:xfrm>
        </p:spPr>
        <p:txBody>
          <a:bodyPr anchor="ctr">
            <a:normAutofit/>
          </a:bodyPr>
          <a:lstStyle/>
          <a:p>
            <a:r>
              <a:rPr lang="de-DE" sz="7200"/>
              <a:t>Nacherbenvermerk</a:t>
            </a:r>
          </a:p>
        </p:txBody>
      </p:sp>
      <p:sp>
        <p:nvSpPr>
          <p:cNvPr id="3" name="Inhaltsplatzhalter 2">
            <a:extLst>
              <a:ext uri="{FF2B5EF4-FFF2-40B4-BE49-F238E27FC236}">
                <a16:creationId xmlns:a16="http://schemas.microsoft.com/office/drawing/2014/main" id="{7348692E-8319-493D-9DFE-8AAD2F5B1231}"/>
              </a:ext>
            </a:extLst>
          </p:cNvPr>
          <p:cNvSpPr>
            <a:spLocks noGrp="1"/>
          </p:cNvSpPr>
          <p:nvPr>
            <p:ph idx="1"/>
          </p:nvPr>
        </p:nvSpPr>
        <p:spPr>
          <a:xfrm>
            <a:off x="1285240" y="2969469"/>
            <a:ext cx="8074815" cy="2800395"/>
          </a:xfrm>
        </p:spPr>
        <p:txBody>
          <a:bodyPr anchor="t">
            <a:normAutofit/>
          </a:bodyPr>
          <a:lstStyle/>
          <a:p>
            <a:r>
              <a:rPr lang="de-DE" sz="2000" dirty="0"/>
              <a:t>Vorerbe und Nacherbe (§2100 BGB) sind in zeitlicher Reihenfolge als Erben Gesamtrechtsnachfolger des Erblassers (§ 1922 Abs. 1 BGB).</a:t>
            </a:r>
          </a:p>
          <a:p>
            <a:r>
              <a:rPr lang="de-DE" sz="2000" dirty="0"/>
              <a:t>Der Vorerbe ist also nur Erbe auf Zeit. </a:t>
            </a:r>
          </a:p>
          <a:p>
            <a:r>
              <a:rPr lang="de-DE" sz="2000" dirty="0"/>
              <a:t>Zum Schutze der Rechte der Nacherben ist die Wirksamkeit seiner Verfügungen beschränkt . § 2112 BGB. Aufgrund dessen wird zugleich mit der Eintragung des Vorerben das Recht des Nacherben in das Grundbuch eingetragen § 51 GBO. Damit soll der Nacherbe vor einem gutgläubigen Dritterwerb geschützt werden.</a:t>
            </a:r>
          </a:p>
          <a:p>
            <a:endParaRPr lang="de-DE" sz="2000" dirty="0"/>
          </a:p>
        </p:txBody>
      </p:sp>
    </p:spTree>
    <p:extLst>
      <p:ext uri="{BB962C8B-B14F-4D97-AF65-F5344CB8AC3E}">
        <p14:creationId xmlns:p14="http://schemas.microsoft.com/office/powerpoint/2010/main" val="3868323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C4026B30-A01F-4B29-9F0A-0A2639DDBB6E}"/>
              </a:ext>
            </a:extLst>
          </p:cNvPr>
          <p:cNvSpPr>
            <a:spLocks noGrp="1"/>
          </p:cNvSpPr>
          <p:nvPr>
            <p:ph type="title"/>
          </p:nvPr>
        </p:nvSpPr>
        <p:spPr>
          <a:xfrm>
            <a:off x="1285240" y="1050595"/>
            <a:ext cx="8074815" cy="1618489"/>
          </a:xfrm>
        </p:spPr>
        <p:txBody>
          <a:bodyPr anchor="ctr">
            <a:normAutofit/>
          </a:bodyPr>
          <a:lstStyle/>
          <a:p>
            <a:r>
              <a:rPr lang="de-DE" sz="5600"/>
              <a:t>Insolvenzvermerk § 32 InsO</a:t>
            </a:r>
          </a:p>
        </p:txBody>
      </p:sp>
      <p:sp>
        <p:nvSpPr>
          <p:cNvPr id="3" name="Inhaltsplatzhalter 2">
            <a:extLst>
              <a:ext uri="{FF2B5EF4-FFF2-40B4-BE49-F238E27FC236}">
                <a16:creationId xmlns:a16="http://schemas.microsoft.com/office/drawing/2014/main" id="{6AF2E087-ABE6-4E75-8BB1-1D7A01DF371B}"/>
              </a:ext>
            </a:extLst>
          </p:cNvPr>
          <p:cNvSpPr>
            <a:spLocks noGrp="1"/>
          </p:cNvSpPr>
          <p:nvPr>
            <p:ph idx="1"/>
          </p:nvPr>
        </p:nvSpPr>
        <p:spPr>
          <a:xfrm>
            <a:off x="1285240" y="2969469"/>
            <a:ext cx="8074815" cy="2800395"/>
          </a:xfrm>
        </p:spPr>
        <p:txBody>
          <a:bodyPr anchor="t">
            <a:normAutofit/>
          </a:bodyPr>
          <a:lstStyle/>
          <a:p>
            <a:r>
              <a:rPr lang="de-DE" sz="2400" dirty="0"/>
              <a:t>Der Schuldner verliert mit Eröffnung des Insolvenzverfahrens die Befugnis über sein Vermögen zu verfügen. Durch die Eintragung des Insolvenzvermerks in das Grundbuch wird der gutgläubige Erwerb eines Dritten verhindert. </a:t>
            </a:r>
          </a:p>
          <a:p>
            <a:r>
              <a:rPr lang="de-DE" sz="2400" dirty="0"/>
              <a:t>Zuständig für die Entscheidung über das Ersuchen bzgl. der Eintragung oder Löschung des Vermerks nach der InsO ist gemäß § 12 c Abs. 2 Nr. 3 GBO der </a:t>
            </a:r>
            <a:r>
              <a:rPr lang="de-DE" sz="2400" dirty="0" err="1"/>
              <a:t>UdG</a:t>
            </a:r>
            <a:endParaRPr lang="de-DE" sz="2400" dirty="0"/>
          </a:p>
          <a:p>
            <a:endParaRPr lang="de-DE" sz="2400" dirty="0"/>
          </a:p>
        </p:txBody>
      </p:sp>
    </p:spTree>
    <p:extLst>
      <p:ext uri="{BB962C8B-B14F-4D97-AF65-F5344CB8AC3E}">
        <p14:creationId xmlns:p14="http://schemas.microsoft.com/office/powerpoint/2010/main" val="3547414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ECF157C5-282F-4C93-80F7-CCD7F4A43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46694"/>
            <a:ext cx="8416393" cy="1511306"/>
          </a:xfrm>
          <a:custGeom>
            <a:avLst/>
            <a:gdLst>
              <a:gd name="connsiteX0" fmla="*/ 0 w 8416393"/>
              <a:gd name="connsiteY0" fmla="*/ 0 h 1511306"/>
              <a:gd name="connsiteX1" fmla="*/ 239486 w 8416393"/>
              <a:gd name="connsiteY1" fmla="*/ 0 h 1511306"/>
              <a:gd name="connsiteX2" fmla="*/ 1069788 w 8416393"/>
              <a:gd name="connsiteY2" fmla="*/ 0 h 1511306"/>
              <a:gd name="connsiteX3" fmla="*/ 1209568 w 8416393"/>
              <a:gd name="connsiteY3" fmla="*/ 0 h 1511306"/>
              <a:gd name="connsiteX4" fmla="*/ 1309274 w 8416393"/>
              <a:gd name="connsiteY4" fmla="*/ 0 h 1511306"/>
              <a:gd name="connsiteX5" fmla="*/ 2279356 w 8416393"/>
              <a:gd name="connsiteY5" fmla="*/ 0 h 1511306"/>
              <a:gd name="connsiteX6" fmla="*/ 2405743 w 8416393"/>
              <a:gd name="connsiteY6" fmla="*/ 0 h 1511306"/>
              <a:gd name="connsiteX7" fmla="*/ 2801131 w 8416393"/>
              <a:gd name="connsiteY7" fmla="*/ 0 h 1511306"/>
              <a:gd name="connsiteX8" fmla="*/ 3475531 w 8416393"/>
              <a:gd name="connsiteY8" fmla="*/ 0 h 1511306"/>
              <a:gd name="connsiteX9" fmla="*/ 3870919 w 8416393"/>
              <a:gd name="connsiteY9" fmla="*/ 0 h 1511306"/>
              <a:gd name="connsiteX10" fmla="*/ 7346605 w 8416393"/>
              <a:gd name="connsiteY10" fmla="*/ 0 h 1511306"/>
              <a:gd name="connsiteX11" fmla="*/ 8416393 w 8416393"/>
              <a:gd name="connsiteY11" fmla="*/ 0 h 1511306"/>
              <a:gd name="connsiteX12" fmla="*/ 7718776 w 8416393"/>
              <a:gd name="connsiteY12" fmla="*/ 1511301 h 1511306"/>
              <a:gd name="connsiteX13" fmla="*/ 6648988 w 8416393"/>
              <a:gd name="connsiteY13" fmla="*/ 1511301 h 1511306"/>
              <a:gd name="connsiteX14" fmla="*/ 3870920 w 8416393"/>
              <a:gd name="connsiteY14" fmla="*/ 1511301 h 1511306"/>
              <a:gd name="connsiteX15" fmla="*/ 3870920 w 8416393"/>
              <a:gd name="connsiteY15" fmla="*/ 1511304 h 1511306"/>
              <a:gd name="connsiteX16" fmla="*/ 3475531 w 8416393"/>
              <a:gd name="connsiteY16" fmla="*/ 1511304 h 1511306"/>
              <a:gd name="connsiteX17" fmla="*/ 3475531 w 8416393"/>
              <a:gd name="connsiteY17" fmla="*/ 1511306 h 1511306"/>
              <a:gd name="connsiteX18" fmla="*/ 2405743 w 8416393"/>
              <a:gd name="connsiteY18" fmla="*/ 1511306 h 1511306"/>
              <a:gd name="connsiteX19" fmla="*/ 2403199 w 8416393"/>
              <a:gd name="connsiteY19" fmla="*/ 1511306 h 1511306"/>
              <a:gd name="connsiteX20" fmla="*/ 2288996 w 8416393"/>
              <a:gd name="connsiteY20" fmla="*/ 1511306 h 1511306"/>
              <a:gd name="connsiteX21" fmla="*/ 2279356 w 8416393"/>
              <a:gd name="connsiteY21" fmla="*/ 1511306 h 1511306"/>
              <a:gd name="connsiteX22" fmla="*/ 1333411 w 8416393"/>
              <a:gd name="connsiteY22" fmla="*/ 1511306 h 1511306"/>
              <a:gd name="connsiteX23" fmla="*/ 1309274 w 8416393"/>
              <a:gd name="connsiteY23" fmla="*/ 1511306 h 1511306"/>
              <a:gd name="connsiteX24" fmla="*/ 1219208 w 8416393"/>
              <a:gd name="connsiteY24" fmla="*/ 1511306 h 1511306"/>
              <a:gd name="connsiteX25" fmla="*/ 1209568 w 8416393"/>
              <a:gd name="connsiteY25" fmla="*/ 1511306 h 1511306"/>
              <a:gd name="connsiteX26" fmla="*/ 1069788 w 8416393"/>
              <a:gd name="connsiteY26" fmla="*/ 1511306 h 1511306"/>
              <a:gd name="connsiteX27" fmla="*/ 239486 w 8416393"/>
              <a:gd name="connsiteY27" fmla="*/ 1511306 h 1511306"/>
              <a:gd name="connsiteX28" fmla="*/ 0 w 8416393"/>
              <a:gd name="connsiteY28"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416393" h="1511306">
                <a:moveTo>
                  <a:pt x="0" y="0"/>
                </a:moveTo>
                <a:lnTo>
                  <a:pt x="239486" y="0"/>
                </a:lnTo>
                <a:lnTo>
                  <a:pt x="1069788" y="0"/>
                </a:lnTo>
                <a:lnTo>
                  <a:pt x="1209568" y="0"/>
                </a:lnTo>
                <a:lnTo>
                  <a:pt x="1309274" y="0"/>
                </a:lnTo>
                <a:lnTo>
                  <a:pt x="2279356" y="0"/>
                </a:lnTo>
                <a:lnTo>
                  <a:pt x="2405743" y="0"/>
                </a:lnTo>
                <a:lnTo>
                  <a:pt x="2801131" y="0"/>
                </a:lnTo>
                <a:lnTo>
                  <a:pt x="3475531" y="0"/>
                </a:lnTo>
                <a:lnTo>
                  <a:pt x="3870919" y="0"/>
                </a:lnTo>
                <a:lnTo>
                  <a:pt x="7346605" y="0"/>
                </a:lnTo>
                <a:lnTo>
                  <a:pt x="8416393" y="0"/>
                </a:lnTo>
                <a:lnTo>
                  <a:pt x="7718776" y="1511301"/>
                </a:lnTo>
                <a:lnTo>
                  <a:pt x="6648988" y="1511301"/>
                </a:lnTo>
                <a:lnTo>
                  <a:pt x="3870920" y="1511301"/>
                </a:lnTo>
                <a:lnTo>
                  <a:pt x="3870920" y="1511304"/>
                </a:lnTo>
                <a:lnTo>
                  <a:pt x="3475531" y="1511304"/>
                </a:lnTo>
                <a:lnTo>
                  <a:pt x="3475531" y="1511306"/>
                </a:lnTo>
                <a:lnTo>
                  <a:pt x="2405743" y="1511306"/>
                </a:lnTo>
                <a:lnTo>
                  <a:pt x="2403199" y="1511306"/>
                </a:lnTo>
                <a:lnTo>
                  <a:pt x="2288996" y="1511306"/>
                </a:lnTo>
                <a:lnTo>
                  <a:pt x="2279356" y="1511306"/>
                </a:lnTo>
                <a:lnTo>
                  <a:pt x="1333411" y="1511306"/>
                </a:lnTo>
                <a:lnTo>
                  <a:pt x="1309274" y="1511306"/>
                </a:lnTo>
                <a:lnTo>
                  <a:pt x="1219208" y="1511306"/>
                </a:lnTo>
                <a:lnTo>
                  <a:pt x="1209568" y="1511306"/>
                </a:lnTo>
                <a:lnTo>
                  <a:pt x="1069788" y="1511306"/>
                </a:lnTo>
                <a:lnTo>
                  <a:pt x="239486" y="1511306"/>
                </a:lnTo>
                <a:lnTo>
                  <a:pt x="0" y="1511306"/>
                </a:lnTo>
                <a:close/>
              </a:path>
            </a:pathLst>
          </a:cu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95000"/>
                </a:prstClr>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981E1688-98BE-423C-A27A-75CB6AE7C65E}"/>
              </a:ext>
            </a:extLst>
          </p:cNvPr>
          <p:cNvSpPr>
            <a:spLocks noGrp="1"/>
          </p:cNvSpPr>
          <p:nvPr>
            <p:ph type="title"/>
          </p:nvPr>
        </p:nvSpPr>
        <p:spPr>
          <a:xfrm>
            <a:off x="841248" y="5529884"/>
            <a:ext cx="6754845" cy="1096331"/>
          </a:xfrm>
        </p:spPr>
        <p:txBody>
          <a:bodyPr>
            <a:normAutofit/>
          </a:bodyPr>
          <a:lstStyle/>
          <a:p>
            <a:r>
              <a:rPr lang="de-DE" sz="3700">
                <a:solidFill>
                  <a:srgbClr val="303030"/>
                </a:solidFill>
              </a:rPr>
              <a:t>Dingliche Rechte der Abteilung II</a:t>
            </a:r>
          </a:p>
        </p:txBody>
      </p:sp>
      <p:sp>
        <p:nvSpPr>
          <p:cNvPr id="3" name="Inhaltsplatzhalter 2">
            <a:extLst>
              <a:ext uri="{FF2B5EF4-FFF2-40B4-BE49-F238E27FC236}">
                <a16:creationId xmlns:a16="http://schemas.microsoft.com/office/drawing/2014/main" id="{B33C03BB-90CE-4869-9B79-EF200409793A}"/>
              </a:ext>
            </a:extLst>
          </p:cNvPr>
          <p:cNvSpPr>
            <a:spLocks noGrp="1"/>
          </p:cNvSpPr>
          <p:nvPr>
            <p:ph idx="1"/>
          </p:nvPr>
        </p:nvSpPr>
        <p:spPr>
          <a:xfrm>
            <a:off x="841248" y="731520"/>
            <a:ext cx="10701507" cy="4254137"/>
          </a:xfrm>
        </p:spPr>
        <p:txBody>
          <a:bodyPr anchor="ctr">
            <a:normAutofit/>
          </a:bodyPr>
          <a:lstStyle/>
          <a:p>
            <a:r>
              <a:rPr lang="de-DE" sz="2400" dirty="0"/>
              <a:t>In der zweiten Abteilung des Grundbuches werden Belastungen (mit Ausnahme von Hypotheken, Grund- und Rentenschulden) und Beschränkungen des Verfügungsrechts des Eigentümers sowie der vorgeschriebenen Vermerke, die auf ein Enteignungsverfahren usw. hinweisen, eingetragen.</a:t>
            </a:r>
          </a:p>
          <a:p>
            <a:endParaRPr lang="de-DE" sz="2400" dirty="0"/>
          </a:p>
        </p:txBody>
      </p:sp>
      <p:sp>
        <p:nvSpPr>
          <p:cNvPr id="10" name="Freeform: Shape 9">
            <a:extLst>
              <a:ext uri="{FF2B5EF4-FFF2-40B4-BE49-F238E27FC236}">
                <a16:creationId xmlns:a16="http://schemas.microsoft.com/office/drawing/2014/main" id="{54A9C5F1-B76A-4908-9A82-8F1CD0FB5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01743" y="5346700"/>
            <a:ext cx="4290257" cy="1511301"/>
          </a:xfrm>
          <a:custGeom>
            <a:avLst/>
            <a:gdLst>
              <a:gd name="connsiteX0" fmla="*/ 697617 w 4290257"/>
              <a:gd name="connsiteY0" fmla="*/ 0 h 1511301"/>
              <a:gd name="connsiteX1" fmla="*/ 4290257 w 4290257"/>
              <a:gd name="connsiteY1" fmla="*/ 0 h 1511301"/>
              <a:gd name="connsiteX2" fmla="*/ 4290257 w 4290257"/>
              <a:gd name="connsiteY2" fmla="*/ 1511301 h 1511301"/>
              <a:gd name="connsiteX3" fmla="*/ 2525897 w 4290257"/>
              <a:gd name="connsiteY3" fmla="*/ 1511301 h 1511301"/>
              <a:gd name="connsiteX4" fmla="*/ 0 w 4290257"/>
              <a:gd name="connsiteY4" fmla="*/ 1511301 h 15113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90257" h="1511301">
                <a:moveTo>
                  <a:pt x="697617" y="0"/>
                </a:moveTo>
                <a:lnTo>
                  <a:pt x="4290257" y="0"/>
                </a:lnTo>
                <a:lnTo>
                  <a:pt x="4290257" y="1511301"/>
                </a:lnTo>
                <a:lnTo>
                  <a:pt x="2525897" y="1511301"/>
                </a:lnTo>
                <a:lnTo>
                  <a:pt x="0" y="1511301"/>
                </a:lnTo>
                <a:close/>
              </a:path>
            </a:pathLst>
          </a:custGeom>
          <a:solidFill>
            <a:srgbClr val="404040">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7213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52E35D0F-8F97-474D-BB76-780D45DEA403}"/>
              </a:ext>
            </a:extLst>
          </p:cNvPr>
          <p:cNvSpPr>
            <a:spLocks noGrp="1"/>
          </p:cNvSpPr>
          <p:nvPr>
            <p:ph type="title"/>
          </p:nvPr>
        </p:nvSpPr>
        <p:spPr>
          <a:xfrm>
            <a:off x="1285240" y="1050595"/>
            <a:ext cx="8074815" cy="1618489"/>
          </a:xfrm>
        </p:spPr>
        <p:txBody>
          <a:bodyPr anchor="ctr">
            <a:normAutofit/>
          </a:bodyPr>
          <a:lstStyle/>
          <a:p>
            <a:r>
              <a:rPr lang="de-DE" sz="7200"/>
              <a:t>Abteilung II</a:t>
            </a:r>
          </a:p>
        </p:txBody>
      </p:sp>
      <p:sp>
        <p:nvSpPr>
          <p:cNvPr id="3" name="Inhaltsplatzhalter 2">
            <a:extLst>
              <a:ext uri="{FF2B5EF4-FFF2-40B4-BE49-F238E27FC236}">
                <a16:creationId xmlns:a16="http://schemas.microsoft.com/office/drawing/2014/main" id="{5CF1C4F3-6814-4075-8453-D732F8BF367E}"/>
              </a:ext>
            </a:extLst>
          </p:cNvPr>
          <p:cNvSpPr>
            <a:spLocks noGrp="1"/>
          </p:cNvSpPr>
          <p:nvPr>
            <p:ph idx="1"/>
          </p:nvPr>
        </p:nvSpPr>
        <p:spPr>
          <a:xfrm>
            <a:off x="1285240" y="2969469"/>
            <a:ext cx="8074815" cy="2800395"/>
          </a:xfrm>
        </p:spPr>
        <p:txBody>
          <a:bodyPr anchor="t">
            <a:normAutofit/>
          </a:bodyPr>
          <a:lstStyle/>
          <a:p>
            <a:r>
              <a:rPr lang="de-DE" sz="1500" dirty="0"/>
              <a:t>Grunddienstbarkeiten gem. §§ 1018-1029 BGB</a:t>
            </a:r>
          </a:p>
          <a:p>
            <a:r>
              <a:rPr lang="de-DE" sz="1500" dirty="0"/>
              <a:t>Nach § 1018 BGB kommen 3 Arten von Grunddienstbarkeiten in Betracht;</a:t>
            </a:r>
          </a:p>
          <a:p>
            <a:r>
              <a:rPr lang="de-DE" sz="1500" dirty="0"/>
              <a:t>A)</a:t>
            </a:r>
            <a:r>
              <a:rPr lang="de-DE" sz="1500" b="1" dirty="0"/>
              <a:t> Benutzungsdienstbarkeit</a:t>
            </a:r>
            <a:r>
              <a:rPr lang="de-DE" sz="1500" dirty="0"/>
              <a:t>= der Berechtigte darf das Grundstück in einzelnen Beziehungen benutzen (z.B. Geh- und Fahrtrecht, Stromleitungsrecht, </a:t>
            </a:r>
            <a:r>
              <a:rPr lang="de-DE" sz="1500" dirty="0" err="1"/>
              <a:t>Ver</a:t>
            </a:r>
            <a:r>
              <a:rPr lang="de-DE" sz="1500" dirty="0"/>
              <a:t>- und Entsorgungsrecht</a:t>
            </a:r>
          </a:p>
          <a:p>
            <a:r>
              <a:rPr lang="de-DE" sz="1500" dirty="0"/>
              <a:t>B) </a:t>
            </a:r>
            <a:r>
              <a:rPr lang="de-DE" sz="1500" b="1" dirty="0"/>
              <a:t>Unterlassungsdienstbarkeit</a:t>
            </a:r>
            <a:r>
              <a:rPr lang="de-DE" sz="1500" dirty="0"/>
              <a:t>= der Eigentümer darf auf dem belasteten Grundstück bestimmte tatsächliche Handlungen nicht vornehmen. (z.B. Bebauungsverbot, Abstandsflächenverbot</a:t>
            </a:r>
          </a:p>
          <a:p>
            <a:r>
              <a:rPr lang="de-DE" sz="1500" dirty="0"/>
              <a:t>C)</a:t>
            </a:r>
            <a:r>
              <a:rPr lang="de-DE" sz="1500" b="1" dirty="0"/>
              <a:t> Ausschlussdienstbarkeit </a:t>
            </a:r>
            <a:r>
              <a:rPr lang="de-DE" sz="1500" dirty="0"/>
              <a:t>= der Eigentümer darf gegenüber dem Berechtigten bestimmte Abwehr- und Entschädigungsrechte nicht geltend machen (z.B. Immissionsduldungsrecht )</a:t>
            </a:r>
          </a:p>
        </p:txBody>
      </p:sp>
    </p:spTree>
    <p:extLst>
      <p:ext uri="{BB962C8B-B14F-4D97-AF65-F5344CB8AC3E}">
        <p14:creationId xmlns:p14="http://schemas.microsoft.com/office/powerpoint/2010/main" val="254343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7" name="Rectangle 13">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38BD4A8A-0283-4C43-98F8-E8F91387B2DA}"/>
              </a:ext>
            </a:extLst>
          </p:cNvPr>
          <p:cNvSpPr>
            <a:spLocks noGrp="1"/>
          </p:cNvSpPr>
          <p:nvPr>
            <p:ph type="title"/>
          </p:nvPr>
        </p:nvSpPr>
        <p:spPr>
          <a:xfrm>
            <a:off x="1123356" y="1188637"/>
            <a:ext cx="9984615" cy="1597228"/>
          </a:xfrm>
        </p:spPr>
        <p:txBody>
          <a:bodyPr>
            <a:normAutofit/>
          </a:bodyPr>
          <a:lstStyle/>
          <a:p>
            <a:r>
              <a:rPr lang="de-DE" sz="6000"/>
              <a:t>Grunddienstbarkeit</a:t>
            </a:r>
          </a:p>
        </p:txBody>
      </p:sp>
      <p:pic>
        <p:nvPicPr>
          <p:cNvPr id="7" name="Graphic 6">
            <a:extLst>
              <a:ext uri="{FF2B5EF4-FFF2-40B4-BE49-F238E27FC236}">
                <a16:creationId xmlns:a16="http://schemas.microsoft.com/office/drawing/2014/main" id="{16633927-1332-4B2B-BB72-DF494CC93EF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26250" y="3018327"/>
            <a:ext cx="2728198" cy="2728198"/>
          </a:xfrm>
          <a:prstGeom prst="rect">
            <a:avLst/>
          </a:prstGeom>
        </p:spPr>
      </p:pic>
      <p:sp>
        <p:nvSpPr>
          <p:cNvPr id="38" name="Inhaltsplatzhalter 2">
            <a:extLst>
              <a:ext uri="{FF2B5EF4-FFF2-40B4-BE49-F238E27FC236}">
                <a16:creationId xmlns:a16="http://schemas.microsoft.com/office/drawing/2014/main" id="{0ECDA22F-CB9D-4965-B14F-A394F76C7E2F}"/>
              </a:ext>
            </a:extLst>
          </p:cNvPr>
          <p:cNvSpPr>
            <a:spLocks noGrp="1"/>
          </p:cNvSpPr>
          <p:nvPr>
            <p:ph idx="1"/>
          </p:nvPr>
        </p:nvSpPr>
        <p:spPr>
          <a:xfrm>
            <a:off x="5255260" y="2998278"/>
            <a:ext cx="4238257" cy="2728198"/>
          </a:xfrm>
        </p:spPr>
        <p:txBody>
          <a:bodyPr anchor="t">
            <a:normAutofit/>
          </a:bodyPr>
          <a:lstStyle/>
          <a:p>
            <a:r>
              <a:rPr lang="de-DE" sz="1300" dirty="0"/>
              <a:t>Berechtigter ist immer der jeweilige Eigentümer eines anderen Grundstücks, nicht eine bestimmte Person. </a:t>
            </a:r>
          </a:p>
          <a:p>
            <a:r>
              <a:rPr lang="de-DE" sz="1300" dirty="0"/>
              <a:t>„ Grunddienstbarkeit für den jeweiligen Eigentümer des….“</a:t>
            </a:r>
          </a:p>
          <a:p>
            <a:r>
              <a:rPr lang="de-DE" sz="1300" dirty="0"/>
              <a:t>Das belastete Grundstück ist das dienende Grundstück, das begünstigte Grundstück das herrschende Grundstück</a:t>
            </a:r>
          </a:p>
          <a:p>
            <a:r>
              <a:rPr lang="de-DE" sz="1300" dirty="0"/>
              <a:t>Z.B beim Wegerecht</a:t>
            </a:r>
          </a:p>
          <a:p>
            <a:r>
              <a:rPr lang="de-DE" sz="1300" dirty="0"/>
              <a:t>Die </a:t>
            </a:r>
            <a:r>
              <a:rPr lang="de-DE" sz="1300" b="1" dirty="0"/>
              <a:t>Grunddienstbarkeit</a:t>
            </a:r>
            <a:r>
              <a:rPr lang="de-DE" sz="1300" dirty="0"/>
              <a:t> ist somit </a:t>
            </a:r>
            <a:r>
              <a:rPr lang="de-DE" sz="1300" b="1" dirty="0"/>
              <a:t>ein subjektiv- dingliches Recht</a:t>
            </a:r>
            <a:r>
              <a:rPr lang="de-DE" sz="1300" dirty="0"/>
              <a:t>. Sie ist rechtlicher Bestandteil des herrschenden Grundstücks, § 96 BGB</a:t>
            </a:r>
          </a:p>
        </p:txBody>
      </p:sp>
    </p:spTree>
    <p:extLst>
      <p:ext uri="{BB962C8B-B14F-4D97-AF65-F5344CB8AC3E}">
        <p14:creationId xmlns:p14="http://schemas.microsoft.com/office/powerpoint/2010/main" val="3169700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DD791B1B-18FD-4B65-960B-EBB7A304D2C2}"/>
              </a:ext>
            </a:extLst>
          </p:cNvPr>
          <p:cNvSpPr>
            <a:spLocks noGrp="1"/>
          </p:cNvSpPr>
          <p:nvPr>
            <p:ph type="title"/>
          </p:nvPr>
        </p:nvSpPr>
        <p:spPr>
          <a:xfrm>
            <a:off x="1285240" y="1050595"/>
            <a:ext cx="8074815" cy="1618489"/>
          </a:xfrm>
        </p:spPr>
        <p:txBody>
          <a:bodyPr anchor="ctr">
            <a:normAutofit/>
          </a:bodyPr>
          <a:lstStyle/>
          <a:p>
            <a:r>
              <a:rPr lang="de-DE" sz="5000"/>
              <a:t>Beschränkt persönliche Dienstbarkeit §§ 1090 ff BGB</a:t>
            </a:r>
          </a:p>
        </p:txBody>
      </p:sp>
      <p:sp>
        <p:nvSpPr>
          <p:cNvPr id="3" name="Inhaltsplatzhalter 2">
            <a:extLst>
              <a:ext uri="{FF2B5EF4-FFF2-40B4-BE49-F238E27FC236}">
                <a16:creationId xmlns:a16="http://schemas.microsoft.com/office/drawing/2014/main" id="{9869585D-8E14-4071-B2C2-69CC0DC8850A}"/>
              </a:ext>
            </a:extLst>
          </p:cNvPr>
          <p:cNvSpPr>
            <a:spLocks noGrp="1"/>
          </p:cNvSpPr>
          <p:nvPr>
            <p:ph idx="1"/>
          </p:nvPr>
        </p:nvSpPr>
        <p:spPr>
          <a:xfrm>
            <a:off x="1285240" y="2969469"/>
            <a:ext cx="8074815" cy="2800395"/>
          </a:xfrm>
        </p:spPr>
        <p:txBody>
          <a:bodyPr anchor="t">
            <a:normAutofit lnSpcReduction="10000"/>
          </a:bodyPr>
          <a:lstStyle/>
          <a:p>
            <a:r>
              <a:rPr lang="de-DE" sz="1900" dirty="0"/>
              <a:t>Die beschränkte persönliche Dienstbarkeit kommt auch wie die Grunddienstbarkeit in drei Formen vor, §§n1090I, 1018 BGB</a:t>
            </a:r>
          </a:p>
          <a:p>
            <a:r>
              <a:rPr lang="de-DE" sz="1900" dirty="0"/>
              <a:t>Anders als bei Grunddienstbarkeiten ist hier der Berechtigte einer beschränkt persönlichen Dienstbarkeit immer </a:t>
            </a:r>
            <a:r>
              <a:rPr lang="de-DE" sz="1900" u="sng" dirty="0"/>
              <a:t>eine bestimmte natürliche oder juristische Person</a:t>
            </a:r>
            <a:r>
              <a:rPr lang="de-DE" sz="1900" dirty="0"/>
              <a:t> § 1090 I BGB</a:t>
            </a:r>
          </a:p>
          <a:p>
            <a:r>
              <a:rPr lang="de-DE" sz="1900" dirty="0"/>
              <a:t>Die beschränkt persönliche Dienstbarkeit </a:t>
            </a:r>
            <a:r>
              <a:rPr lang="de-DE" sz="1900" u="sng" dirty="0"/>
              <a:t>ist nicht übertragbar und nicht vererblich</a:t>
            </a:r>
            <a:r>
              <a:rPr lang="de-DE" sz="1900" dirty="0"/>
              <a:t>.</a:t>
            </a:r>
          </a:p>
          <a:p>
            <a:r>
              <a:rPr lang="de-DE" sz="1900" dirty="0"/>
              <a:t>Sonderfall ist das Wohnungsrecht § 1093 BGB</a:t>
            </a:r>
          </a:p>
          <a:p>
            <a:r>
              <a:rPr lang="de-DE" sz="1900" dirty="0"/>
              <a:t>Das Recht entsteht durch Einigung und Eintragung </a:t>
            </a:r>
          </a:p>
        </p:txBody>
      </p:sp>
    </p:spTree>
    <p:extLst>
      <p:ext uri="{BB962C8B-B14F-4D97-AF65-F5344CB8AC3E}">
        <p14:creationId xmlns:p14="http://schemas.microsoft.com/office/powerpoint/2010/main" val="894296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E76EF475-F8DE-4276-9460-889B5CED9394}"/>
              </a:ext>
            </a:extLst>
          </p:cNvPr>
          <p:cNvSpPr>
            <a:spLocks noGrp="1"/>
          </p:cNvSpPr>
          <p:nvPr>
            <p:ph type="title"/>
          </p:nvPr>
        </p:nvSpPr>
        <p:spPr>
          <a:xfrm>
            <a:off x="1285240" y="1050595"/>
            <a:ext cx="8074815" cy="1618489"/>
          </a:xfrm>
        </p:spPr>
        <p:txBody>
          <a:bodyPr anchor="ctr">
            <a:normAutofit/>
          </a:bodyPr>
          <a:lstStyle/>
          <a:p>
            <a:r>
              <a:rPr lang="de-DE" sz="5600"/>
              <a:t>Nießbrauch §§ 1030 ff BGB</a:t>
            </a:r>
          </a:p>
        </p:txBody>
      </p:sp>
      <p:sp>
        <p:nvSpPr>
          <p:cNvPr id="3" name="Inhaltsplatzhalter 2">
            <a:extLst>
              <a:ext uri="{FF2B5EF4-FFF2-40B4-BE49-F238E27FC236}">
                <a16:creationId xmlns:a16="http://schemas.microsoft.com/office/drawing/2014/main" id="{BB77FBD0-CA05-4B3B-8370-B96E45DE3D94}"/>
              </a:ext>
            </a:extLst>
          </p:cNvPr>
          <p:cNvSpPr>
            <a:spLocks noGrp="1"/>
          </p:cNvSpPr>
          <p:nvPr>
            <p:ph idx="1"/>
          </p:nvPr>
        </p:nvSpPr>
        <p:spPr>
          <a:xfrm>
            <a:off x="1285240" y="2969469"/>
            <a:ext cx="8074815" cy="2800395"/>
          </a:xfrm>
        </p:spPr>
        <p:txBody>
          <a:bodyPr anchor="t">
            <a:normAutofit/>
          </a:bodyPr>
          <a:lstStyle/>
          <a:p>
            <a:r>
              <a:rPr lang="de-DE" sz="1900" dirty="0"/>
              <a:t>Der Nießbrauch ist eine Sonderform der Dienstbarkeit. Er gewährt das Recht, ein Grundstück in allen Beziehungen zu nutzen, ohne jedoch über seine Substanz zu verfügen. § 1030 I BGB</a:t>
            </a:r>
          </a:p>
          <a:p>
            <a:r>
              <a:rPr lang="de-DE" sz="1900" dirty="0"/>
              <a:t>Nutzungen sind dabei die Früchte des Grundstücks, d.h. die Erzeugnisse und die sonstige Ausbeute § 99 BGB sowie die Gebrauchsvorteile § 100 BGB</a:t>
            </a:r>
          </a:p>
          <a:p>
            <a:r>
              <a:rPr lang="de-DE" sz="1900" dirty="0"/>
              <a:t>Für die Entstehung eines Nießbrauchs bedarf es der formlosen Einigung zwischen den Parteien sowie der Eintragung ins Grundbuch. Erforderlich ist die Bewilligung des Eigentümers in der Form des § 29 GBO und ein Antrag nach § 13 I GBO</a:t>
            </a:r>
          </a:p>
        </p:txBody>
      </p:sp>
    </p:spTree>
    <p:extLst>
      <p:ext uri="{BB962C8B-B14F-4D97-AF65-F5344CB8AC3E}">
        <p14:creationId xmlns:p14="http://schemas.microsoft.com/office/powerpoint/2010/main" val="3954623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72165B8-C09E-482F-BCCB-BA75EDC05A3D}"/>
              </a:ext>
            </a:extLst>
          </p:cNvPr>
          <p:cNvSpPr>
            <a:spLocks noGrp="1"/>
          </p:cNvSpPr>
          <p:nvPr>
            <p:ph type="title"/>
          </p:nvPr>
        </p:nvSpPr>
        <p:spPr>
          <a:xfrm>
            <a:off x="1285240" y="1050595"/>
            <a:ext cx="8074815" cy="1618489"/>
          </a:xfrm>
        </p:spPr>
        <p:txBody>
          <a:bodyPr anchor="ctr">
            <a:normAutofit/>
          </a:bodyPr>
          <a:lstStyle/>
          <a:p>
            <a:r>
              <a:rPr lang="de-DE" sz="5000"/>
              <a:t>Vorkaufsrecht §§ 1094-1104 BGB</a:t>
            </a:r>
          </a:p>
        </p:txBody>
      </p:sp>
      <p:sp>
        <p:nvSpPr>
          <p:cNvPr id="3" name="Inhaltsplatzhalter 2">
            <a:extLst>
              <a:ext uri="{FF2B5EF4-FFF2-40B4-BE49-F238E27FC236}">
                <a16:creationId xmlns:a16="http://schemas.microsoft.com/office/drawing/2014/main" id="{797FAF5B-CFBF-49E6-9BA5-C1527A2A8770}"/>
              </a:ext>
            </a:extLst>
          </p:cNvPr>
          <p:cNvSpPr>
            <a:spLocks noGrp="1"/>
          </p:cNvSpPr>
          <p:nvPr>
            <p:ph idx="1"/>
          </p:nvPr>
        </p:nvSpPr>
        <p:spPr>
          <a:xfrm>
            <a:off x="1285240" y="2969469"/>
            <a:ext cx="8074815" cy="2800395"/>
          </a:xfrm>
        </p:spPr>
        <p:txBody>
          <a:bodyPr anchor="t">
            <a:normAutofit/>
          </a:bodyPr>
          <a:lstStyle/>
          <a:p>
            <a:r>
              <a:rPr lang="de-DE" sz="2400" dirty="0"/>
              <a:t>Das Vorkaufsrecht ist ein beschränktes dingliches Recht, das durch Einigung und Eintragung entsteht und das den Rechtsinhaber dem Eigentümer gegenüber zum Vorkauf berechtigt.</a:t>
            </a:r>
          </a:p>
        </p:txBody>
      </p:sp>
    </p:spTree>
    <p:extLst>
      <p:ext uri="{BB962C8B-B14F-4D97-AF65-F5344CB8AC3E}">
        <p14:creationId xmlns:p14="http://schemas.microsoft.com/office/powerpoint/2010/main" val="2925296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02410BF5-12DB-40F8-9A58-BDDF79E79032}"/>
              </a:ext>
            </a:extLst>
          </p:cNvPr>
          <p:cNvSpPr>
            <a:spLocks noGrp="1"/>
          </p:cNvSpPr>
          <p:nvPr>
            <p:ph type="title"/>
          </p:nvPr>
        </p:nvSpPr>
        <p:spPr>
          <a:xfrm>
            <a:off x="1285240" y="1050595"/>
            <a:ext cx="8074815" cy="1618489"/>
          </a:xfrm>
        </p:spPr>
        <p:txBody>
          <a:bodyPr anchor="ctr">
            <a:normAutofit/>
          </a:bodyPr>
          <a:lstStyle/>
          <a:p>
            <a:r>
              <a:rPr lang="de-DE" sz="5600"/>
              <a:t>Reallast § 1105-1112 BGB</a:t>
            </a:r>
          </a:p>
        </p:txBody>
      </p:sp>
      <p:sp>
        <p:nvSpPr>
          <p:cNvPr id="3" name="Inhaltsplatzhalter 2">
            <a:extLst>
              <a:ext uri="{FF2B5EF4-FFF2-40B4-BE49-F238E27FC236}">
                <a16:creationId xmlns:a16="http://schemas.microsoft.com/office/drawing/2014/main" id="{14E6318F-0A1E-497A-B64A-0AE5EAADF7AA}"/>
              </a:ext>
            </a:extLst>
          </p:cNvPr>
          <p:cNvSpPr>
            <a:spLocks noGrp="1"/>
          </p:cNvSpPr>
          <p:nvPr>
            <p:ph idx="1"/>
          </p:nvPr>
        </p:nvSpPr>
        <p:spPr>
          <a:xfrm>
            <a:off x="1285240" y="2969469"/>
            <a:ext cx="8074815" cy="2800395"/>
          </a:xfrm>
        </p:spPr>
        <p:txBody>
          <a:bodyPr anchor="t">
            <a:normAutofit/>
          </a:bodyPr>
          <a:lstStyle/>
          <a:p>
            <a:r>
              <a:rPr lang="de-DE" sz="2400" dirty="0"/>
              <a:t>Die Reallast ist die Belastung eines Grundstückes in der Weise, dass an den Berechtigten wiederkehrende Leistungen aus dem Grundstück zu entrichten sind.</a:t>
            </a:r>
          </a:p>
          <a:p>
            <a:r>
              <a:rPr lang="de-DE" sz="2400" dirty="0"/>
              <a:t>Die Reallast ist als subjektiv persönliches (§1105 I  BGB) wie auch als subjektiv dingliches  (§1105 II BGB) Recht bestellbar und entsteht durch Einigung und Eintragung.</a:t>
            </a:r>
          </a:p>
        </p:txBody>
      </p:sp>
    </p:spTree>
    <p:extLst>
      <p:ext uri="{BB962C8B-B14F-4D97-AF65-F5344CB8AC3E}">
        <p14:creationId xmlns:p14="http://schemas.microsoft.com/office/powerpoint/2010/main" val="1952410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8E51A615-AB5F-44CD-9AFF-A3331B42511F}"/>
              </a:ext>
            </a:extLst>
          </p:cNvPr>
          <p:cNvSpPr>
            <a:spLocks noGrp="1"/>
          </p:cNvSpPr>
          <p:nvPr>
            <p:ph type="title"/>
          </p:nvPr>
        </p:nvSpPr>
        <p:spPr>
          <a:xfrm>
            <a:off x="1285240" y="1050595"/>
            <a:ext cx="8074815" cy="1618489"/>
          </a:xfrm>
        </p:spPr>
        <p:txBody>
          <a:bodyPr anchor="ctr">
            <a:normAutofit/>
          </a:bodyPr>
          <a:lstStyle/>
          <a:p>
            <a:r>
              <a:rPr lang="de-DE" sz="3400"/>
              <a:t>Dauerwohnrecht- und Dauernutzungsrecht</a:t>
            </a:r>
            <a:br>
              <a:rPr lang="de-DE" sz="3400"/>
            </a:br>
            <a:r>
              <a:rPr lang="de-DE" sz="3400"/>
              <a:t>§§ 31-42 WEG</a:t>
            </a:r>
          </a:p>
        </p:txBody>
      </p:sp>
      <p:sp>
        <p:nvSpPr>
          <p:cNvPr id="3" name="Inhaltsplatzhalter 2">
            <a:extLst>
              <a:ext uri="{FF2B5EF4-FFF2-40B4-BE49-F238E27FC236}">
                <a16:creationId xmlns:a16="http://schemas.microsoft.com/office/drawing/2014/main" id="{E490DDE0-1917-48FF-B2C5-9F58F02186A9}"/>
              </a:ext>
            </a:extLst>
          </p:cNvPr>
          <p:cNvSpPr>
            <a:spLocks noGrp="1"/>
          </p:cNvSpPr>
          <p:nvPr>
            <p:ph idx="1"/>
          </p:nvPr>
        </p:nvSpPr>
        <p:spPr>
          <a:xfrm>
            <a:off x="1285240" y="2969469"/>
            <a:ext cx="8074815" cy="2800395"/>
          </a:xfrm>
        </p:spPr>
        <p:txBody>
          <a:bodyPr anchor="t">
            <a:normAutofit/>
          </a:bodyPr>
          <a:lstStyle/>
          <a:p>
            <a:r>
              <a:rPr lang="de-DE" sz="2200" dirty="0"/>
              <a:t>Bei dem Dauerwohn- oder Dauernutzungsrecht gemäß §§ 31 ff WEG handelt es sich um ein beschränkt dingliches Recht ähnlich dem Wohnungsrecht nach § 1093 BGB, aufgrund dessen der Berechtigte die von dem Recht umfassten Räumlichkeiten unter Ausschluss des Grundstückseigentümers nutzen darf.</a:t>
            </a:r>
          </a:p>
          <a:p>
            <a:r>
              <a:rPr lang="de-DE" sz="2200" dirty="0"/>
              <a:t>Es kann sich auf das ganze Gebäude erstrecken oder lediglich nur auf einen Raum.</a:t>
            </a:r>
          </a:p>
        </p:txBody>
      </p:sp>
    </p:spTree>
    <p:extLst>
      <p:ext uri="{BB962C8B-B14F-4D97-AF65-F5344CB8AC3E}">
        <p14:creationId xmlns:p14="http://schemas.microsoft.com/office/powerpoint/2010/main" val="109190399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850</Words>
  <Application>Microsoft Office PowerPoint</Application>
  <PresentationFormat>Breitbild</PresentationFormat>
  <Paragraphs>47</Paragraphs>
  <Slides>13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Arial</vt:lpstr>
      <vt:lpstr>Calibri</vt:lpstr>
      <vt:lpstr>Calibri Light</vt:lpstr>
      <vt:lpstr>Office</vt:lpstr>
      <vt:lpstr>Rechte in Abt. II</vt:lpstr>
      <vt:lpstr>Dingliche Rechte der Abteilung II</vt:lpstr>
      <vt:lpstr>Abteilung II</vt:lpstr>
      <vt:lpstr>Grunddienstbarkeit</vt:lpstr>
      <vt:lpstr>Beschränkt persönliche Dienstbarkeit §§ 1090 ff BGB</vt:lpstr>
      <vt:lpstr>Nießbrauch §§ 1030 ff BGB</vt:lpstr>
      <vt:lpstr>Vorkaufsrecht §§ 1094-1104 BGB</vt:lpstr>
      <vt:lpstr>Reallast § 1105-1112 BGB</vt:lpstr>
      <vt:lpstr>Dauerwohnrecht- und Dauernutzungsrecht §§ 31-42 WEG</vt:lpstr>
      <vt:lpstr>Vormerkungen und Widersprüche §§883,899 BGB</vt:lpstr>
      <vt:lpstr>Testamentsvollstreckervermerk §§ 2197 ff BGB, § 52 GBO</vt:lpstr>
      <vt:lpstr>Nacherbenvermerk</vt:lpstr>
      <vt:lpstr>Insolvenzvermerk § 32 InsO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Rechte in Abt. II</dc:title>
  <dc:creator>Simmerl-Hübner, Susanne</dc:creator>
  <cp:lastModifiedBy>Simmerl-Hübner, Susanne</cp:lastModifiedBy>
  <cp:revision>1</cp:revision>
  <dcterms:created xsi:type="dcterms:W3CDTF">2025-05-22T13:21:45Z</dcterms:created>
  <dcterms:modified xsi:type="dcterms:W3CDTF">2025-05-22T13:22:28Z</dcterms:modified>
</cp:coreProperties>
</file>