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164"/>
  </p:notesMasterIdLst>
  <p:sldIdLst>
    <p:sldId id="257" r:id="rId3"/>
    <p:sldId id="258" r:id="rId4"/>
    <p:sldId id="266" r:id="rId5"/>
    <p:sldId id="446" r:id="rId6"/>
    <p:sldId id="265" r:id="rId7"/>
    <p:sldId id="267" r:id="rId8"/>
    <p:sldId id="270" r:id="rId9"/>
    <p:sldId id="271" r:id="rId10"/>
    <p:sldId id="272" r:id="rId11"/>
    <p:sldId id="437" r:id="rId12"/>
    <p:sldId id="273" r:id="rId13"/>
    <p:sldId id="439" r:id="rId14"/>
    <p:sldId id="276" r:id="rId15"/>
    <p:sldId id="277" r:id="rId16"/>
    <p:sldId id="278" r:id="rId17"/>
    <p:sldId id="279" r:id="rId18"/>
    <p:sldId id="280" r:id="rId19"/>
    <p:sldId id="281" r:id="rId20"/>
    <p:sldId id="282" r:id="rId21"/>
    <p:sldId id="287" r:id="rId22"/>
    <p:sldId id="284" r:id="rId23"/>
    <p:sldId id="289" r:id="rId24"/>
    <p:sldId id="290" r:id="rId25"/>
    <p:sldId id="293" r:id="rId26"/>
    <p:sldId id="294" r:id="rId27"/>
    <p:sldId id="295" r:id="rId28"/>
    <p:sldId id="296" r:id="rId29"/>
    <p:sldId id="297" r:id="rId30"/>
    <p:sldId id="298" r:id="rId31"/>
    <p:sldId id="299" r:id="rId32"/>
    <p:sldId id="313" r:id="rId33"/>
    <p:sldId id="314" r:id="rId34"/>
    <p:sldId id="317" r:id="rId35"/>
    <p:sldId id="300" r:id="rId36"/>
    <p:sldId id="312" r:id="rId37"/>
    <p:sldId id="319" r:id="rId38"/>
    <p:sldId id="320" r:id="rId39"/>
    <p:sldId id="301" r:id="rId40"/>
    <p:sldId id="261" r:id="rId41"/>
    <p:sldId id="302" r:id="rId42"/>
    <p:sldId id="315" r:id="rId43"/>
    <p:sldId id="316" r:id="rId44"/>
    <p:sldId id="303" r:id="rId45"/>
    <p:sldId id="304" r:id="rId46"/>
    <p:sldId id="305" r:id="rId47"/>
    <p:sldId id="307" r:id="rId48"/>
    <p:sldId id="308" r:id="rId49"/>
    <p:sldId id="306" r:id="rId50"/>
    <p:sldId id="309" r:id="rId51"/>
    <p:sldId id="311" r:id="rId52"/>
    <p:sldId id="435" r:id="rId53"/>
    <p:sldId id="322" r:id="rId54"/>
    <p:sldId id="372" r:id="rId55"/>
    <p:sldId id="447" r:id="rId56"/>
    <p:sldId id="373" r:id="rId57"/>
    <p:sldId id="374" r:id="rId58"/>
    <p:sldId id="376" r:id="rId59"/>
    <p:sldId id="323" r:id="rId60"/>
    <p:sldId id="324" r:id="rId61"/>
    <p:sldId id="325" r:id="rId62"/>
    <p:sldId id="327" r:id="rId63"/>
    <p:sldId id="330" r:id="rId64"/>
    <p:sldId id="328" r:id="rId65"/>
    <p:sldId id="331" r:id="rId66"/>
    <p:sldId id="329" r:id="rId67"/>
    <p:sldId id="332" r:id="rId68"/>
    <p:sldId id="333" r:id="rId69"/>
    <p:sldId id="334" r:id="rId70"/>
    <p:sldId id="335" r:id="rId71"/>
    <p:sldId id="337" r:id="rId72"/>
    <p:sldId id="338" r:id="rId73"/>
    <p:sldId id="339" r:id="rId74"/>
    <p:sldId id="340" r:id="rId75"/>
    <p:sldId id="341" r:id="rId76"/>
    <p:sldId id="440" r:id="rId77"/>
    <p:sldId id="456" r:id="rId78"/>
    <p:sldId id="343" r:id="rId79"/>
    <p:sldId id="344" r:id="rId80"/>
    <p:sldId id="347" r:id="rId81"/>
    <p:sldId id="348" r:id="rId82"/>
    <p:sldId id="349" r:id="rId83"/>
    <p:sldId id="350" r:id="rId84"/>
    <p:sldId id="351" r:id="rId85"/>
    <p:sldId id="352" r:id="rId86"/>
    <p:sldId id="353" r:id="rId87"/>
    <p:sldId id="354" r:id="rId88"/>
    <p:sldId id="355" r:id="rId89"/>
    <p:sldId id="398" r:id="rId90"/>
    <p:sldId id="395" r:id="rId91"/>
    <p:sldId id="399" r:id="rId92"/>
    <p:sldId id="397" r:id="rId93"/>
    <p:sldId id="400" r:id="rId94"/>
    <p:sldId id="401" r:id="rId95"/>
    <p:sldId id="454" r:id="rId96"/>
    <p:sldId id="345" r:id="rId97"/>
    <p:sldId id="346" r:id="rId98"/>
    <p:sldId id="402" r:id="rId99"/>
    <p:sldId id="403" r:id="rId100"/>
    <p:sldId id="404" r:id="rId101"/>
    <p:sldId id="448" r:id="rId102"/>
    <p:sldId id="356" r:id="rId103"/>
    <p:sldId id="449" r:id="rId104"/>
    <p:sldId id="357" r:id="rId105"/>
    <p:sldId id="384" r:id="rId106"/>
    <p:sldId id="358" r:id="rId107"/>
    <p:sldId id="359" r:id="rId108"/>
    <p:sldId id="360" r:id="rId109"/>
    <p:sldId id="450" r:id="rId110"/>
    <p:sldId id="361" r:id="rId111"/>
    <p:sldId id="363" r:id="rId112"/>
    <p:sldId id="364" r:id="rId113"/>
    <p:sldId id="365" r:id="rId114"/>
    <p:sldId id="461" r:id="rId115"/>
    <p:sldId id="366" r:id="rId116"/>
    <p:sldId id="367" r:id="rId117"/>
    <p:sldId id="368" r:id="rId118"/>
    <p:sldId id="369" r:id="rId119"/>
    <p:sldId id="462" r:id="rId120"/>
    <p:sldId id="463" r:id="rId121"/>
    <p:sldId id="377" r:id="rId122"/>
    <p:sldId id="378" r:id="rId123"/>
    <p:sldId id="379" r:id="rId124"/>
    <p:sldId id="380" r:id="rId125"/>
    <p:sldId id="436" r:id="rId126"/>
    <p:sldId id="381" r:id="rId127"/>
    <p:sldId id="382" r:id="rId128"/>
    <p:sldId id="386" r:id="rId129"/>
    <p:sldId id="383" r:id="rId130"/>
    <p:sldId id="441" r:id="rId131"/>
    <p:sldId id="385" r:id="rId132"/>
    <p:sldId id="388" r:id="rId133"/>
    <p:sldId id="445" r:id="rId134"/>
    <p:sldId id="389" r:id="rId135"/>
    <p:sldId id="390" r:id="rId136"/>
    <p:sldId id="391" r:id="rId137"/>
    <p:sldId id="392" r:id="rId138"/>
    <p:sldId id="393" r:id="rId139"/>
    <p:sldId id="451" r:id="rId140"/>
    <p:sldId id="408" r:id="rId141"/>
    <p:sldId id="336" r:id="rId142"/>
    <p:sldId id="405" r:id="rId143"/>
    <p:sldId id="406" r:id="rId144"/>
    <p:sldId id="407" r:id="rId145"/>
    <p:sldId id="409" r:id="rId146"/>
    <p:sldId id="457" r:id="rId147"/>
    <p:sldId id="458" r:id="rId148"/>
    <p:sldId id="421" r:id="rId149"/>
    <p:sldId id="423" r:id="rId150"/>
    <p:sldId id="410" r:id="rId151"/>
    <p:sldId id="415" r:id="rId152"/>
    <p:sldId id="411" r:id="rId153"/>
    <p:sldId id="413" r:id="rId154"/>
    <p:sldId id="416" r:id="rId155"/>
    <p:sldId id="424" r:id="rId156"/>
    <p:sldId id="425" r:id="rId157"/>
    <p:sldId id="426" r:id="rId158"/>
    <p:sldId id="427" r:id="rId159"/>
    <p:sldId id="459" r:id="rId160"/>
    <p:sldId id="428" r:id="rId161"/>
    <p:sldId id="429" r:id="rId162"/>
    <p:sldId id="430" r:id="rId163"/>
  </p:sldIdLst>
  <p:sldSz cx="12192000" cy="6858000"/>
  <p:notesSz cx="6858000"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B69EC0BD-34BB-4704-89FF-6082546467D6}">
          <p14:sldIdLst>
            <p14:sldId id="257"/>
            <p14:sldId id="258"/>
            <p14:sldId id="266"/>
            <p14:sldId id="446"/>
            <p14:sldId id="265"/>
            <p14:sldId id="267"/>
            <p14:sldId id="270"/>
            <p14:sldId id="271"/>
            <p14:sldId id="272"/>
            <p14:sldId id="437"/>
            <p14:sldId id="273"/>
            <p14:sldId id="439"/>
            <p14:sldId id="276"/>
            <p14:sldId id="277"/>
            <p14:sldId id="278"/>
            <p14:sldId id="279"/>
            <p14:sldId id="280"/>
            <p14:sldId id="281"/>
            <p14:sldId id="282"/>
            <p14:sldId id="287"/>
            <p14:sldId id="284"/>
            <p14:sldId id="289"/>
            <p14:sldId id="290"/>
            <p14:sldId id="293"/>
            <p14:sldId id="294"/>
            <p14:sldId id="295"/>
            <p14:sldId id="296"/>
            <p14:sldId id="297"/>
            <p14:sldId id="298"/>
            <p14:sldId id="299"/>
            <p14:sldId id="313"/>
            <p14:sldId id="314"/>
            <p14:sldId id="317"/>
            <p14:sldId id="300"/>
            <p14:sldId id="312"/>
            <p14:sldId id="319"/>
            <p14:sldId id="320"/>
            <p14:sldId id="301"/>
            <p14:sldId id="261"/>
            <p14:sldId id="302"/>
            <p14:sldId id="315"/>
            <p14:sldId id="316"/>
            <p14:sldId id="303"/>
            <p14:sldId id="304"/>
            <p14:sldId id="305"/>
            <p14:sldId id="307"/>
            <p14:sldId id="308"/>
            <p14:sldId id="306"/>
            <p14:sldId id="309"/>
            <p14:sldId id="311"/>
            <p14:sldId id="435"/>
            <p14:sldId id="322"/>
            <p14:sldId id="372"/>
            <p14:sldId id="447"/>
            <p14:sldId id="373"/>
            <p14:sldId id="374"/>
            <p14:sldId id="376"/>
            <p14:sldId id="323"/>
            <p14:sldId id="324"/>
            <p14:sldId id="325"/>
            <p14:sldId id="327"/>
            <p14:sldId id="330"/>
            <p14:sldId id="328"/>
            <p14:sldId id="331"/>
            <p14:sldId id="329"/>
            <p14:sldId id="332"/>
            <p14:sldId id="333"/>
            <p14:sldId id="334"/>
            <p14:sldId id="335"/>
            <p14:sldId id="337"/>
            <p14:sldId id="338"/>
            <p14:sldId id="339"/>
            <p14:sldId id="340"/>
            <p14:sldId id="341"/>
            <p14:sldId id="440"/>
            <p14:sldId id="456"/>
            <p14:sldId id="343"/>
            <p14:sldId id="344"/>
            <p14:sldId id="347"/>
            <p14:sldId id="348"/>
            <p14:sldId id="349"/>
            <p14:sldId id="350"/>
            <p14:sldId id="351"/>
            <p14:sldId id="352"/>
            <p14:sldId id="353"/>
            <p14:sldId id="354"/>
            <p14:sldId id="355"/>
            <p14:sldId id="398"/>
            <p14:sldId id="395"/>
            <p14:sldId id="399"/>
            <p14:sldId id="397"/>
            <p14:sldId id="400"/>
            <p14:sldId id="401"/>
            <p14:sldId id="454"/>
            <p14:sldId id="345"/>
            <p14:sldId id="346"/>
            <p14:sldId id="402"/>
            <p14:sldId id="403"/>
            <p14:sldId id="404"/>
            <p14:sldId id="448"/>
            <p14:sldId id="356"/>
            <p14:sldId id="449"/>
            <p14:sldId id="357"/>
            <p14:sldId id="384"/>
            <p14:sldId id="358"/>
            <p14:sldId id="359"/>
            <p14:sldId id="360"/>
            <p14:sldId id="450"/>
            <p14:sldId id="361"/>
            <p14:sldId id="363"/>
            <p14:sldId id="364"/>
            <p14:sldId id="365"/>
            <p14:sldId id="461"/>
            <p14:sldId id="366"/>
            <p14:sldId id="367"/>
            <p14:sldId id="368"/>
            <p14:sldId id="369"/>
            <p14:sldId id="462"/>
            <p14:sldId id="463"/>
            <p14:sldId id="377"/>
            <p14:sldId id="378"/>
            <p14:sldId id="379"/>
            <p14:sldId id="380"/>
            <p14:sldId id="436"/>
            <p14:sldId id="381"/>
            <p14:sldId id="382"/>
            <p14:sldId id="386"/>
            <p14:sldId id="383"/>
            <p14:sldId id="441"/>
            <p14:sldId id="385"/>
            <p14:sldId id="388"/>
            <p14:sldId id="445"/>
            <p14:sldId id="389"/>
            <p14:sldId id="390"/>
            <p14:sldId id="391"/>
            <p14:sldId id="392"/>
            <p14:sldId id="393"/>
            <p14:sldId id="451"/>
            <p14:sldId id="408"/>
            <p14:sldId id="336"/>
            <p14:sldId id="405"/>
            <p14:sldId id="406"/>
            <p14:sldId id="407"/>
            <p14:sldId id="409"/>
            <p14:sldId id="457"/>
            <p14:sldId id="458"/>
            <p14:sldId id="421"/>
            <p14:sldId id="423"/>
            <p14:sldId id="410"/>
            <p14:sldId id="415"/>
            <p14:sldId id="411"/>
            <p14:sldId id="413"/>
            <p14:sldId id="416"/>
            <p14:sldId id="424"/>
            <p14:sldId id="425"/>
            <p14:sldId id="426"/>
            <p14:sldId id="427"/>
            <p14:sldId id="459"/>
            <p14:sldId id="428"/>
            <p14:sldId id="429"/>
            <p14:sldId id="43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62" autoAdjust="0"/>
    <p:restoredTop sz="94660"/>
  </p:normalViewPr>
  <p:slideViewPr>
    <p:cSldViewPr snapToGrid="0">
      <p:cViewPr varScale="1">
        <p:scale>
          <a:sx n="111" d="100"/>
          <a:sy n="111" d="100"/>
        </p:scale>
        <p:origin x="27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diagrams/_rels/data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 Id="rId4" Type="http://schemas.openxmlformats.org/officeDocument/2006/relationships/image" Target="../media/image58.png"/></Relationships>
</file>

<file path=ppt/diagrams/_rels/drawing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 Id="rId4"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11748F-3D37-4476-B143-03492C4B7AD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7C241AD3-1BF0-4DFD-9AF0-6463DC316C2F}">
      <dgm:prSet phldrT="[Text]" custT="1"/>
      <dgm:spPr/>
      <dgm:t>
        <a:bodyPr/>
        <a:lstStyle/>
        <a:p>
          <a:r>
            <a:rPr lang="de-DE" sz="2400" b="1" dirty="0"/>
            <a:t>Sind der Normalfall und zu bevorzugen!!!</a:t>
          </a:r>
        </a:p>
      </dgm:t>
    </dgm:pt>
    <dgm:pt modelId="{D2A92D34-CCB1-4289-98D9-58B48AA70C61}" type="parTrans" cxnId="{8B1A83BE-1B2A-418F-B736-013B31F05A3C}">
      <dgm:prSet/>
      <dgm:spPr/>
      <dgm:t>
        <a:bodyPr/>
        <a:lstStyle/>
        <a:p>
          <a:endParaRPr lang="de-DE"/>
        </a:p>
      </dgm:t>
    </dgm:pt>
    <dgm:pt modelId="{FB2E52E3-7803-4977-8553-6670DEBE036E}" type="sibTrans" cxnId="{8B1A83BE-1B2A-418F-B736-013B31F05A3C}">
      <dgm:prSet/>
      <dgm:spPr/>
      <dgm:t>
        <a:bodyPr/>
        <a:lstStyle/>
        <a:p>
          <a:endParaRPr lang="de-DE"/>
        </a:p>
      </dgm:t>
    </dgm:pt>
    <dgm:pt modelId="{A23A5123-C965-4006-AEC8-FF7C6AFFC973}">
      <dgm:prSet phldrT="[Text]" custT="1"/>
      <dgm:spPr/>
      <dgm:t>
        <a:bodyPr/>
        <a:lstStyle/>
        <a:p>
          <a:r>
            <a:rPr lang="de-DE" sz="2400" b="1" dirty="0"/>
            <a:t>Erhalten keine Vergütung</a:t>
          </a:r>
        </a:p>
      </dgm:t>
    </dgm:pt>
    <dgm:pt modelId="{4B23C6EC-681A-4673-AA9D-7DE7FDB1AC13}" type="parTrans" cxnId="{A1895FED-317E-4D51-A610-A93FDC8A3D86}">
      <dgm:prSet/>
      <dgm:spPr/>
      <dgm:t>
        <a:bodyPr/>
        <a:lstStyle/>
        <a:p>
          <a:endParaRPr lang="de-DE"/>
        </a:p>
      </dgm:t>
    </dgm:pt>
    <dgm:pt modelId="{E83E4289-18D7-4F05-A0F8-7F541825BF31}" type="sibTrans" cxnId="{A1895FED-317E-4D51-A610-A93FDC8A3D86}">
      <dgm:prSet/>
      <dgm:spPr/>
      <dgm:t>
        <a:bodyPr/>
        <a:lstStyle/>
        <a:p>
          <a:endParaRPr lang="de-DE"/>
        </a:p>
      </dgm:t>
    </dgm:pt>
    <dgm:pt modelId="{007D7754-DC32-49BD-8360-2FF80BB980AD}">
      <dgm:prSet phldrT="[Text]" custT="1"/>
      <dgm:spPr/>
      <dgm:t>
        <a:bodyPr/>
        <a:lstStyle/>
        <a:p>
          <a:r>
            <a:rPr lang="de-DE" sz="2400" b="1" dirty="0"/>
            <a:t>Meist Angehörige des Betroffenen  §1816 III BGB</a:t>
          </a:r>
        </a:p>
      </dgm:t>
    </dgm:pt>
    <dgm:pt modelId="{D04BF93A-FAF7-4612-8900-8C88385322D9}" type="parTrans" cxnId="{427F0007-05A6-43A1-B84A-A2B145CD66E2}">
      <dgm:prSet/>
      <dgm:spPr/>
      <dgm:t>
        <a:bodyPr/>
        <a:lstStyle/>
        <a:p>
          <a:endParaRPr lang="de-DE"/>
        </a:p>
      </dgm:t>
    </dgm:pt>
    <dgm:pt modelId="{3424A308-C495-4D62-BDA9-8E5D58BEED5A}" type="sibTrans" cxnId="{427F0007-05A6-43A1-B84A-A2B145CD66E2}">
      <dgm:prSet/>
      <dgm:spPr/>
      <dgm:t>
        <a:bodyPr/>
        <a:lstStyle/>
        <a:p>
          <a:endParaRPr lang="de-DE"/>
        </a:p>
      </dgm:t>
    </dgm:pt>
    <dgm:pt modelId="{1D5A0DDF-B6DA-45A0-8FFC-BA1F7C15DBF3}">
      <dgm:prSet phldrT="[Text]" custT="1"/>
      <dgm:spPr/>
      <dgm:t>
        <a:bodyPr/>
        <a:lstStyle/>
        <a:p>
          <a:r>
            <a:rPr lang="de-DE" sz="2400" b="1" dirty="0"/>
            <a:t>Aufwandspauschale von 450,- € jährlich möglich </a:t>
          </a:r>
          <a:br>
            <a:rPr lang="de-DE" sz="2400" b="1" dirty="0"/>
          </a:br>
          <a:r>
            <a:rPr lang="de-DE" sz="2400" b="1" dirty="0"/>
            <a:t>§ 1878 BGB</a:t>
          </a:r>
        </a:p>
      </dgm:t>
    </dgm:pt>
    <dgm:pt modelId="{984D2202-90E5-4551-98B8-E429B274B47C}" type="parTrans" cxnId="{125B06E0-054A-4A37-9E79-61E09A3E5503}">
      <dgm:prSet/>
      <dgm:spPr/>
      <dgm:t>
        <a:bodyPr/>
        <a:lstStyle/>
        <a:p>
          <a:endParaRPr lang="de-DE"/>
        </a:p>
      </dgm:t>
    </dgm:pt>
    <dgm:pt modelId="{FB7656EC-6079-43D0-854A-3802E4E11903}" type="sibTrans" cxnId="{125B06E0-054A-4A37-9E79-61E09A3E5503}">
      <dgm:prSet/>
      <dgm:spPr/>
      <dgm:t>
        <a:bodyPr/>
        <a:lstStyle/>
        <a:p>
          <a:endParaRPr lang="de-DE"/>
        </a:p>
      </dgm:t>
    </dgm:pt>
    <dgm:pt modelId="{5BC85E17-6D03-4E78-B362-028D1EA96AC9}">
      <dgm:prSet phldrT="[Text]" custT="1"/>
      <dgm:spPr/>
      <dgm:t>
        <a:bodyPr/>
        <a:lstStyle/>
        <a:p>
          <a:r>
            <a:rPr lang="de-DE" sz="2400" b="1" dirty="0"/>
            <a:t>Aufwendungsersatz gem. § 1877 BGB möglich</a:t>
          </a:r>
        </a:p>
      </dgm:t>
    </dgm:pt>
    <dgm:pt modelId="{1881FB24-7F4C-4AF7-81DC-0563E5EDCC23}" type="parTrans" cxnId="{5C3F8E42-A548-4606-979D-A46EFB218545}">
      <dgm:prSet/>
      <dgm:spPr/>
      <dgm:t>
        <a:bodyPr/>
        <a:lstStyle/>
        <a:p>
          <a:endParaRPr lang="de-DE"/>
        </a:p>
      </dgm:t>
    </dgm:pt>
    <dgm:pt modelId="{8087C9F3-1144-4E21-A860-EDABB8C37F06}" type="sibTrans" cxnId="{5C3F8E42-A548-4606-979D-A46EFB218545}">
      <dgm:prSet/>
      <dgm:spPr/>
      <dgm:t>
        <a:bodyPr/>
        <a:lstStyle/>
        <a:p>
          <a:endParaRPr lang="de-DE"/>
        </a:p>
      </dgm:t>
    </dgm:pt>
    <dgm:pt modelId="{431A3619-8BC3-4187-9CD0-31F731044909}" type="pres">
      <dgm:prSet presAssocID="{C111748F-3D37-4476-B143-03492C4B7AD6}" presName="diagram" presStyleCnt="0">
        <dgm:presLayoutVars>
          <dgm:dir/>
          <dgm:resizeHandles val="exact"/>
        </dgm:presLayoutVars>
      </dgm:prSet>
      <dgm:spPr/>
    </dgm:pt>
    <dgm:pt modelId="{F39274EA-81CA-4566-AC8F-A9ACDD6B83AC}" type="pres">
      <dgm:prSet presAssocID="{7C241AD3-1BF0-4DFD-9AF0-6463DC316C2F}" presName="node" presStyleLbl="node1" presStyleIdx="0" presStyleCnt="5">
        <dgm:presLayoutVars>
          <dgm:bulletEnabled val="1"/>
        </dgm:presLayoutVars>
      </dgm:prSet>
      <dgm:spPr/>
    </dgm:pt>
    <dgm:pt modelId="{883CFF47-E93D-4C81-AAF3-A180828C6F3D}" type="pres">
      <dgm:prSet presAssocID="{FB2E52E3-7803-4977-8553-6670DEBE036E}" presName="sibTrans" presStyleCnt="0"/>
      <dgm:spPr/>
    </dgm:pt>
    <dgm:pt modelId="{47B7D076-E718-4C2E-92F3-F18A38E358D0}" type="pres">
      <dgm:prSet presAssocID="{A23A5123-C965-4006-AEC8-FF7C6AFFC973}" presName="node" presStyleLbl="node1" presStyleIdx="1" presStyleCnt="5">
        <dgm:presLayoutVars>
          <dgm:bulletEnabled val="1"/>
        </dgm:presLayoutVars>
      </dgm:prSet>
      <dgm:spPr/>
    </dgm:pt>
    <dgm:pt modelId="{A7791F36-F6A2-4DD0-995B-450F9CE8D506}" type="pres">
      <dgm:prSet presAssocID="{E83E4289-18D7-4F05-A0F8-7F541825BF31}" presName="sibTrans" presStyleCnt="0"/>
      <dgm:spPr/>
    </dgm:pt>
    <dgm:pt modelId="{D25162D8-6190-4F29-8D75-74EC3C53863F}" type="pres">
      <dgm:prSet presAssocID="{007D7754-DC32-49BD-8360-2FF80BB980AD}" presName="node" presStyleLbl="node1" presStyleIdx="2" presStyleCnt="5">
        <dgm:presLayoutVars>
          <dgm:bulletEnabled val="1"/>
        </dgm:presLayoutVars>
      </dgm:prSet>
      <dgm:spPr/>
    </dgm:pt>
    <dgm:pt modelId="{9B22527E-5609-48EA-B707-C3E450802539}" type="pres">
      <dgm:prSet presAssocID="{3424A308-C495-4D62-BDA9-8E5D58BEED5A}" presName="sibTrans" presStyleCnt="0"/>
      <dgm:spPr/>
    </dgm:pt>
    <dgm:pt modelId="{B56B5DB3-D282-4DBB-9B03-293B34EEC0F7}" type="pres">
      <dgm:prSet presAssocID="{1D5A0DDF-B6DA-45A0-8FFC-BA1F7C15DBF3}" presName="node" presStyleLbl="node1" presStyleIdx="3" presStyleCnt="5" custScaleX="143524">
        <dgm:presLayoutVars>
          <dgm:bulletEnabled val="1"/>
        </dgm:presLayoutVars>
      </dgm:prSet>
      <dgm:spPr/>
    </dgm:pt>
    <dgm:pt modelId="{0306A5C0-56D7-4D75-95CD-ED9A31C4DD4A}" type="pres">
      <dgm:prSet presAssocID="{FB7656EC-6079-43D0-854A-3802E4E11903}" presName="sibTrans" presStyleCnt="0"/>
      <dgm:spPr/>
    </dgm:pt>
    <dgm:pt modelId="{5871C150-3AFE-482F-B00F-51AD316D7EAC}" type="pres">
      <dgm:prSet presAssocID="{5BC85E17-6D03-4E78-B362-028D1EA96AC9}" presName="node" presStyleLbl="node1" presStyleIdx="4" presStyleCnt="5" custScaleX="133679" custLinFactNeighborX="679" custLinFactNeighborY="1132">
        <dgm:presLayoutVars>
          <dgm:bulletEnabled val="1"/>
        </dgm:presLayoutVars>
      </dgm:prSet>
      <dgm:spPr/>
    </dgm:pt>
  </dgm:ptLst>
  <dgm:cxnLst>
    <dgm:cxn modelId="{427F0007-05A6-43A1-B84A-A2B145CD66E2}" srcId="{C111748F-3D37-4476-B143-03492C4B7AD6}" destId="{007D7754-DC32-49BD-8360-2FF80BB980AD}" srcOrd="2" destOrd="0" parTransId="{D04BF93A-FAF7-4612-8900-8C88385322D9}" sibTransId="{3424A308-C495-4D62-BDA9-8E5D58BEED5A}"/>
    <dgm:cxn modelId="{0EC9A13D-4E38-4B42-9137-239241C33F18}" type="presOf" srcId="{7C241AD3-1BF0-4DFD-9AF0-6463DC316C2F}" destId="{F39274EA-81CA-4566-AC8F-A9ACDD6B83AC}" srcOrd="0" destOrd="0" presId="urn:microsoft.com/office/officeart/2005/8/layout/default"/>
    <dgm:cxn modelId="{5C3F8E42-A548-4606-979D-A46EFB218545}" srcId="{C111748F-3D37-4476-B143-03492C4B7AD6}" destId="{5BC85E17-6D03-4E78-B362-028D1EA96AC9}" srcOrd="4" destOrd="0" parTransId="{1881FB24-7F4C-4AF7-81DC-0563E5EDCC23}" sibTransId="{8087C9F3-1144-4E21-A860-EDABB8C37F06}"/>
    <dgm:cxn modelId="{C6B77151-321D-4C26-909E-8886231E5266}" type="presOf" srcId="{A23A5123-C965-4006-AEC8-FF7C6AFFC973}" destId="{47B7D076-E718-4C2E-92F3-F18A38E358D0}" srcOrd="0" destOrd="0" presId="urn:microsoft.com/office/officeart/2005/8/layout/default"/>
    <dgm:cxn modelId="{B43BA771-2EEC-49F6-967B-C073D0A63D2F}" type="presOf" srcId="{C111748F-3D37-4476-B143-03492C4B7AD6}" destId="{431A3619-8BC3-4187-9CD0-31F731044909}" srcOrd="0" destOrd="0" presId="urn:microsoft.com/office/officeart/2005/8/layout/default"/>
    <dgm:cxn modelId="{4B496CA5-3AE5-4244-856B-99D458D81E06}" type="presOf" srcId="{007D7754-DC32-49BD-8360-2FF80BB980AD}" destId="{D25162D8-6190-4F29-8D75-74EC3C53863F}" srcOrd="0" destOrd="0" presId="urn:microsoft.com/office/officeart/2005/8/layout/default"/>
    <dgm:cxn modelId="{8B1A83BE-1B2A-418F-B736-013B31F05A3C}" srcId="{C111748F-3D37-4476-B143-03492C4B7AD6}" destId="{7C241AD3-1BF0-4DFD-9AF0-6463DC316C2F}" srcOrd="0" destOrd="0" parTransId="{D2A92D34-CCB1-4289-98D9-58B48AA70C61}" sibTransId="{FB2E52E3-7803-4977-8553-6670DEBE036E}"/>
    <dgm:cxn modelId="{125B06E0-054A-4A37-9E79-61E09A3E5503}" srcId="{C111748F-3D37-4476-B143-03492C4B7AD6}" destId="{1D5A0DDF-B6DA-45A0-8FFC-BA1F7C15DBF3}" srcOrd="3" destOrd="0" parTransId="{984D2202-90E5-4551-98B8-E429B274B47C}" sibTransId="{FB7656EC-6079-43D0-854A-3802E4E11903}"/>
    <dgm:cxn modelId="{A1895FED-317E-4D51-A610-A93FDC8A3D86}" srcId="{C111748F-3D37-4476-B143-03492C4B7AD6}" destId="{A23A5123-C965-4006-AEC8-FF7C6AFFC973}" srcOrd="1" destOrd="0" parTransId="{4B23C6EC-681A-4673-AA9D-7DE7FDB1AC13}" sibTransId="{E83E4289-18D7-4F05-A0F8-7F541825BF31}"/>
    <dgm:cxn modelId="{4C6B39F8-1EF3-4600-A8D2-6B0FE9D3AF12}" type="presOf" srcId="{5BC85E17-6D03-4E78-B362-028D1EA96AC9}" destId="{5871C150-3AFE-482F-B00F-51AD316D7EAC}" srcOrd="0" destOrd="0" presId="urn:microsoft.com/office/officeart/2005/8/layout/default"/>
    <dgm:cxn modelId="{E59E54F8-EA83-4EFA-8921-6877F2AF1B1A}" type="presOf" srcId="{1D5A0DDF-B6DA-45A0-8FFC-BA1F7C15DBF3}" destId="{B56B5DB3-D282-4DBB-9B03-293B34EEC0F7}" srcOrd="0" destOrd="0" presId="urn:microsoft.com/office/officeart/2005/8/layout/default"/>
    <dgm:cxn modelId="{37408672-8FCE-4A75-9732-39EA4DD5FE96}" type="presParOf" srcId="{431A3619-8BC3-4187-9CD0-31F731044909}" destId="{F39274EA-81CA-4566-AC8F-A9ACDD6B83AC}" srcOrd="0" destOrd="0" presId="urn:microsoft.com/office/officeart/2005/8/layout/default"/>
    <dgm:cxn modelId="{6758C1D4-A6CF-4D45-85BF-1D76FA6911DA}" type="presParOf" srcId="{431A3619-8BC3-4187-9CD0-31F731044909}" destId="{883CFF47-E93D-4C81-AAF3-A180828C6F3D}" srcOrd="1" destOrd="0" presId="urn:microsoft.com/office/officeart/2005/8/layout/default"/>
    <dgm:cxn modelId="{C4BCAC33-1E37-4330-9AEF-B8A0645C5EB3}" type="presParOf" srcId="{431A3619-8BC3-4187-9CD0-31F731044909}" destId="{47B7D076-E718-4C2E-92F3-F18A38E358D0}" srcOrd="2" destOrd="0" presId="urn:microsoft.com/office/officeart/2005/8/layout/default"/>
    <dgm:cxn modelId="{C492F57E-A529-4C50-8C7F-E5899B66E0B1}" type="presParOf" srcId="{431A3619-8BC3-4187-9CD0-31F731044909}" destId="{A7791F36-F6A2-4DD0-995B-450F9CE8D506}" srcOrd="3" destOrd="0" presId="urn:microsoft.com/office/officeart/2005/8/layout/default"/>
    <dgm:cxn modelId="{0D867850-CC95-4695-890D-149F909E02DB}" type="presParOf" srcId="{431A3619-8BC3-4187-9CD0-31F731044909}" destId="{D25162D8-6190-4F29-8D75-74EC3C53863F}" srcOrd="4" destOrd="0" presId="urn:microsoft.com/office/officeart/2005/8/layout/default"/>
    <dgm:cxn modelId="{5ED10412-8ABE-49D6-8C65-5B2321F1344A}" type="presParOf" srcId="{431A3619-8BC3-4187-9CD0-31F731044909}" destId="{9B22527E-5609-48EA-B707-C3E450802539}" srcOrd="5" destOrd="0" presId="urn:microsoft.com/office/officeart/2005/8/layout/default"/>
    <dgm:cxn modelId="{AE29C52C-5C1F-462D-B7DC-6AD698C64AF9}" type="presParOf" srcId="{431A3619-8BC3-4187-9CD0-31F731044909}" destId="{B56B5DB3-D282-4DBB-9B03-293B34EEC0F7}" srcOrd="6" destOrd="0" presId="urn:microsoft.com/office/officeart/2005/8/layout/default"/>
    <dgm:cxn modelId="{69CBD1A2-93D7-4EE6-A72C-5C96C700E873}" type="presParOf" srcId="{431A3619-8BC3-4187-9CD0-31F731044909}" destId="{0306A5C0-56D7-4D75-95CD-ED9A31C4DD4A}" srcOrd="7" destOrd="0" presId="urn:microsoft.com/office/officeart/2005/8/layout/default"/>
    <dgm:cxn modelId="{EB6827AF-29AA-4AD9-B070-F571D6CC6FBE}" type="presParOf" srcId="{431A3619-8BC3-4187-9CD0-31F731044909}" destId="{5871C150-3AFE-482F-B00F-51AD316D7EA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6D257C-A2E5-484A-86DC-CCF7AC9845BA}"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de-DE"/>
        </a:p>
      </dgm:t>
    </dgm:pt>
    <dgm:pt modelId="{DDA21B1B-280D-4497-BB5C-B2D50B8E5702}">
      <dgm:prSet phldrT="[Text]" custT="1"/>
      <dgm:spPr>
        <a:solidFill>
          <a:schemeClr val="accent1"/>
        </a:solidFill>
      </dgm:spPr>
      <dgm:t>
        <a:bodyPr/>
        <a:lstStyle/>
        <a:p>
          <a:r>
            <a:rPr lang="de-DE" sz="2400" b="1" dirty="0">
              <a:solidFill>
                <a:schemeClr val="tx1"/>
              </a:solidFill>
            </a:rPr>
            <a:t>Erhält eine Vergütung</a:t>
          </a:r>
        </a:p>
      </dgm:t>
    </dgm:pt>
    <dgm:pt modelId="{58CD71E0-9592-430F-9434-394765DDFEE8}" type="parTrans" cxnId="{8C4863D2-D156-4A51-B28F-F6B2FD2793A1}">
      <dgm:prSet/>
      <dgm:spPr/>
      <dgm:t>
        <a:bodyPr/>
        <a:lstStyle/>
        <a:p>
          <a:endParaRPr lang="de-DE"/>
        </a:p>
      </dgm:t>
    </dgm:pt>
    <dgm:pt modelId="{106BE542-CA60-43E0-9A71-55EBCC533F13}" type="sibTrans" cxnId="{8C4863D2-D156-4A51-B28F-F6B2FD2793A1}">
      <dgm:prSet/>
      <dgm:spPr/>
      <dgm:t>
        <a:bodyPr/>
        <a:lstStyle/>
        <a:p>
          <a:endParaRPr lang="de-DE"/>
        </a:p>
      </dgm:t>
    </dgm:pt>
    <dgm:pt modelId="{476CF9AB-E18E-4F33-BA94-948134FB9475}">
      <dgm:prSet phldrT="[Text]" custT="1"/>
      <dgm:spPr>
        <a:solidFill>
          <a:schemeClr val="accent1"/>
        </a:solidFill>
      </dgm:spPr>
      <dgm:t>
        <a:bodyPr/>
        <a:lstStyle/>
        <a:p>
          <a:r>
            <a:rPr lang="de-DE" sz="2400" b="1" dirty="0">
              <a:solidFill>
                <a:schemeClr val="tx1"/>
              </a:solidFill>
            </a:rPr>
            <a:t>Muss registriert sein</a:t>
          </a:r>
        </a:p>
        <a:p>
          <a:r>
            <a:rPr lang="de-DE" sz="2400" b="1" dirty="0">
              <a:solidFill>
                <a:schemeClr val="tx1"/>
              </a:solidFill>
            </a:rPr>
            <a:t>(Betreuerregister </a:t>
          </a:r>
          <a:br>
            <a:rPr lang="de-DE" sz="2400" b="1" dirty="0">
              <a:solidFill>
                <a:schemeClr val="tx1"/>
              </a:solidFill>
            </a:rPr>
          </a:br>
          <a:r>
            <a:rPr lang="de-DE" sz="2400" b="1" dirty="0">
              <a:solidFill>
                <a:schemeClr val="tx1"/>
              </a:solidFill>
            </a:rPr>
            <a:t>§ 23 (1) </a:t>
          </a:r>
          <a:r>
            <a:rPr lang="de-DE" sz="2400" b="1" dirty="0" err="1">
              <a:solidFill>
                <a:schemeClr val="tx1"/>
              </a:solidFill>
            </a:rPr>
            <a:t>BtOG</a:t>
          </a:r>
          <a:r>
            <a:rPr lang="de-DE" sz="2400" b="1" dirty="0">
              <a:solidFill>
                <a:schemeClr val="tx1"/>
              </a:solidFill>
            </a:rPr>
            <a:t>)</a:t>
          </a:r>
        </a:p>
      </dgm:t>
    </dgm:pt>
    <dgm:pt modelId="{3FE87D6A-1827-4D1B-90BF-C49E23D2F8C3}" type="parTrans" cxnId="{91BDC276-DC16-400B-9683-1A0D7B911A90}">
      <dgm:prSet/>
      <dgm:spPr/>
      <dgm:t>
        <a:bodyPr/>
        <a:lstStyle/>
        <a:p>
          <a:endParaRPr lang="de-DE"/>
        </a:p>
      </dgm:t>
    </dgm:pt>
    <dgm:pt modelId="{1A0FE448-51C1-4797-A14D-622A98CB8DD9}" type="sibTrans" cxnId="{91BDC276-DC16-400B-9683-1A0D7B911A90}">
      <dgm:prSet/>
      <dgm:spPr/>
      <dgm:t>
        <a:bodyPr/>
        <a:lstStyle/>
        <a:p>
          <a:endParaRPr lang="de-DE"/>
        </a:p>
      </dgm:t>
    </dgm:pt>
    <dgm:pt modelId="{5BA04B59-FC43-4CB6-8176-5489F580687D}">
      <dgm:prSet phldrT="[Text]" custT="1"/>
      <dgm:spPr>
        <a:solidFill>
          <a:schemeClr val="accent1"/>
        </a:solidFill>
      </dgm:spPr>
      <dgm:t>
        <a:bodyPr/>
        <a:lstStyle/>
        <a:p>
          <a:r>
            <a:rPr lang="de-DE" sz="2400" b="1" dirty="0">
              <a:solidFill>
                <a:schemeClr val="tx1"/>
              </a:solidFill>
            </a:rPr>
            <a:t>Eignung und Zuverlässigkeit müssen gegeben sein</a:t>
          </a:r>
        </a:p>
      </dgm:t>
    </dgm:pt>
    <dgm:pt modelId="{6E535791-DBB5-4203-B97B-6A91AFED96A2}" type="parTrans" cxnId="{E5B602DA-7D02-4624-A5E4-F17C4956D974}">
      <dgm:prSet/>
      <dgm:spPr/>
      <dgm:t>
        <a:bodyPr/>
        <a:lstStyle/>
        <a:p>
          <a:endParaRPr lang="de-DE"/>
        </a:p>
      </dgm:t>
    </dgm:pt>
    <dgm:pt modelId="{3989C5DF-226D-4D9F-A64F-18AED8D563A2}" type="sibTrans" cxnId="{E5B602DA-7D02-4624-A5E4-F17C4956D974}">
      <dgm:prSet/>
      <dgm:spPr/>
      <dgm:t>
        <a:bodyPr/>
        <a:lstStyle/>
        <a:p>
          <a:endParaRPr lang="de-DE"/>
        </a:p>
      </dgm:t>
    </dgm:pt>
    <dgm:pt modelId="{E63180C5-0BA5-4C43-B20B-39A536F1F6D6}">
      <dgm:prSet phldrT="[Text]" custT="1"/>
      <dgm:spPr>
        <a:solidFill>
          <a:schemeClr val="accent1"/>
        </a:solidFill>
      </dgm:spPr>
      <dgm:t>
        <a:bodyPr/>
        <a:lstStyle/>
        <a:p>
          <a:r>
            <a:rPr lang="de-DE" sz="2400" b="1" dirty="0">
              <a:solidFill>
                <a:schemeClr val="tx1"/>
              </a:solidFill>
            </a:rPr>
            <a:t>Sachkundeprüfung muss abgelegt werden</a:t>
          </a:r>
        </a:p>
      </dgm:t>
    </dgm:pt>
    <dgm:pt modelId="{F5F3C188-FDDF-4256-80B1-42DE87D0791B}" type="parTrans" cxnId="{1C423DD6-2D20-40A4-8BA3-D5DE4C49E4BC}">
      <dgm:prSet/>
      <dgm:spPr/>
      <dgm:t>
        <a:bodyPr/>
        <a:lstStyle/>
        <a:p>
          <a:endParaRPr lang="de-DE"/>
        </a:p>
      </dgm:t>
    </dgm:pt>
    <dgm:pt modelId="{94D1877C-5C04-4E89-996F-95169E399D44}" type="sibTrans" cxnId="{1C423DD6-2D20-40A4-8BA3-D5DE4C49E4BC}">
      <dgm:prSet/>
      <dgm:spPr/>
      <dgm:t>
        <a:bodyPr/>
        <a:lstStyle/>
        <a:p>
          <a:endParaRPr lang="de-DE"/>
        </a:p>
      </dgm:t>
    </dgm:pt>
    <dgm:pt modelId="{FB08B485-4DA7-40D2-80FE-232CD7316BB5}">
      <dgm:prSet phldrT="[Text]" custT="1"/>
      <dgm:spPr>
        <a:solidFill>
          <a:schemeClr val="accent1"/>
        </a:solidFill>
      </dgm:spPr>
      <dgm:t>
        <a:bodyPr/>
        <a:lstStyle/>
        <a:p>
          <a:r>
            <a:rPr lang="de-DE" sz="2400" b="1" dirty="0">
              <a:solidFill>
                <a:schemeClr val="tx1"/>
              </a:solidFill>
            </a:rPr>
            <a:t>Berufshaftpflicht von mindestens 250.000,- € muss abgeschlossen werden</a:t>
          </a:r>
        </a:p>
      </dgm:t>
    </dgm:pt>
    <dgm:pt modelId="{D8EF7117-ADC0-4DF3-9751-AACDEFDDB14D}" type="parTrans" cxnId="{B9547874-EA36-4C6A-86E0-51EEB7172771}">
      <dgm:prSet/>
      <dgm:spPr/>
      <dgm:t>
        <a:bodyPr/>
        <a:lstStyle/>
        <a:p>
          <a:endParaRPr lang="de-DE"/>
        </a:p>
      </dgm:t>
    </dgm:pt>
    <dgm:pt modelId="{9084CAB1-BF6A-465F-9BD7-C1654FAFE06F}" type="sibTrans" cxnId="{B9547874-EA36-4C6A-86E0-51EEB7172771}">
      <dgm:prSet/>
      <dgm:spPr/>
      <dgm:t>
        <a:bodyPr/>
        <a:lstStyle/>
        <a:p>
          <a:endParaRPr lang="de-DE"/>
        </a:p>
      </dgm:t>
    </dgm:pt>
    <dgm:pt modelId="{0AB675F1-D12F-43B2-9EE8-62C002D96213}" type="pres">
      <dgm:prSet presAssocID="{326D257C-A2E5-484A-86DC-CCF7AC9845BA}" presName="diagram" presStyleCnt="0">
        <dgm:presLayoutVars>
          <dgm:dir/>
          <dgm:resizeHandles val="exact"/>
        </dgm:presLayoutVars>
      </dgm:prSet>
      <dgm:spPr/>
    </dgm:pt>
    <dgm:pt modelId="{EA1BED55-A94E-4787-8F41-6D93DFF29FEC}" type="pres">
      <dgm:prSet presAssocID="{DDA21B1B-280D-4497-BB5C-B2D50B8E5702}" presName="node" presStyleLbl="node1" presStyleIdx="0" presStyleCnt="5">
        <dgm:presLayoutVars>
          <dgm:bulletEnabled val="1"/>
        </dgm:presLayoutVars>
      </dgm:prSet>
      <dgm:spPr/>
    </dgm:pt>
    <dgm:pt modelId="{75C41665-96C8-4510-8EB5-AA2A447C5EC4}" type="pres">
      <dgm:prSet presAssocID="{106BE542-CA60-43E0-9A71-55EBCC533F13}" presName="sibTrans" presStyleCnt="0"/>
      <dgm:spPr/>
    </dgm:pt>
    <dgm:pt modelId="{A15B06B6-C25D-4426-BFE3-84E133E8768B}" type="pres">
      <dgm:prSet presAssocID="{476CF9AB-E18E-4F33-BA94-948134FB9475}" presName="node" presStyleLbl="node1" presStyleIdx="1" presStyleCnt="5">
        <dgm:presLayoutVars>
          <dgm:bulletEnabled val="1"/>
        </dgm:presLayoutVars>
      </dgm:prSet>
      <dgm:spPr/>
    </dgm:pt>
    <dgm:pt modelId="{E5D37C02-8CB4-4290-A1D5-6F90D03F8F2D}" type="pres">
      <dgm:prSet presAssocID="{1A0FE448-51C1-4797-A14D-622A98CB8DD9}" presName="sibTrans" presStyleCnt="0"/>
      <dgm:spPr/>
    </dgm:pt>
    <dgm:pt modelId="{D8F8EDF9-A730-48F4-B521-0C98F37C2A3D}" type="pres">
      <dgm:prSet presAssocID="{5BA04B59-FC43-4CB6-8176-5489F580687D}" presName="node" presStyleLbl="node1" presStyleIdx="2" presStyleCnt="5">
        <dgm:presLayoutVars>
          <dgm:bulletEnabled val="1"/>
        </dgm:presLayoutVars>
      </dgm:prSet>
      <dgm:spPr/>
    </dgm:pt>
    <dgm:pt modelId="{881F7385-0D89-40CE-9660-1ECDE2673C26}" type="pres">
      <dgm:prSet presAssocID="{3989C5DF-226D-4D9F-A64F-18AED8D563A2}" presName="sibTrans" presStyleCnt="0"/>
      <dgm:spPr/>
    </dgm:pt>
    <dgm:pt modelId="{AA89FF56-29FF-4B1B-B755-E5B24F3661D1}" type="pres">
      <dgm:prSet presAssocID="{E63180C5-0BA5-4C43-B20B-39A536F1F6D6}" presName="node" presStyleLbl="node1" presStyleIdx="3" presStyleCnt="5" custScaleX="118154" custLinFactNeighborX="637" custLinFactNeighborY="0">
        <dgm:presLayoutVars>
          <dgm:bulletEnabled val="1"/>
        </dgm:presLayoutVars>
      </dgm:prSet>
      <dgm:spPr/>
    </dgm:pt>
    <dgm:pt modelId="{40BB5D48-8365-4905-A755-D7A5E3F63BF5}" type="pres">
      <dgm:prSet presAssocID="{94D1877C-5C04-4E89-996F-95169E399D44}" presName="sibTrans" presStyleCnt="0"/>
      <dgm:spPr/>
    </dgm:pt>
    <dgm:pt modelId="{A3822BA5-ECAB-4A3A-9A19-30B2383E8EF6}" type="pres">
      <dgm:prSet presAssocID="{FB08B485-4DA7-40D2-80FE-232CD7316BB5}" presName="node" presStyleLbl="node1" presStyleIdx="4" presStyleCnt="5" custScaleX="123395">
        <dgm:presLayoutVars>
          <dgm:bulletEnabled val="1"/>
        </dgm:presLayoutVars>
      </dgm:prSet>
      <dgm:spPr/>
    </dgm:pt>
  </dgm:ptLst>
  <dgm:cxnLst>
    <dgm:cxn modelId="{A8E90416-19B3-412D-897E-4BD091D520F7}" type="presOf" srcId="{FB08B485-4DA7-40D2-80FE-232CD7316BB5}" destId="{A3822BA5-ECAB-4A3A-9A19-30B2383E8EF6}" srcOrd="0" destOrd="0" presId="urn:microsoft.com/office/officeart/2005/8/layout/default"/>
    <dgm:cxn modelId="{EB1F0F2C-F0EF-4725-8676-5C36320FB86C}" type="presOf" srcId="{DDA21B1B-280D-4497-BB5C-B2D50B8E5702}" destId="{EA1BED55-A94E-4787-8F41-6D93DFF29FEC}" srcOrd="0" destOrd="0" presId="urn:microsoft.com/office/officeart/2005/8/layout/default"/>
    <dgm:cxn modelId="{3AFC282F-009F-41B2-8AC5-DF7E65E3828A}" type="presOf" srcId="{326D257C-A2E5-484A-86DC-CCF7AC9845BA}" destId="{0AB675F1-D12F-43B2-9EE8-62C002D96213}" srcOrd="0" destOrd="0" presId="urn:microsoft.com/office/officeart/2005/8/layout/default"/>
    <dgm:cxn modelId="{16367C61-1DB3-4A5B-971F-3F9A796FE4DA}" type="presOf" srcId="{5BA04B59-FC43-4CB6-8176-5489F580687D}" destId="{D8F8EDF9-A730-48F4-B521-0C98F37C2A3D}" srcOrd="0" destOrd="0" presId="urn:microsoft.com/office/officeart/2005/8/layout/default"/>
    <dgm:cxn modelId="{D30DE96F-343F-4786-918F-91DE19CEFFA4}" type="presOf" srcId="{476CF9AB-E18E-4F33-BA94-948134FB9475}" destId="{A15B06B6-C25D-4426-BFE3-84E133E8768B}" srcOrd="0" destOrd="0" presId="urn:microsoft.com/office/officeart/2005/8/layout/default"/>
    <dgm:cxn modelId="{B9547874-EA36-4C6A-86E0-51EEB7172771}" srcId="{326D257C-A2E5-484A-86DC-CCF7AC9845BA}" destId="{FB08B485-4DA7-40D2-80FE-232CD7316BB5}" srcOrd="4" destOrd="0" parTransId="{D8EF7117-ADC0-4DF3-9751-AACDEFDDB14D}" sibTransId="{9084CAB1-BF6A-465F-9BD7-C1654FAFE06F}"/>
    <dgm:cxn modelId="{91BDC276-DC16-400B-9683-1A0D7B911A90}" srcId="{326D257C-A2E5-484A-86DC-CCF7AC9845BA}" destId="{476CF9AB-E18E-4F33-BA94-948134FB9475}" srcOrd="1" destOrd="0" parTransId="{3FE87D6A-1827-4D1B-90BF-C49E23D2F8C3}" sibTransId="{1A0FE448-51C1-4797-A14D-622A98CB8DD9}"/>
    <dgm:cxn modelId="{1388B094-6413-4769-AF7F-635F2A235299}" type="presOf" srcId="{E63180C5-0BA5-4C43-B20B-39A536F1F6D6}" destId="{AA89FF56-29FF-4B1B-B755-E5B24F3661D1}" srcOrd="0" destOrd="0" presId="urn:microsoft.com/office/officeart/2005/8/layout/default"/>
    <dgm:cxn modelId="{8C4863D2-D156-4A51-B28F-F6B2FD2793A1}" srcId="{326D257C-A2E5-484A-86DC-CCF7AC9845BA}" destId="{DDA21B1B-280D-4497-BB5C-B2D50B8E5702}" srcOrd="0" destOrd="0" parTransId="{58CD71E0-9592-430F-9434-394765DDFEE8}" sibTransId="{106BE542-CA60-43E0-9A71-55EBCC533F13}"/>
    <dgm:cxn modelId="{1C423DD6-2D20-40A4-8BA3-D5DE4C49E4BC}" srcId="{326D257C-A2E5-484A-86DC-CCF7AC9845BA}" destId="{E63180C5-0BA5-4C43-B20B-39A536F1F6D6}" srcOrd="3" destOrd="0" parTransId="{F5F3C188-FDDF-4256-80B1-42DE87D0791B}" sibTransId="{94D1877C-5C04-4E89-996F-95169E399D44}"/>
    <dgm:cxn modelId="{E5B602DA-7D02-4624-A5E4-F17C4956D974}" srcId="{326D257C-A2E5-484A-86DC-CCF7AC9845BA}" destId="{5BA04B59-FC43-4CB6-8176-5489F580687D}" srcOrd="2" destOrd="0" parTransId="{6E535791-DBB5-4203-B97B-6A91AFED96A2}" sibTransId="{3989C5DF-226D-4D9F-A64F-18AED8D563A2}"/>
    <dgm:cxn modelId="{0B4EC65D-E817-4F8F-B768-4684C3C267E1}" type="presParOf" srcId="{0AB675F1-D12F-43B2-9EE8-62C002D96213}" destId="{EA1BED55-A94E-4787-8F41-6D93DFF29FEC}" srcOrd="0" destOrd="0" presId="urn:microsoft.com/office/officeart/2005/8/layout/default"/>
    <dgm:cxn modelId="{0B18BC9F-105D-4413-911D-A73109F4328C}" type="presParOf" srcId="{0AB675F1-D12F-43B2-9EE8-62C002D96213}" destId="{75C41665-96C8-4510-8EB5-AA2A447C5EC4}" srcOrd="1" destOrd="0" presId="urn:microsoft.com/office/officeart/2005/8/layout/default"/>
    <dgm:cxn modelId="{22F6FEC4-095E-41CE-8979-6B0EF02D3AC8}" type="presParOf" srcId="{0AB675F1-D12F-43B2-9EE8-62C002D96213}" destId="{A15B06B6-C25D-4426-BFE3-84E133E8768B}" srcOrd="2" destOrd="0" presId="urn:microsoft.com/office/officeart/2005/8/layout/default"/>
    <dgm:cxn modelId="{7D9F24CE-3401-405D-8DDA-83E3B09736A7}" type="presParOf" srcId="{0AB675F1-D12F-43B2-9EE8-62C002D96213}" destId="{E5D37C02-8CB4-4290-A1D5-6F90D03F8F2D}" srcOrd="3" destOrd="0" presId="urn:microsoft.com/office/officeart/2005/8/layout/default"/>
    <dgm:cxn modelId="{3287CB4D-41BF-4538-8C75-23C774F101B4}" type="presParOf" srcId="{0AB675F1-D12F-43B2-9EE8-62C002D96213}" destId="{D8F8EDF9-A730-48F4-B521-0C98F37C2A3D}" srcOrd="4" destOrd="0" presId="urn:microsoft.com/office/officeart/2005/8/layout/default"/>
    <dgm:cxn modelId="{0E5A52E2-CE27-4D74-A350-A87BA1CFDA88}" type="presParOf" srcId="{0AB675F1-D12F-43B2-9EE8-62C002D96213}" destId="{881F7385-0D89-40CE-9660-1ECDE2673C26}" srcOrd="5" destOrd="0" presId="urn:microsoft.com/office/officeart/2005/8/layout/default"/>
    <dgm:cxn modelId="{2D2040BB-2912-4201-B724-7B233D5DF843}" type="presParOf" srcId="{0AB675F1-D12F-43B2-9EE8-62C002D96213}" destId="{AA89FF56-29FF-4B1B-B755-E5B24F3661D1}" srcOrd="6" destOrd="0" presId="urn:microsoft.com/office/officeart/2005/8/layout/default"/>
    <dgm:cxn modelId="{8ACD697A-7D39-4AB1-86E5-049B7C5B25CA}" type="presParOf" srcId="{0AB675F1-D12F-43B2-9EE8-62C002D96213}" destId="{40BB5D48-8365-4905-A755-D7A5E3F63BF5}" srcOrd="7" destOrd="0" presId="urn:microsoft.com/office/officeart/2005/8/layout/default"/>
    <dgm:cxn modelId="{0A6AC9E8-BC63-45BC-A56F-733E5326D542}" type="presParOf" srcId="{0AB675F1-D12F-43B2-9EE8-62C002D96213}" destId="{A3822BA5-ECAB-4A3A-9A19-30B2383E8EF6}"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D936F0-C3EE-47A4-B5C0-65E1318FC84A}" type="doc">
      <dgm:prSet loTypeId="urn:microsoft.com/office/officeart/2005/8/layout/vList4" loCatId="list" qsTypeId="urn:microsoft.com/office/officeart/2005/8/quickstyle/simple1" qsCatId="simple" csTypeId="urn:microsoft.com/office/officeart/2005/8/colors/accent0_1" csCatId="mainScheme" phldr="1"/>
      <dgm:spPr/>
      <dgm:t>
        <a:bodyPr/>
        <a:lstStyle/>
        <a:p>
          <a:endParaRPr lang="de-DE"/>
        </a:p>
      </dgm:t>
    </dgm:pt>
    <dgm:pt modelId="{FBADFF1A-2916-48F8-A7A8-0551F7EA83FC}">
      <dgm:prSet phldrT="[Text]" custT="1"/>
      <dgm:spPr/>
      <dgm:t>
        <a:bodyPr/>
        <a:lstStyle/>
        <a:p>
          <a:pPr algn="l"/>
          <a:r>
            <a:rPr lang="de-DE" sz="800" dirty="0"/>
            <a:t> </a:t>
          </a:r>
          <a:r>
            <a:rPr lang="de-DE" sz="2000" b="1" dirty="0">
              <a:latin typeface=" Arial Narrow"/>
            </a:rPr>
            <a:t>Aufstellung des Vermögensverzeichnisses gem</a:t>
          </a:r>
          <a:r>
            <a:rPr lang="de-DE" sz="2000" b="1" dirty="0">
              <a:solidFill>
                <a:srgbClr val="FF0000"/>
              </a:solidFill>
              <a:latin typeface=" Arial Narrow"/>
            </a:rPr>
            <a:t>. § 1835 BGB</a:t>
          </a:r>
        </a:p>
        <a:p>
          <a:pPr algn="l"/>
          <a:r>
            <a:rPr lang="de-DE" sz="2000" b="1" dirty="0">
              <a:latin typeface=" Arial Narrow"/>
            </a:rPr>
            <a:t> Übersicht über den Vermögensbestand im jährlichen Rhythmus gem</a:t>
          </a:r>
          <a:r>
            <a:rPr lang="de-DE" sz="2000" b="1" dirty="0">
              <a:solidFill>
                <a:srgbClr val="FF0000"/>
              </a:solidFill>
              <a:latin typeface=" Arial Narrow"/>
            </a:rPr>
            <a:t>. § 1859 BGB</a:t>
          </a:r>
        </a:p>
        <a:p>
          <a:pPr algn="l"/>
          <a:r>
            <a:rPr lang="de-DE" sz="2000" b="1" dirty="0">
              <a:latin typeface=" Arial Narrow"/>
            </a:rPr>
            <a:t> Anzeigepflicht über Eröffnung eines Giro- oder Anlagekontos gem. </a:t>
          </a:r>
          <a:r>
            <a:rPr lang="de-DE" sz="2000" b="1" dirty="0">
              <a:solidFill>
                <a:srgbClr val="FF0000"/>
              </a:solidFill>
              <a:latin typeface=" Arial Narrow"/>
            </a:rPr>
            <a:t>§ 1846 BGB</a:t>
          </a:r>
        </a:p>
        <a:p>
          <a:pPr algn="l"/>
          <a:r>
            <a:rPr lang="de-DE" sz="2000" b="1" dirty="0">
              <a:latin typeface=" Arial Narrow"/>
            </a:rPr>
            <a:t> Schlussrechnung zur Belegpflicht gem. </a:t>
          </a:r>
          <a:r>
            <a:rPr lang="de-DE" sz="2000" b="1" dirty="0">
              <a:solidFill>
                <a:srgbClr val="FF0000"/>
              </a:solidFill>
              <a:latin typeface=" Arial Narrow"/>
            </a:rPr>
            <a:t>§ 1873 BGB</a:t>
          </a:r>
        </a:p>
        <a:p>
          <a:pPr algn="l"/>
          <a:endParaRPr lang="de-DE" sz="1400" b="1" dirty="0">
            <a:latin typeface=" Arial Narrow"/>
          </a:endParaRPr>
        </a:p>
        <a:p>
          <a:pPr algn="l"/>
          <a:r>
            <a:rPr lang="de-DE" sz="800" dirty="0"/>
            <a:t>  </a:t>
          </a:r>
        </a:p>
      </dgm:t>
    </dgm:pt>
    <dgm:pt modelId="{DEC9B564-A7AF-4C17-8636-08836B2A7F33}" type="parTrans" cxnId="{0598F67C-DEEC-455D-BE22-DA8A03E87EDD}">
      <dgm:prSet/>
      <dgm:spPr/>
      <dgm:t>
        <a:bodyPr/>
        <a:lstStyle/>
        <a:p>
          <a:endParaRPr lang="de-DE"/>
        </a:p>
      </dgm:t>
    </dgm:pt>
    <dgm:pt modelId="{57CDFBC4-D2D7-4B38-AE77-9E6E9EE99D51}" type="sibTrans" cxnId="{0598F67C-DEEC-455D-BE22-DA8A03E87EDD}">
      <dgm:prSet/>
      <dgm:spPr/>
      <dgm:t>
        <a:bodyPr/>
        <a:lstStyle/>
        <a:p>
          <a:endParaRPr lang="de-DE"/>
        </a:p>
      </dgm:t>
    </dgm:pt>
    <dgm:pt modelId="{8F09462D-A1E9-4FD4-8DA8-791AA28E0F98}">
      <dgm:prSet phldrT="[Text]" phldr="1" custT="1"/>
      <dgm:spPr/>
      <dgm:t>
        <a:bodyPr/>
        <a:lstStyle/>
        <a:p>
          <a:pPr algn="l"/>
          <a:endParaRPr lang="de-DE" sz="1400" dirty="0"/>
        </a:p>
      </dgm:t>
    </dgm:pt>
    <dgm:pt modelId="{BF3753E7-AE1F-4425-86CB-EE216C7FE6BB}" type="parTrans" cxnId="{3CF11621-4102-4768-81F3-71BF6465C951}">
      <dgm:prSet/>
      <dgm:spPr/>
      <dgm:t>
        <a:bodyPr/>
        <a:lstStyle/>
        <a:p>
          <a:endParaRPr lang="de-DE"/>
        </a:p>
      </dgm:t>
    </dgm:pt>
    <dgm:pt modelId="{001CC8FA-D68F-477B-B366-0D8002347A62}" type="sibTrans" cxnId="{3CF11621-4102-4768-81F3-71BF6465C951}">
      <dgm:prSet/>
      <dgm:spPr/>
      <dgm:t>
        <a:bodyPr/>
        <a:lstStyle/>
        <a:p>
          <a:endParaRPr lang="de-DE"/>
        </a:p>
      </dgm:t>
    </dgm:pt>
    <dgm:pt modelId="{FDD1B6DD-00DD-4DD9-B069-4A1ADDE98D6A}">
      <dgm:prSet phldrT="[Text]" custT="1"/>
      <dgm:spPr/>
      <dgm:t>
        <a:bodyPr/>
        <a:lstStyle/>
        <a:p>
          <a:r>
            <a:rPr lang="de-DE" sz="2000" b="1" dirty="0">
              <a:latin typeface=" Arial Narrow"/>
            </a:rPr>
            <a:t>Verwahrungspflichten gem. </a:t>
          </a:r>
          <a:r>
            <a:rPr lang="de-DE" sz="2000" b="1" dirty="0">
              <a:solidFill>
                <a:srgbClr val="FF0000"/>
              </a:solidFill>
              <a:latin typeface=" Arial Narrow"/>
            </a:rPr>
            <a:t>§ 1844 BGB</a:t>
          </a:r>
        </a:p>
        <a:p>
          <a:r>
            <a:rPr lang="de-DE" sz="2000" b="1" dirty="0">
              <a:latin typeface=" Arial Narrow"/>
            </a:rPr>
            <a:t>Anzeigepflichten gem. </a:t>
          </a:r>
          <a:r>
            <a:rPr lang="de-DE" sz="2000" b="1" dirty="0">
              <a:solidFill>
                <a:srgbClr val="FF0000"/>
              </a:solidFill>
              <a:latin typeface=" Arial Narrow"/>
            </a:rPr>
            <a:t>§ 1846 BGB</a:t>
          </a:r>
        </a:p>
        <a:p>
          <a:r>
            <a:rPr lang="de-DE" sz="2000" b="1" dirty="0">
              <a:latin typeface=" Arial Narrow"/>
            </a:rPr>
            <a:t>Jährliche Berichtspflicht über die Betreuung gem. </a:t>
          </a:r>
          <a:r>
            <a:rPr lang="de-DE" sz="2000" b="1" dirty="0">
              <a:solidFill>
                <a:srgbClr val="FF0000"/>
              </a:solidFill>
              <a:latin typeface=" Arial Narrow"/>
            </a:rPr>
            <a:t>§ 1863 BGB</a:t>
          </a:r>
        </a:p>
        <a:p>
          <a:r>
            <a:rPr lang="de-DE" sz="2000" b="1" dirty="0">
              <a:latin typeface=" Arial Narrow"/>
            </a:rPr>
            <a:t>Genehmigungspflicht für Wohnungsauflösungen gem. </a:t>
          </a:r>
          <a:r>
            <a:rPr lang="de-DE" sz="2000" b="1" dirty="0">
              <a:solidFill>
                <a:srgbClr val="FF0000"/>
              </a:solidFill>
              <a:latin typeface=" Arial Narrow"/>
            </a:rPr>
            <a:t>§ 1833 BGB</a:t>
          </a:r>
        </a:p>
      </dgm:t>
    </dgm:pt>
    <dgm:pt modelId="{953D1C38-5AFC-40D0-928D-900E904B0E17}" type="parTrans" cxnId="{BB256CC8-F130-401E-8DC8-669F482DFC28}">
      <dgm:prSet/>
      <dgm:spPr/>
      <dgm:t>
        <a:bodyPr/>
        <a:lstStyle/>
        <a:p>
          <a:endParaRPr lang="de-DE"/>
        </a:p>
      </dgm:t>
    </dgm:pt>
    <dgm:pt modelId="{0908948D-2F9F-4FDE-BD31-FB684E5F6A78}" type="sibTrans" cxnId="{BB256CC8-F130-401E-8DC8-669F482DFC28}">
      <dgm:prSet/>
      <dgm:spPr/>
      <dgm:t>
        <a:bodyPr/>
        <a:lstStyle/>
        <a:p>
          <a:endParaRPr lang="de-DE"/>
        </a:p>
      </dgm:t>
    </dgm:pt>
    <dgm:pt modelId="{D7C61BBE-095B-45E9-93F4-47FF101BAFBE}">
      <dgm:prSet phldrT="[Text]" custT="1"/>
      <dgm:spPr/>
      <dgm:t>
        <a:bodyPr/>
        <a:lstStyle/>
        <a:p>
          <a:r>
            <a:rPr lang="de-DE" sz="2000" b="1" dirty="0">
              <a:latin typeface=" Arial Narrow"/>
            </a:rPr>
            <a:t>Genehmigungspflichten für Grundstücksgeschäfte und alle in §§ </a:t>
          </a:r>
          <a:r>
            <a:rPr lang="de-DE" sz="2000" b="1" dirty="0">
              <a:solidFill>
                <a:srgbClr val="FF0000"/>
              </a:solidFill>
              <a:latin typeface=" Arial Narrow"/>
            </a:rPr>
            <a:t>1850 – 1854 BGB </a:t>
          </a:r>
          <a:r>
            <a:rPr lang="de-DE" sz="2000" b="1" dirty="0">
              <a:latin typeface=" Arial Narrow"/>
            </a:rPr>
            <a:t>aufgeführten Rechtsgeschäfte</a:t>
          </a:r>
        </a:p>
      </dgm:t>
    </dgm:pt>
    <dgm:pt modelId="{67A35E6A-D31C-4D71-8588-4987C5A61589}" type="parTrans" cxnId="{488DEB68-CD06-41D2-92A2-B6DF93D820FD}">
      <dgm:prSet/>
      <dgm:spPr/>
      <dgm:t>
        <a:bodyPr/>
        <a:lstStyle/>
        <a:p>
          <a:endParaRPr lang="de-DE"/>
        </a:p>
      </dgm:t>
    </dgm:pt>
    <dgm:pt modelId="{073584AE-CD34-49F3-8BEC-25220AF0C2F5}" type="sibTrans" cxnId="{488DEB68-CD06-41D2-92A2-B6DF93D820FD}">
      <dgm:prSet/>
      <dgm:spPr/>
      <dgm:t>
        <a:bodyPr/>
        <a:lstStyle/>
        <a:p>
          <a:endParaRPr lang="de-DE"/>
        </a:p>
      </dgm:t>
    </dgm:pt>
    <dgm:pt modelId="{504F95A9-C409-489F-BBC0-FB0FC778B07F}" type="pres">
      <dgm:prSet presAssocID="{E0D936F0-C3EE-47A4-B5C0-65E1318FC84A}" presName="linear" presStyleCnt="0">
        <dgm:presLayoutVars>
          <dgm:dir/>
          <dgm:resizeHandles val="exact"/>
        </dgm:presLayoutVars>
      </dgm:prSet>
      <dgm:spPr/>
    </dgm:pt>
    <dgm:pt modelId="{9AA043CD-552F-4D50-976B-0162CDB875A5}" type="pres">
      <dgm:prSet presAssocID="{FBADFF1A-2916-48F8-A7A8-0551F7EA83FC}" presName="comp" presStyleCnt="0"/>
      <dgm:spPr/>
    </dgm:pt>
    <dgm:pt modelId="{AEF17739-A617-4AF3-8970-423F6956D730}" type="pres">
      <dgm:prSet presAssocID="{FBADFF1A-2916-48F8-A7A8-0551F7EA83FC}" presName="box" presStyleLbl="node1" presStyleIdx="0" presStyleCnt="3" custLinFactNeighborY="-1559"/>
      <dgm:spPr/>
    </dgm:pt>
    <dgm:pt modelId="{766E378B-23D0-4DD0-8244-71A81479F379}" type="pres">
      <dgm:prSet presAssocID="{FBADFF1A-2916-48F8-A7A8-0551F7EA83FC}" presName="img" presStyleLbl="fgImgPlace1" presStyleIdx="0" presStyleCnt="3"/>
      <dgm:spPr>
        <a:blipFill rotWithShape="1">
          <a:blip xmlns:r="http://schemas.openxmlformats.org/officeDocument/2006/relationships" r:embed="rId1"/>
          <a:srcRect/>
          <a:stretch>
            <a:fillRect t="-41000" b="-41000"/>
          </a:stretch>
        </a:blipFill>
      </dgm:spPr>
    </dgm:pt>
    <dgm:pt modelId="{F6B10909-E73C-42CA-AB65-DECB98A2CF03}" type="pres">
      <dgm:prSet presAssocID="{FBADFF1A-2916-48F8-A7A8-0551F7EA83FC}" presName="text" presStyleLbl="node1" presStyleIdx="0" presStyleCnt="3">
        <dgm:presLayoutVars>
          <dgm:bulletEnabled val="1"/>
        </dgm:presLayoutVars>
      </dgm:prSet>
      <dgm:spPr/>
    </dgm:pt>
    <dgm:pt modelId="{67C70BF0-CF46-4969-B574-1A70C6034772}" type="pres">
      <dgm:prSet presAssocID="{57CDFBC4-D2D7-4B38-AE77-9E6E9EE99D51}" presName="spacer" presStyleCnt="0"/>
      <dgm:spPr/>
    </dgm:pt>
    <dgm:pt modelId="{7AC0326C-A276-42A0-88BF-7C0A779C42E5}" type="pres">
      <dgm:prSet presAssocID="{FDD1B6DD-00DD-4DD9-B069-4A1ADDE98D6A}" presName="comp" presStyleCnt="0"/>
      <dgm:spPr/>
    </dgm:pt>
    <dgm:pt modelId="{9AD50A49-3CDA-4846-8729-C3BAB526B5DB}" type="pres">
      <dgm:prSet presAssocID="{FDD1B6DD-00DD-4DD9-B069-4A1ADDE98D6A}" presName="box" presStyleLbl="node1" presStyleIdx="1" presStyleCnt="3"/>
      <dgm:spPr/>
    </dgm:pt>
    <dgm:pt modelId="{BBA6A61B-5A4B-4716-AEE1-A77212F3C508}" type="pres">
      <dgm:prSet presAssocID="{FDD1B6DD-00DD-4DD9-B069-4A1ADDE98D6A}" presName="img" presStyleLbl="fgImgPlace1" presStyleIdx="1" presStyleCnt="3"/>
      <dgm:spPr>
        <a:blipFill rotWithShape="1">
          <a:blip xmlns:r="http://schemas.openxmlformats.org/officeDocument/2006/relationships" r:embed="rId1"/>
          <a:srcRect/>
          <a:stretch>
            <a:fillRect t="-41000" b="-41000"/>
          </a:stretch>
        </a:blipFill>
      </dgm:spPr>
    </dgm:pt>
    <dgm:pt modelId="{27033170-5473-4E0A-A677-FAC047C659F1}" type="pres">
      <dgm:prSet presAssocID="{FDD1B6DD-00DD-4DD9-B069-4A1ADDE98D6A}" presName="text" presStyleLbl="node1" presStyleIdx="1" presStyleCnt="3">
        <dgm:presLayoutVars>
          <dgm:bulletEnabled val="1"/>
        </dgm:presLayoutVars>
      </dgm:prSet>
      <dgm:spPr/>
    </dgm:pt>
    <dgm:pt modelId="{78DE6311-E366-4A5B-8481-B434AF70D53B}" type="pres">
      <dgm:prSet presAssocID="{0908948D-2F9F-4FDE-BD31-FB684E5F6A78}" presName="spacer" presStyleCnt="0"/>
      <dgm:spPr/>
    </dgm:pt>
    <dgm:pt modelId="{90372D39-0972-4FE3-8DF1-25362FB170D4}" type="pres">
      <dgm:prSet presAssocID="{D7C61BBE-095B-45E9-93F4-47FF101BAFBE}" presName="comp" presStyleCnt="0"/>
      <dgm:spPr/>
    </dgm:pt>
    <dgm:pt modelId="{619BE069-C73A-4DDC-8D45-68748703DD3D}" type="pres">
      <dgm:prSet presAssocID="{D7C61BBE-095B-45E9-93F4-47FF101BAFBE}" presName="box" presStyleLbl="node1" presStyleIdx="2" presStyleCnt="3"/>
      <dgm:spPr/>
    </dgm:pt>
    <dgm:pt modelId="{DEC9E78B-5F43-4870-BB5B-0DA5704FF145}" type="pres">
      <dgm:prSet presAssocID="{D7C61BBE-095B-45E9-93F4-47FF101BAFBE}" presName="img" presStyleLbl="fgImgPlace1" presStyleIdx="2" presStyleCnt="3" custScaleY="129192"/>
      <dgm:spPr>
        <a:blipFill rotWithShape="1">
          <a:blip xmlns:r="http://schemas.openxmlformats.org/officeDocument/2006/relationships" r:embed="rId2"/>
          <a:srcRect/>
          <a:stretch>
            <a:fillRect t="-80000" b="-80000"/>
          </a:stretch>
        </a:blipFill>
      </dgm:spPr>
    </dgm:pt>
    <dgm:pt modelId="{A6F26571-E909-4A6E-8D8A-08B802737D39}" type="pres">
      <dgm:prSet presAssocID="{D7C61BBE-095B-45E9-93F4-47FF101BAFBE}" presName="text" presStyleLbl="node1" presStyleIdx="2" presStyleCnt="3">
        <dgm:presLayoutVars>
          <dgm:bulletEnabled val="1"/>
        </dgm:presLayoutVars>
      </dgm:prSet>
      <dgm:spPr/>
    </dgm:pt>
  </dgm:ptLst>
  <dgm:cxnLst>
    <dgm:cxn modelId="{3CF11621-4102-4768-81F3-71BF6465C951}" srcId="{FBADFF1A-2916-48F8-A7A8-0551F7EA83FC}" destId="{8F09462D-A1E9-4FD4-8DA8-791AA28E0F98}" srcOrd="0" destOrd="0" parTransId="{BF3753E7-AE1F-4425-86CB-EE216C7FE6BB}" sibTransId="{001CC8FA-D68F-477B-B366-0D8002347A62}"/>
    <dgm:cxn modelId="{D35E6622-AF23-4BB5-AD78-E51EA9D846BA}" type="presOf" srcId="{D7C61BBE-095B-45E9-93F4-47FF101BAFBE}" destId="{A6F26571-E909-4A6E-8D8A-08B802737D39}" srcOrd="1" destOrd="0" presId="urn:microsoft.com/office/officeart/2005/8/layout/vList4"/>
    <dgm:cxn modelId="{488DEB68-CD06-41D2-92A2-B6DF93D820FD}" srcId="{E0D936F0-C3EE-47A4-B5C0-65E1318FC84A}" destId="{D7C61BBE-095B-45E9-93F4-47FF101BAFBE}" srcOrd="2" destOrd="0" parTransId="{67A35E6A-D31C-4D71-8588-4987C5A61589}" sibTransId="{073584AE-CD34-49F3-8BEC-25220AF0C2F5}"/>
    <dgm:cxn modelId="{AC455970-8C53-40C9-843F-57CC676D16C7}" type="presOf" srcId="{8F09462D-A1E9-4FD4-8DA8-791AA28E0F98}" destId="{F6B10909-E73C-42CA-AB65-DECB98A2CF03}" srcOrd="1" destOrd="1" presId="urn:microsoft.com/office/officeart/2005/8/layout/vList4"/>
    <dgm:cxn modelId="{D67CFA77-EB86-4D89-8782-84D0E71396D6}" type="presOf" srcId="{FDD1B6DD-00DD-4DD9-B069-4A1ADDE98D6A}" destId="{9AD50A49-3CDA-4846-8729-C3BAB526B5DB}" srcOrd="0" destOrd="0" presId="urn:microsoft.com/office/officeart/2005/8/layout/vList4"/>
    <dgm:cxn modelId="{0598F67C-DEEC-455D-BE22-DA8A03E87EDD}" srcId="{E0D936F0-C3EE-47A4-B5C0-65E1318FC84A}" destId="{FBADFF1A-2916-48F8-A7A8-0551F7EA83FC}" srcOrd="0" destOrd="0" parTransId="{DEC9B564-A7AF-4C17-8636-08836B2A7F33}" sibTransId="{57CDFBC4-D2D7-4B38-AE77-9E6E9EE99D51}"/>
    <dgm:cxn modelId="{E6A79C86-D7DE-452E-A8D6-C4A837A7464E}" type="presOf" srcId="{E0D936F0-C3EE-47A4-B5C0-65E1318FC84A}" destId="{504F95A9-C409-489F-BBC0-FB0FC778B07F}" srcOrd="0" destOrd="0" presId="urn:microsoft.com/office/officeart/2005/8/layout/vList4"/>
    <dgm:cxn modelId="{F3CE73AE-C06F-4F77-8E2F-4C86FBAB0FD4}" type="presOf" srcId="{FDD1B6DD-00DD-4DD9-B069-4A1ADDE98D6A}" destId="{27033170-5473-4E0A-A677-FAC047C659F1}" srcOrd="1" destOrd="0" presId="urn:microsoft.com/office/officeart/2005/8/layout/vList4"/>
    <dgm:cxn modelId="{1091FEB1-7D8F-4BBF-8BF1-1EB1D5ED9941}" type="presOf" srcId="{8F09462D-A1E9-4FD4-8DA8-791AA28E0F98}" destId="{AEF17739-A617-4AF3-8970-423F6956D730}" srcOrd="0" destOrd="1" presId="urn:microsoft.com/office/officeart/2005/8/layout/vList4"/>
    <dgm:cxn modelId="{BB256CC8-F130-401E-8DC8-669F482DFC28}" srcId="{E0D936F0-C3EE-47A4-B5C0-65E1318FC84A}" destId="{FDD1B6DD-00DD-4DD9-B069-4A1ADDE98D6A}" srcOrd="1" destOrd="0" parTransId="{953D1C38-5AFC-40D0-928D-900E904B0E17}" sibTransId="{0908948D-2F9F-4FDE-BD31-FB684E5F6A78}"/>
    <dgm:cxn modelId="{F8F6C0EE-BE9D-4D9F-B08C-41B6E94345FE}" type="presOf" srcId="{FBADFF1A-2916-48F8-A7A8-0551F7EA83FC}" destId="{F6B10909-E73C-42CA-AB65-DECB98A2CF03}" srcOrd="1" destOrd="0" presId="urn:microsoft.com/office/officeart/2005/8/layout/vList4"/>
    <dgm:cxn modelId="{ADC192F6-1514-4418-BF6C-1B7B2F715014}" type="presOf" srcId="{D7C61BBE-095B-45E9-93F4-47FF101BAFBE}" destId="{619BE069-C73A-4DDC-8D45-68748703DD3D}" srcOrd="0" destOrd="0" presId="urn:microsoft.com/office/officeart/2005/8/layout/vList4"/>
    <dgm:cxn modelId="{AD577FF7-D0B8-4447-9C76-F525A30C45ED}" type="presOf" srcId="{FBADFF1A-2916-48F8-A7A8-0551F7EA83FC}" destId="{AEF17739-A617-4AF3-8970-423F6956D730}" srcOrd="0" destOrd="0" presId="urn:microsoft.com/office/officeart/2005/8/layout/vList4"/>
    <dgm:cxn modelId="{4649CCE6-0334-4DBB-A353-5A022BB80B19}" type="presParOf" srcId="{504F95A9-C409-489F-BBC0-FB0FC778B07F}" destId="{9AA043CD-552F-4D50-976B-0162CDB875A5}" srcOrd="0" destOrd="0" presId="urn:microsoft.com/office/officeart/2005/8/layout/vList4"/>
    <dgm:cxn modelId="{A8164A8D-B849-4C97-8634-C5D48C771170}" type="presParOf" srcId="{9AA043CD-552F-4D50-976B-0162CDB875A5}" destId="{AEF17739-A617-4AF3-8970-423F6956D730}" srcOrd="0" destOrd="0" presId="urn:microsoft.com/office/officeart/2005/8/layout/vList4"/>
    <dgm:cxn modelId="{D20AF5C3-303C-40A6-BE98-C75DFDD354CD}" type="presParOf" srcId="{9AA043CD-552F-4D50-976B-0162CDB875A5}" destId="{766E378B-23D0-4DD0-8244-71A81479F379}" srcOrd="1" destOrd="0" presId="urn:microsoft.com/office/officeart/2005/8/layout/vList4"/>
    <dgm:cxn modelId="{56B017F4-CCE3-4B33-B905-74D8B33089C8}" type="presParOf" srcId="{9AA043CD-552F-4D50-976B-0162CDB875A5}" destId="{F6B10909-E73C-42CA-AB65-DECB98A2CF03}" srcOrd="2" destOrd="0" presId="urn:microsoft.com/office/officeart/2005/8/layout/vList4"/>
    <dgm:cxn modelId="{87004E3A-D0E3-4EE4-AEF9-60E3B74C631E}" type="presParOf" srcId="{504F95A9-C409-489F-BBC0-FB0FC778B07F}" destId="{67C70BF0-CF46-4969-B574-1A70C6034772}" srcOrd="1" destOrd="0" presId="urn:microsoft.com/office/officeart/2005/8/layout/vList4"/>
    <dgm:cxn modelId="{07D64871-467B-4FA7-9E5E-6351F0609FA0}" type="presParOf" srcId="{504F95A9-C409-489F-BBC0-FB0FC778B07F}" destId="{7AC0326C-A276-42A0-88BF-7C0A779C42E5}" srcOrd="2" destOrd="0" presId="urn:microsoft.com/office/officeart/2005/8/layout/vList4"/>
    <dgm:cxn modelId="{64887087-F293-49AF-8A6A-0D9EDA0D83E5}" type="presParOf" srcId="{7AC0326C-A276-42A0-88BF-7C0A779C42E5}" destId="{9AD50A49-3CDA-4846-8729-C3BAB526B5DB}" srcOrd="0" destOrd="0" presId="urn:microsoft.com/office/officeart/2005/8/layout/vList4"/>
    <dgm:cxn modelId="{AC02C24E-7888-40F5-A9B8-DF4C5E080E94}" type="presParOf" srcId="{7AC0326C-A276-42A0-88BF-7C0A779C42E5}" destId="{BBA6A61B-5A4B-4716-AEE1-A77212F3C508}" srcOrd="1" destOrd="0" presId="urn:microsoft.com/office/officeart/2005/8/layout/vList4"/>
    <dgm:cxn modelId="{74AFC4DA-EDFB-4A83-A95C-CCCBC18AC6D9}" type="presParOf" srcId="{7AC0326C-A276-42A0-88BF-7C0A779C42E5}" destId="{27033170-5473-4E0A-A677-FAC047C659F1}" srcOrd="2" destOrd="0" presId="urn:microsoft.com/office/officeart/2005/8/layout/vList4"/>
    <dgm:cxn modelId="{A6689E90-EDA9-411A-A66B-433072D04C56}" type="presParOf" srcId="{504F95A9-C409-489F-BBC0-FB0FC778B07F}" destId="{78DE6311-E366-4A5B-8481-B434AF70D53B}" srcOrd="3" destOrd="0" presId="urn:microsoft.com/office/officeart/2005/8/layout/vList4"/>
    <dgm:cxn modelId="{88607594-432D-4A75-A8EE-765D27639554}" type="presParOf" srcId="{504F95A9-C409-489F-BBC0-FB0FC778B07F}" destId="{90372D39-0972-4FE3-8DF1-25362FB170D4}" srcOrd="4" destOrd="0" presId="urn:microsoft.com/office/officeart/2005/8/layout/vList4"/>
    <dgm:cxn modelId="{91639707-584C-4393-8018-C47EB59DC06F}" type="presParOf" srcId="{90372D39-0972-4FE3-8DF1-25362FB170D4}" destId="{619BE069-C73A-4DDC-8D45-68748703DD3D}" srcOrd="0" destOrd="0" presId="urn:microsoft.com/office/officeart/2005/8/layout/vList4"/>
    <dgm:cxn modelId="{358D4B77-3C3D-42EB-910F-13289E8BA7BC}" type="presParOf" srcId="{90372D39-0972-4FE3-8DF1-25362FB170D4}" destId="{DEC9E78B-5F43-4870-BB5B-0DA5704FF145}" srcOrd="1" destOrd="0" presId="urn:microsoft.com/office/officeart/2005/8/layout/vList4"/>
    <dgm:cxn modelId="{0E8B18F6-799F-46E1-91C3-D94B2CB6FE2C}" type="presParOf" srcId="{90372D39-0972-4FE3-8DF1-25362FB170D4}" destId="{A6F26571-E909-4A6E-8D8A-08B802737D39}"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3243EB-F325-43D5-A556-DA4BFF4C882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de-DE"/>
        </a:p>
      </dgm:t>
    </dgm:pt>
    <dgm:pt modelId="{41BACA6A-B336-4B8A-B404-A391656FDCEC}">
      <dgm:prSet phldrT="[Text]"/>
      <dgm:spPr/>
      <dgm:t>
        <a:bodyPr/>
        <a:lstStyle/>
        <a:p>
          <a:r>
            <a:rPr lang="de-DE" dirty="0"/>
            <a:t>14.04.2026</a:t>
          </a:r>
        </a:p>
      </dgm:t>
    </dgm:pt>
    <dgm:pt modelId="{1EDA89EF-F16A-440B-84B1-072BD22EFB93}" type="parTrans" cxnId="{8F7B446F-B9E3-4932-AC69-31E2A1382354}">
      <dgm:prSet/>
      <dgm:spPr/>
      <dgm:t>
        <a:bodyPr/>
        <a:lstStyle/>
        <a:p>
          <a:endParaRPr lang="de-DE"/>
        </a:p>
      </dgm:t>
    </dgm:pt>
    <dgm:pt modelId="{2F8D4451-CC68-44C5-AA02-2DEF41B1A38F}" type="sibTrans" cxnId="{8F7B446F-B9E3-4932-AC69-31E2A1382354}">
      <dgm:prSet/>
      <dgm:spPr/>
      <dgm:t>
        <a:bodyPr/>
        <a:lstStyle/>
        <a:p>
          <a:endParaRPr lang="de-DE"/>
        </a:p>
      </dgm:t>
    </dgm:pt>
    <dgm:pt modelId="{FFA2EAAE-43B9-4319-B317-2EA31ED8735A}">
      <dgm:prSet phldrT="[Text]"/>
      <dgm:spPr/>
      <dgm:t>
        <a:bodyPr/>
        <a:lstStyle/>
        <a:p>
          <a:r>
            <a:rPr lang="de-DE" dirty="0"/>
            <a:t>16.04.2026</a:t>
          </a:r>
        </a:p>
      </dgm:t>
    </dgm:pt>
    <dgm:pt modelId="{5F74A353-3AA7-4DE6-AE93-17B861952523}" type="parTrans" cxnId="{9CD95B21-FB63-49EB-892E-64B8400B9230}">
      <dgm:prSet/>
      <dgm:spPr/>
      <dgm:t>
        <a:bodyPr/>
        <a:lstStyle/>
        <a:p>
          <a:endParaRPr lang="de-DE"/>
        </a:p>
      </dgm:t>
    </dgm:pt>
    <dgm:pt modelId="{D5EDC7C0-D4F3-4089-AF27-5E707704CDF4}" type="sibTrans" cxnId="{9CD95B21-FB63-49EB-892E-64B8400B9230}">
      <dgm:prSet/>
      <dgm:spPr/>
      <dgm:t>
        <a:bodyPr/>
        <a:lstStyle/>
        <a:p>
          <a:endParaRPr lang="de-DE"/>
        </a:p>
      </dgm:t>
    </dgm:pt>
    <dgm:pt modelId="{E5383858-9C09-4871-B854-EAB2520440E1}">
      <dgm:prSet phldrT="[Text]"/>
      <dgm:spPr/>
      <dgm:t>
        <a:bodyPr/>
        <a:lstStyle/>
        <a:p>
          <a:r>
            <a:rPr lang="de-DE" dirty="0"/>
            <a:t>17.04.2026</a:t>
          </a:r>
        </a:p>
      </dgm:t>
    </dgm:pt>
    <dgm:pt modelId="{D49B1F61-A6F5-4BF7-91FA-0E8C9B58F787}" type="parTrans" cxnId="{9C6B5F8A-DC1A-4068-956F-8B6A0D8A9D9F}">
      <dgm:prSet/>
      <dgm:spPr/>
      <dgm:t>
        <a:bodyPr/>
        <a:lstStyle/>
        <a:p>
          <a:endParaRPr lang="de-DE"/>
        </a:p>
      </dgm:t>
    </dgm:pt>
    <dgm:pt modelId="{1E7DA822-C053-4204-9725-117DEDC859E9}" type="sibTrans" cxnId="{9C6B5F8A-DC1A-4068-956F-8B6A0D8A9D9F}">
      <dgm:prSet/>
      <dgm:spPr/>
      <dgm:t>
        <a:bodyPr/>
        <a:lstStyle/>
        <a:p>
          <a:endParaRPr lang="de-DE"/>
        </a:p>
      </dgm:t>
    </dgm:pt>
    <dgm:pt modelId="{465D4A32-056F-4D5B-96A9-0CB661611862}">
      <dgm:prSet/>
      <dgm:spPr/>
      <dgm:t>
        <a:bodyPr/>
        <a:lstStyle/>
        <a:p>
          <a:r>
            <a:rPr lang="de-DE" dirty="0"/>
            <a:t>15.04.2026</a:t>
          </a:r>
        </a:p>
      </dgm:t>
    </dgm:pt>
    <dgm:pt modelId="{DE40533F-AF32-41A0-B09F-D2F496FC9543}" type="parTrans" cxnId="{68690B90-A322-4E52-A5C2-C6C2880C62BE}">
      <dgm:prSet/>
      <dgm:spPr/>
      <dgm:t>
        <a:bodyPr/>
        <a:lstStyle/>
        <a:p>
          <a:endParaRPr lang="de-DE"/>
        </a:p>
      </dgm:t>
    </dgm:pt>
    <dgm:pt modelId="{8FCEA331-EEE6-42A5-89BB-56905F6B0058}" type="sibTrans" cxnId="{68690B90-A322-4E52-A5C2-C6C2880C62BE}">
      <dgm:prSet/>
      <dgm:spPr/>
      <dgm:t>
        <a:bodyPr/>
        <a:lstStyle/>
        <a:p>
          <a:endParaRPr lang="de-DE"/>
        </a:p>
      </dgm:t>
    </dgm:pt>
    <dgm:pt modelId="{8AC2BB7F-66A1-474B-A92B-5C31DE61DA38}" type="pres">
      <dgm:prSet presAssocID="{E23243EB-F325-43D5-A556-DA4BFF4C882F}" presName="Name0" presStyleCnt="0">
        <dgm:presLayoutVars>
          <dgm:dir/>
          <dgm:animLvl val="lvl"/>
          <dgm:resizeHandles val="exact"/>
        </dgm:presLayoutVars>
      </dgm:prSet>
      <dgm:spPr/>
    </dgm:pt>
    <dgm:pt modelId="{BF75BF31-C9DA-4F79-9E01-7432C33D98E7}" type="pres">
      <dgm:prSet presAssocID="{41BACA6A-B336-4B8A-B404-A391656FDCEC}" presName="composite" presStyleCnt="0"/>
      <dgm:spPr/>
    </dgm:pt>
    <dgm:pt modelId="{1C994485-E331-4781-8F52-8A92C91B5E61}" type="pres">
      <dgm:prSet presAssocID="{41BACA6A-B336-4B8A-B404-A391656FDCEC}" presName="parTx" presStyleLbl="alignNode1" presStyleIdx="0" presStyleCnt="4" custLinFactNeighborX="2411" custLinFactNeighborY="936">
        <dgm:presLayoutVars>
          <dgm:chMax val="0"/>
          <dgm:chPref val="0"/>
          <dgm:bulletEnabled val="1"/>
        </dgm:presLayoutVars>
      </dgm:prSet>
      <dgm:spPr/>
    </dgm:pt>
    <dgm:pt modelId="{C19DCC28-977D-4297-AE36-74A9E442A8F8}" type="pres">
      <dgm:prSet presAssocID="{41BACA6A-B336-4B8A-B404-A391656FDCEC}" presName="desTx" presStyleLbl="alignAccFollowNode1" presStyleIdx="0" presStyleCnt="4" custScaleY="96553" custLinFactNeighborX="2589" custLinFactNeighborY="97">
        <dgm:presLayoutVars>
          <dgm:bulletEnabled val="1"/>
        </dgm:presLayoutVars>
      </dgm:prSet>
      <dgm:spPr>
        <a:blipFill rotWithShape="0">
          <a:blip xmlns:r="http://schemas.openxmlformats.org/officeDocument/2006/relationships" r:embed="rId1"/>
          <a:srcRect/>
          <a:stretch>
            <a:fillRect t="-42000" b="-42000"/>
          </a:stretch>
        </a:blipFill>
      </dgm:spPr>
    </dgm:pt>
    <dgm:pt modelId="{92243AEB-B5C3-42DC-9973-C2C6B34DA7D2}" type="pres">
      <dgm:prSet presAssocID="{2F8D4451-CC68-44C5-AA02-2DEF41B1A38F}" presName="space" presStyleCnt="0"/>
      <dgm:spPr/>
    </dgm:pt>
    <dgm:pt modelId="{6E5116A5-CAA4-47AC-B4A9-A67575977291}" type="pres">
      <dgm:prSet presAssocID="{465D4A32-056F-4D5B-96A9-0CB661611862}" presName="composite" presStyleCnt="0"/>
      <dgm:spPr/>
    </dgm:pt>
    <dgm:pt modelId="{2AD252C5-2463-4702-BC77-B680127227B1}" type="pres">
      <dgm:prSet presAssocID="{465D4A32-056F-4D5B-96A9-0CB661611862}" presName="parTx" presStyleLbl="alignNode1" presStyleIdx="1" presStyleCnt="4">
        <dgm:presLayoutVars>
          <dgm:chMax val="0"/>
          <dgm:chPref val="0"/>
          <dgm:bulletEnabled val="1"/>
        </dgm:presLayoutVars>
      </dgm:prSet>
      <dgm:spPr/>
    </dgm:pt>
    <dgm:pt modelId="{286E59D0-93F3-4C60-AEA7-3DAE103523EB}" type="pres">
      <dgm:prSet presAssocID="{465D4A32-056F-4D5B-96A9-0CB661611862}" presName="desTx" presStyleLbl="alignAccFollowNode1" presStyleIdx="1" presStyleCnt="4">
        <dgm:presLayoutVars>
          <dgm:bulletEnabled val="1"/>
        </dgm:presLayoutVars>
      </dgm:prSet>
      <dgm:spPr>
        <a:blipFill rotWithShape="0">
          <a:blip xmlns:r="http://schemas.openxmlformats.org/officeDocument/2006/relationships" r:embed="rId2"/>
          <a:srcRect/>
          <a:stretch>
            <a:fillRect t="-39000" b="-39000"/>
          </a:stretch>
        </a:blipFill>
      </dgm:spPr>
    </dgm:pt>
    <dgm:pt modelId="{6016127B-0406-4060-B9B8-EB0B984A3093}" type="pres">
      <dgm:prSet presAssocID="{8FCEA331-EEE6-42A5-89BB-56905F6B0058}" presName="space" presStyleCnt="0"/>
      <dgm:spPr/>
    </dgm:pt>
    <dgm:pt modelId="{C7161700-8F41-4578-BA2E-F9C1E5122DBE}" type="pres">
      <dgm:prSet presAssocID="{FFA2EAAE-43B9-4319-B317-2EA31ED8735A}" presName="composite" presStyleCnt="0"/>
      <dgm:spPr/>
    </dgm:pt>
    <dgm:pt modelId="{B1645DAD-057C-4830-BC9D-BC6079A2D3F5}" type="pres">
      <dgm:prSet presAssocID="{FFA2EAAE-43B9-4319-B317-2EA31ED8735A}" presName="parTx" presStyleLbl="alignNode1" presStyleIdx="2" presStyleCnt="4">
        <dgm:presLayoutVars>
          <dgm:chMax val="0"/>
          <dgm:chPref val="0"/>
          <dgm:bulletEnabled val="1"/>
        </dgm:presLayoutVars>
      </dgm:prSet>
      <dgm:spPr/>
    </dgm:pt>
    <dgm:pt modelId="{629A99B7-7BFF-4DCA-AD9F-7F66569D7C4F}" type="pres">
      <dgm:prSet presAssocID="{FFA2EAAE-43B9-4319-B317-2EA31ED8735A}" presName="desTx" presStyleLbl="alignAccFollowNode1" presStyleIdx="2" presStyleCnt="4">
        <dgm:presLayoutVars>
          <dgm:bulletEnabled val="1"/>
        </dgm:presLayoutVars>
      </dgm:prSet>
      <dgm:spPr>
        <a:blipFill rotWithShape="0">
          <a:blip xmlns:r="http://schemas.openxmlformats.org/officeDocument/2006/relationships" r:embed="rId3"/>
          <a:srcRect/>
          <a:stretch>
            <a:fillRect/>
          </a:stretch>
        </a:blipFill>
      </dgm:spPr>
    </dgm:pt>
    <dgm:pt modelId="{6B270C03-42E6-4685-ABD8-5A76C117C234}" type="pres">
      <dgm:prSet presAssocID="{D5EDC7C0-D4F3-4089-AF27-5E707704CDF4}" presName="space" presStyleCnt="0"/>
      <dgm:spPr/>
    </dgm:pt>
    <dgm:pt modelId="{61A0019D-5BF4-48F7-9FE5-E487EF803240}" type="pres">
      <dgm:prSet presAssocID="{E5383858-9C09-4871-B854-EAB2520440E1}" presName="composite" presStyleCnt="0"/>
      <dgm:spPr/>
    </dgm:pt>
    <dgm:pt modelId="{FE1154C4-7262-4719-BD34-BC5C889CABF1}" type="pres">
      <dgm:prSet presAssocID="{E5383858-9C09-4871-B854-EAB2520440E1}" presName="parTx" presStyleLbl="alignNode1" presStyleIdx="3" presStyleCnt="4" custLinFactNeighborX="1045" custLinFactNeighborY="1932">
        <dgm:presLayoutVars>
          <dgm:chMax val="0"/>
          <dgm:chPref val="0"/>
          <dgm:bulletEnabled val="1"/>
        </dgm:presLayoutVars>
      </dgm:prSet>
      <dgm:spPr/>
    </dgm:pt>
    <dgm:pt modelId="{80A5A3A4-575D-4A48-9903-82ED73ED1D9B}" type="pres">
      <dgm:prSet presAssocID="{E5383858-9C09-4871-B854-EAB2520440E1}" presName="desTx" presStyleLbl="alignAccFollowNode1" presStyleIdx="3" presStyleCnt="4">
        <dgm:presLayoutVars>
          <dgm:bulletEnabled val="1"/>
        </dgm:presLayoutVars>
      </dgm:prSet>
      <dgm:spPr>
        <a:blipFill rotWithShape="0">
          <a:blip xmlns:r="http://schemas.openxmlformats.org/officeDocument/2006/relationships" r:embed="rId4"/>
          <a:srcRect/>
          <a:stretch>
            <a:fillRect/>
          </a:stretch>
        </a:blipFill>
      </dgm:spPr>
    </dgm:pt>
  </dgm:ptLst>
  <dgm:cxnLst>
    <dgm:cxn modelId="{9CD95B21-FB63-49EB-892E-64B8400B9230}" srcId="{E23243EB-F325-43D5-A556-DA4BFF4C882F}" destId="{FFA2EAAE-43B9-4319-B317-2EA31ED8735A}" srcOrd="2" destOrd="0" parTransId="{5F74A353-3AA7-4DE6-AE93-17B861952523}" sibTransId="{D5EDC7C0-D4F3-4089-AF27-5E707704CDF4}"/>
    <dgm:cxn modelId="{21A4E744-FAE5-44AA-BD6B-6CD01F2F33C4}" type="presOf" srcId="{E23243EB-F325-43D5-A556-DA4BFF4C882F}" destId="{8AC2BB7F-66A1-474B-A92B-5C31DE61DA38}" srcOrd="0" destOrd="0" presId="urn:microsoft.com/office/officeart/2005/8/layout/hList1"/>
    <dgm:cxn modelId="{8F7B446F-B9E3-4932-AC69-31E2A1382354}" srcId="{E23243EB-F325-43D5-A556-DA4BFF4C882F}" destId="{41BACA6A-B336-4B8A-B404-A391656FDCEC}" srcOrd="0" destOrd="0" parTransId="{1EDA89EF-F16A-440B-84B1-072BD22EFB93}" sibTransId="{2F8D4451-CC68-44C5-AA02-2DEF41B1A38F}"/>
    <dgm:cxn modelId="{9C6B5F8A-DC1A-4068-956F-8B6A0D8A9D9F}" srcId="{E23243EB-F325-43D5-A556-DA4BFF4C882F}" destId="{E5383858-9C09-4871-B854-EAB2520440E1}" srcOrd="3" destOrd="0" parTransId="{D49B1F61-A6F5-4BF7-91FA-0E8C9B58F787}" sibTransId="{1E7DA822-C053-4204-9725-117DEDC859E9}"/>
    <dgm:cxn modelId="{75E4C58F-3B6F-426D-9B27-C08CA34D683A}" type="presOf" srcId="{FFA2EAAE-43B9-4319-B317-2EA31ED8735A}" destId="{B1645DAD-057C-4830-BC9D-BC6079A2D3F5}" srcOrd="0" destOrd="0" presId="urn:microsoft.com/office/officeart/2005/8/layout/hList1"/>
    <dgm:cxn modelId="{68690B90-A322-4E52-A5C2-C6C2880C62BE}" srcId="{E23243EB-F325-43D5-A556-DA4BFF4C882F}" destId="{465D4A32-056F-4D5B-96A9-0CB661611862}" srcOrd="1" destOrd="0" parTransId="{DE40533F-AF32-41A0-B09F-D2F496FC9543}" sibTransId="{8FCEA331-EEE6-42A5-89BB-56905F6B0058}"/>
    <dgm:cxn modelId="{E38D24BB-C7A3-4FE7-96B7-8D9CBA2A5BC2}" type="presOf" srcId="{41BACA6A-B336-4B8A-B404-A391656FDCEC}" destId="{1C994485-E331-4781-8F52-8A92C91B5E61}" srcOrd="0" destOrd="0" presId="urn:microsoft.com/office/officeart/2005/8/layout/hList1"/>
    <dgm:cxn modelId="{D1E15DC6-0594-4DC6-A926-881EB1299CD7}" type="presOf" srcId="{465D4A32-056F-4D5B-96A9-0CB661611862}" destId="{2AD252C5-2463-4702-BC77-B680127227B1}" srcOrd="0" destOrd="0" presId="urn:microsoft.com/office/officeart/2005/8/layout/hList1"/>
    <dgm:cxn modelId="{E7A114D4-4070-4D20-BDAC-F34961EE2099}" type="presOf" srcId="{E5383858-9C09-4871-B854-EAB2520440E1}" destId="{FE1154C4-7262-4719-BD34-BC5C889CABF1}" srcOrd="0" destOrd="0" presId="urn:microsoft.com/office/officeart/2005/8/layout/hList1"/>
    <dgm:cxn modelId="{EB30E6C1-043A-494A-95F1-5D00A6821000}" type="presParOf" srcId="{8AC2BB7F-66A1-474B-A92B-5C31DE61DA38}" destId="{BF75BF31-C9DA-4F79-9E01-7432C33D98E7}" srcOrd="0" destOrd="0" presId="urn:microsoft.com/office/officeart/2005/8/layout/hList1"/>
    <dgm:cxn modelId="{7DC4B04A-9B7C-47D6-8D31-BCCD8AB91BA3}" type="presParOf" srcId="{BF75BF31-C9DA-4F79-9E01-7432C33D98E7}" destId="{1C994485-E331-4781-8F52-8A92C91B5E61}" srcOrd="0" destOrd="0" presId="urn:microsoft.com/office/officeart/2005/8/layout/hList1"/>
    <dgm:cxn modelId="{9B1070E7-ECA3-4E49-9CB6-16BC9CDBD29F}" type="presParOf" srcId="{BF75BF31-C9DA-4F79-9E01-7432C33D98E7}" destId="{C19DCC28-977D-4297-AE36-74A9E442A8F8}" srcOrd="1" destOrd="0" presId="urn:microsoft.com/office/officeart/2005/8/layout/hList1"/>
    <dgm:cxn modelId="{FC7435BF-B357-4765-8131-38F69C56F9F9}" type="presParOf" srcId="{8AC2BB7F-66A1-474B-A92B-5C31DE61DA38}" destId="{92243AEB-B5C3-42DC-9973-C2C6B34DA7D2}" srcOrd="1" destOrd="0" presId="urn:microsoft.com/office/officeart/2005/8/layout/hList1"/>
    <dgm:cxn modelId="{6FD993EC-1391-4921-B85E-873368D5D12C}" type="presParOf" srcId="{8AC2BB7F-66A1-474B-A92B-5C31DE61DA38}" destId="{6E5116A5-CAA4-47AC-B4A9-A67575977291}" srcOrd="2" destOrd="0" presId="urn:microsoft.com/office/officeart/2005/8/layout/hList1"/>
    <dgm:cxn modelId="{EDD93B66-5725-457A-A06A-3FFB949AF291}" type="presParOf" srcId="{6E5116A5-CAA4-47AC-B4A9-A67575977291}" destId="{2AD252C5-2463-4702-BC77-B680127227B1}" srcOrd="0" destOrd="0" presId="urn:microsoft.com/office/officeart/2005/8/layout/hList1"/>
    <dgm:cxn modelId="{EB1B4158-D582-4D45-8D8E-08286073594C}" type="presParOf" srcId="{6E5116A5-CAA4-47AC-B4A9-A67575977291}" destId="{286E59D0-93F3-4C60-AEA7-3DAE103523EB}" srcOrd="1" destOrd="0" presId="urn:microsoft.com/office/officeart/2005/8/layout/hList1"/>
    <dgm:cxn modelId="{E185FD68-01B7-461D-8D3F-6BAE9CF61A2D}" type="presParOf" srcId="{8AC2BB7F-66A1-474B-A92B-5C31DE61DA38}" destId="{6016127B-0406-4060-B9B8-EB0B984A3093}" srcOrd="3" destOrd="0" presId="urn:microsoft.com/office/officeart/2005/8/layout/hList1"/>
    <dgm:cxn modelId="{784782EF-9D53-44E2-AEE6-C448BF2BBA73}" type="presParOf" srcId="{8AC2BB7F-66A1-474B-A92B-5C31DE61DA38}" destId="{C7161700-8F41-4578-BA2E-F9C1E5122DBE}" srcOrd="4" destOrd="0" presId="urn:microsoft.com/office/officeart/2005/8/layout/hList1"/>
    <dgm:cxn modelId="{E5434F70-D8BE-478B-AF80-3AF1D057ECFD}" type="presParOf" srcId="{C7161700-8F41-4578-BA2E-F9C1E5122DBE}" destId="{B1645DAD-057C-4830-BC9D-BC6079A2D3F5}" srcOrd="0" destOrd="0" presId="urn:microsoft.com/office/officeart/2005/8/layout/hList1"/>
    <dgm:cxn modelId="{A66F3CA2-BC6B-4ADA-90A9-D2D7D1F82929}" type="presParOf" srcId="{C7161700-8F41-4578-BA2E-F9C1E5122DBE}" destId="{629A99B7-7BFF-4DCA-AD9F-7F66569D7C4F}" srcOrd="1" destOrd="0" presId="urn:microsoft.com/office/officeart/2005/8/layout/hList1"/>
    <dgm:cxn modelId="{B5E7A76D-B96B-4590-BE5F-27D1C6F88C0C}" type="presParOf" srcId="{8AC2BB7F-66A1-474B-A92B-5C31DE61DA38}" destId="{6B270C03-42E6-4685-ABD8-5A76C117C234}" srcOrd="5" destOrd="0" presId="urn:microsoft.com/office/officeart/2005/8/layout/hList1"/>
    <dgm:cxn modelId="{EB9C4562-DBCD-40BD-BB41-5CBEDAF2D4AB}" type="presParOf" srcId="{8AC2BB7F-66A1-474B-A92B-5C31DE61DA38}" destId="{61A0019D-5BF4-48F7-9FE5-E487EF803240}" srcOrd="6" destOrd="0" presId="urn:microsoft.com/office/officeart/2005/8/layout/hList1"/>
    <dgm:cxn modelId="{C744F407-206B-4DE6-A75A-19ADA440D369}" type="presParOf" srcId="{61A0019D-5BF4-48F7-9FE5-E487EF803240}" destId="{FE1154C4-7262-4719-BD34-BC5C889CABF1}" srcOrd="0" destOrd="0" presId="urn:microsoft.com/office/officeart/2005/8/layout/hList1"/>
    <dgm:cxn modelId="{0C3419D5-DB33-408B-ABF8-264AF5DCA9C0}" type="presParOf" srcId="{61A0019D-5BF4-48F7-9FE5-E487EF803240}" destId="{80A5A3A4-575D-4A48-9903-82ED73ED1D9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274EA-81CA-4566-AC8F-A9ACDD6B83AC}">
      <dsp:nvSpPr>
        <dsp:cNvPr id="0" name=""/>
        <dsp:cNvSpPr/>
      </dsp:nvSpPr>
      <dsp:spPr>
        <a:xfrm>
          <a:off x="0" y="428640"/>
          <a:ext cx="2710656" cy="162639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kern="1200" dirty="0"/>
            <a:t>Sind der Normalfall und zu bevorzugen!!!</a:t>
          </a:r>
        </a:p>
      </dsp:txBody>
      <dsp:txXfrm>
        <a:off x="0" y="428640"/>
        <a:ext cx="2710656" cy="1626393"/>
      </dsp:txXfrm>
    </dsp:sp>
    <dsp:sp modelId="{47B7D076-E718-4C2E-92F3-F18A38E358D0}">
      <dsp:nvSpPr>
        <dsp:cNvPr id="0" name=""/>
        <dsp:cNvSpPr/>
      </dsp:nvSpPr>
      <dsp:spPr>
        <a:xfrm>
          <a:off x="2981721" y="428640"/>
          <a:ext cx="2710656" cy="162639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kern="1200" dirty="0"/>
            <a:t>Erhalten keine Vergütung</a:t>
          </a:r>
        </a:p>
      </dsp:txBody>
      <dsp:txXfrm>
        <a:off x="2981721" y="428640"/>
        <a:ext cx="2710656" cy="1626393"/>
      </dsp:txXfrm>
    </dsp:sp>
    <dsp:sp modelId="{D25162D8-6190-4F29-8D75-74EC3C53863F}">
      <dsp:nvSpPr>
        <dsp:cNvPr id="0" name=""/>
        <dsp:cNvSpPr/>
      </dsp:nvSpPr>
      <dsp:spPr>
        <a:xfrm>
          <a:off x="5963443" y="428640"/>
          <a:ext cx="2710656" cy="162639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kern="1200" dirty="0"/>
            <a:t>Meist Angehörige des Betroffenen  §1816 III BGB</a:t>
          </a:r>
        </a:p>
      </dsp:txBody>
      <dsp:txXfrm>
        <a:off x="5963443" y="428640"/>
        <a:ext cx="2710656" cy="1626393"/>
      </dsp:txXfrm>
    </dsp:sp>
    <dsp:sp modelId="{B56B5DB3-D282-4DBB-9B03-293B34EEC0F7}">
      <dsp:nvSpPr>
        <dsp:cNvPr id="0" name=""/>
        <dsp:cNvSpPr/>
      </dsp:nvSpPr>
      <dsp:spPr>
        <a:xfrm>
          <a:off x="444506" y="2326099"/>
          <a:ext cx="3890442" cy="162639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kern="1200" dirty="0"/>
            <a:t>Aufwandspauschale von 450,- € jährlich möglich </a:t>
          </a:r>
          <a:br>
            <a:rPr lang="de-DE" sz="2400" b="1" kern="1200" dirty="0"/>
          </a:br>
          <a:r>
            <a:rPr lang="de-DE" sz="2400" b="1" kern="1200" dirty="0"/>
            <a:t>§ 1878 BGB</a:t>
          </a:r>
        </a:p>
      </dsp:txBody>
      <dsp:txXfrm>
        <a:off x="444506" y="2326099"/>
        <a:ext cx="3890442" cy="1626393"/>
      </dsp:txXfrm>
    </dsp:sp>
    <dsp:sp modelId="{5871C150-3AFE-482F-B00F-51AD316D7EAC}">
      <dsp:nvSpPr>
        <dsp:cNvPr id="0" name=""/>
        <dsp:cNvSpPr/>
      </dsp:nvSpPr>
      <dsp:spPr>
        <a:xfrm>
          <a:off x="4624420" y="2344510"/>
          <a:ext cx="3623578" cy="162639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kern="1200" dirty="0"/>
            <a:t>Aufwendungsersatz gem. § 1877 BGB möglich</a:t>
          </a:r>
        </a:p>
      </dsp:txBody>
      <dsp:txXfrm>
        <a:off x="4624420" y="2344510"/>
        <a:ext cx="3623578" cy="16263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BED55-A94E-4787-8F41-6D93DFF29FEC}">
      <dsp:nvSpPr>
        <dsp:cNvPr id="0" name=""/>
        <dsp:cNvSpPr/>
      </dsp:nvSpPr>
      <dsp:spPr>
        <a:xfrm>
          <a:off x="0" y="73494"/>
          <a:ext cx="3460750" cy="2076449"/>
        </a:xfrm>
        <a:prstGeom prst="rect">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chemeClr val="tx1"/>
              </a:solidFill>
            </a:rPr>
            <a:t>Erhält eine Vergütung</a:t>
          </a:r>
        </a:p>
      </dsp:txBody>
      <dsp:txXfrm>
        <a:off x="0" y="73494"/>
        <a:ext cx="3460750" cy="2076449"/>
      </dsp:txXfrm>
    </dsp:sp>
    <dsp:sp modelId="{A15B06B6-C25D-4426-BFE3-84E133E8768B}">
      <dsp:nvSpPr>
        <dsp:cNvPr id="0" name=""/>
        <dsp:cNvSpPr/>
      </dsp:nvSpPr>
      <dsp:spPr>
        <a:xfrm>
          <a:off x="3806825" y="73494"/>
          <a:ext cx="3460750" cy="2076449"/>
        </a:xfrm>
        <a:prstGeom prst="rect">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chemeClr val="tx1"/>
              </a:solidFill>
            </a:rPr>
            <a:t>Muss registriert sein</a:t>
          </a:r>
        </a:p>
        <a:p>
          <a:pPr marL="0" lvl="0" indent="0" algn="ctr" defTabSz="1066800">
            <a:lnSpc>
              <a:spcPct val="90000"/>
            </a:lnSpc>
            <a:spcBef>
              <a:spcPct val="0"/>
            </a:spcBef>
            <a:spcAft>
              <a:spcPct val="35000"/>
            </a:spcAft>
            <a:buNone/>
          </a:pPr>
          <a:r>
            <a:rPr lang="de-DE" sz="2400" b="1" kern="1200" dirty="0">
              <a:solidFill>
                <a:schemeClr val="tx1"/>
              </a:solidFill>
            </a:rPr>
            <a:t>(Betreuerregister </a:t>
          </a:r>
          <a:br>
            <a:rPr lang="de-DE" sz="2400" b="1" kern="1200" dirty="0">
              <a:solidFill>
                <a:schemeClr val="tx1"/>
              </a:solidFill>
            </a:rPr>
          </a:br>
          <a:r>
            <a:rPr lang="de-DE" sz="2400" b="1" kern="1200" dirty="0">
              <a:solidFill>
                <a:schemeClr val="tx1"/>
              </a:solidFill>
            </a:rPr>
            <a:t>§ 23 (1) </a:t>
          </a:r>
          <a:r>
            <a:rPr lang="de-DE" sz="2400" b="1" kern="1200" dirty="0" err="1">
              <a:solidFill>
                <a:schemeClr val="tx1"/>
              </a:solidFill>
            </a:rPr>
            <a:t>BtOG</a:t>
          </a:r>
          <a:r>
            <a:rPr lang="de-DE" sz="2400" b="1" kern="1200" dirty="0">
              <a:solidFill>
                <a:schemeClr val="tx1"/>
              </a:solidFill>
            </a:rPr>
            <a:t>)</a:t>
          </a:r>
        </a:p>
      </dsp:txBody>
      <dsp:txXfrm>
        <a:off x="3806825" y="73494"/>
        <a:ext cx="3460750" cy="2076449"/>
      </dsp:txXfrm>
    </dsp:sp>
    <dsp:sp modelId="{D8F8EDF9-A730-48F4-B521-0C98F37C2A3D}">
      <dsp:nvSpPr>
        <dsp:cNvPr id="0" name=""/>
        <dsp:cNvSpPr/>
      </dsp:nvSpPr>
      <dsp:spPr>
        <a:xfrm>
          <a:off x="7613650" y="73494"/>
          <a:ext cx="3460750" cy="2076449"/>
        </a:xfrm>
        <a:prstGeom prst="rect">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chemeClr val="tx1"/>
              </a:solidFill>
            </a:rPr>
            <a:t>Eignung und Zuverlässigkeit müssen gegeben sein</a:t>
          </a:r>
        </a:p>
      </dsp:txBody>
      <dsp:txXfrm>
        <a:off x="7613650" y="73494"/>
        <a:ext cx="3460750" cy="2076449"/>
      </dsp:txXfrm>
    </dsp:sp>
    <dsp:sp modelId="{AA89FF56-29FF-4B1B-B755-E5B24F3661D1}">
      <dsp:nvSpPr>
        <dsp:cNvPr id="0" name=""/>
        <dsp:cNvSpPr/>
      </dsp:nvSpPr>
      <dsp:spPr>
        <a:xfrm>
          <a:off x="1206503" y="2496018"/>
          <a:ext cx="4089014" cy="2076449"/>
        </a:xfrm>
        <a:prstGeom prst="rect">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chemeClr val="tx1"/>
              </a:solidFill>
            </a:rPr>
            <a:t>Sachkundeprüfung muss abgelegt werden</a:t>
          </a:r>
        </a:p>
      </dsp:txBody>
      <dsp:txXfrm>
        <a:off x="1206503" y="2496018"/>
        <a:ext cx="4089014" cy="2076449"/>
      </dsp:txXfrm>
    </dsp:sp>
    <dsp:sp modelId="{A3822BA5-ECAB-4A3A-9A19-30B2383E8EF6}">
      <dsp:nvSpPr>
        <dsp:cNvPr id="0" name=""/>
        <dsp:cNvSpPr/>
      </dsp:nvSpPr>
      <dsp:spPr>
        <a:xfrm>
          <a:off x="5619548" y="2496018"/>
          <a:ext cx="4270392" cy="2076449"/>
        </a:xfrm>
        <a:prstGeom prst="rect">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chemeClr val="tx1"/>
              </a:solidFill>
            </a:rPr>
            <a:t>Berufshaftpflicht von mindestens 250.000,- € muss abgeschlossen werden</a:t>
          </a:r>
        </a:p>
      </dsp:txBody>
      <dsp:txXfrm>
        <a:off x="5619548" y="2496018"/>
        <a:ext cx="4270392" cy="20764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17739-A617-4AF3-8970-423F6956D730}">
      <dsp:nvSpPr>
        <dsp:cNvPr id="0" name=""/>
        <dsp:cNvSpPr/>
      </dsp:nvSpPr>
      <dsp:spPr>
        <a:xfrm>
          <a:off x="0" y="0"/>
          <a:ext cx="10858500" cy="1512321"/>
        </a:xfrm>
        <a:prstGeom prst="roundRect">
          <a:avLst>
            <a:gd name="adj" fmla="val 10000"/>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de-DE" sz="800" kern="1200" dirty="0"/>
            <a:t> </a:t>
          </a:r>
          <a:r>
            <a:rPr lang="de-DE" sz="2000" b="1" kern="1200" dirty="0">
              <a:latin typeface=" Arial Narrow"/>
            </a:rPr>
            <a:t>Aufstellung des Vermögensverzeichnisses gem</a:t>
          </a:r>
          <a:r>
            <a:rPr lang="de-DE" sz="2000" b="1" kern="1200" dirty="0">
              <a:solidFill>
                <a:srgbClr val="FF0000"/>
              </a:solidFill>
              <a:latin typeface=" Arial Narrow"/>
            </a:rPr>
            <a:t>. § 1835 BGB</a:t>
          </a:r>
        </a:p>
        <a:p>
          <a:pPr marL="0" lvl="0" indent="0" algn="l" defTabSz="355600">
            <a:lnSpc>
              <a:spcPct val="90000"/>
            </a:lnSpc>
            <a:spcBef>
              <a:spcPct val="0"/>
            </a:spcBef>
            <a:spcAft>
              <a:spcPct val="35000"/>
            </a:spcAft>
            <a:buNone/>
          </a:pPr>
          <a:r>
            <a:rPr lang="de-DE" sz="2000" b="1" kern="1200" dirty="0">
              <a:latin typeface=" Arial Narrow"/>
            </a:rPr>
            <a:t> Übersicht über den Vermögensbestand im jährlichen Rhythmus gem</a:t>
          </a:r>
          <a:r>
            <a:rPr lang="de-DE" sz="2000" b="1" kern="1200" dirty="0">
              <a:solidFill>
                <a:srgbClr val="FF0000"/>
              </a:solidFill>
              <a:latin typeface=" Arial Narrow"/>
            </a:rPr>
            <a:t>. § 1859 BGB</a:t>
          </a:r>
        </a:p>
        <a:p>
          <a:pPr marL="0" lvl="0" indent="0" algn="l" defTabSz="355600">
            <a:lnSpc>
              <a:spcPct val="90000"/>
            </a:lnSpc>
            <a:spcBef>
              <a:spcPct val="0"/>
            </a:spcBef>
            <a:spcAft>
              <a:spcPct val="35000"/>
            </a:spcAft>
            <a:buNone/>
          </a:pPr>
          <a:r>
            <a:rPr lang="de-DE" sz="2000" b="1" kern="1200" dirty="0">
              <a:latin typeface=" Arial Narrow"/>
            </a:rPr>
            <a:t> Anzeigepflicht über Eröffnung eines Giro- oder Anlagekontos gem. </a:t>
          </a:r>
          <a:r>
            <a:rPr lang="de-DE" sz="2000" b="1" kern="1200" dirty="0">
              <a:solidFill>
                <a:srgbClr val="FF0000"/>
              </a:solidFill>
              <a:latin typeface=" Arial Narrow"/>
            </a:rPr>
            <a:t>§ 1846 BGB</a:t>
          </a:r>
        </a:p>
        <a:p>
          <a:pPr marL="0" lvl="0" indent="0" algn="l" defTabSz="355600">
            <a:lnSpc>
              <a:spcPct val="90000"/>
            </a:lnSpc>
            <a:spcBef>
              <a:spcPct val="0"/>
            </a:spcBef>
            <a:spcAft>
              <a:spcPct val="35000"/>
            </a:spcAft>
            <a:buNone/>
          </a:pPr>
          <a:r>
            <a:rPr lang="de-DE" sz="2000" b="1" kern="1200" dirty="0">
              <a:latin typeface=" Arial Narrow"/>
            </a:rPr>
            <a:t> Schlussrechnung zur Belegpflicht gem. </a:t>
          </a:r>
          <a:r>
            <a:rPr lang="de-DE" sz="2000" b="1" kern="1200" dirty="0">
              <a:solidFill>
                <a:srgbClr val="FF0000"/>
              </a:solidFill>
              <a:latin typeface=" Arial Narrow"/>
            </a:rPr>
            <a:t>§ 1873 BGB</a:t>
          </a:r>
        </a:p>
        <a:p>
          <a:pPr marL="0" lvl="0" indent="0" algn="l" defTabSz="355600">
            <a:lnSpc>
              <a:spcPct val="90000"/>
            </a:lnSpc>
            <a:spcBef>
              <a:spcPct val="0"/>
            </a:spcBef>
            <a:spcAft>
              <a:spcPct val="35000"/>
            </a:spcAft>
            <a:buNone/>
          </a:pPr>
          <a:endParaRPr lang="de-DE" sz="1400" b="1" kern="1200" dirty="0">
            <a:latin typeface=" Arial Narrow"/>
          </a:endParaRPr>
        </a:p>
        <a:p>
          <a:pPr marL="0" lvl="0" indent="0" algn="l" defTabSz="355600">
            <a:lnSpc>
              <a:spcPct val="90000"/>
            </a:lnSpc>
            <a:spcBef>
              <a:spcPct val="0"/>
            </a:spcBef>
            <a:spcAft>
              <a:spcPct val="35000"/>
            </a:spcAft>
            <a:buNone/>
          </a:pPr>
          <a:r>
            <a:rPr lang="de-DE" sz="800" kern="1200" dirty="0"/>
            <a:t>  </a:t>
          </a:r>
        </a:p>
        <a:p>
          <a:pPr marL="114300" lvl="1" indent="-114300" algn="l" defTabSz="622300">
            <a:lnSpc>
              <a:spcPct val="90000"/>
            </a:lnSpc>
            <a:spcBef>
              <a:spcPct val="0"/>
            </a:spcBef>
            <a:spcAft>
              <a:spcPct val="15000"/>
            </a:spcAft>
            <a:buChar char="•"/>
          </a:pPr>
          <a:endParaRPr lang="de-DE" sz="1400" kern="1200" dirty="0"/>
        </a:p>
      </dsp:txBody>
      <dsp:txXfrm>
        <a:off x="2322932" y="0"/>
        <a:ext cx="8535567" cy="1512321"/>
      </dsp:txXfrm>
    </dsp:sp>
    <dsp:sp modelId="{766E378B-23D0-4DD0-8244-71A81479F379}">
      <dsp:nvSpPr>
        <dsp:cNvPr id="0" name=""/>
        <dsp:cNvSpPr/>
      </dsp:nvSpPr>
      <dsp:spPr>
        <a:xfrm>
          <a:off x="151232" y="151232"/>
          <a:ext cx="2171700" cy="1209856"/>
        </a:xfrm>
        <a:prstGeom prst="roundRect">
          <a:avLst>
            <a:gd name="adj" fmla="val 10000"/>
          </a:avLst>
        </a:prstGeom>
        <a:blipFill rotWithShape="1">
          <a:blip xmlns:r="http://schemas.openxmlformats.org/officeDocument/2006/relationships" r:embed="rId1"/>
          <a:srcRect/>
          <a:stretch>
            <a:fillRect t="-41000" b="-41000"/>
          </a:stretch>
        </a:blip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D50A49-3CDA-4846-8729-C3BAB526B5DB}">
      <dsp:nvSpPr>
        <dsp:cNvPr id="0" name=""/>
        <dsp:cNvSpPr/>
      </dsp:nvSpPr>
      <dsp:spPr>
        <a:xfrm>
          <a:off x="0" y="1663553"/>
          <a:ext cx="10858500" cy="1512321"/>
        </a:xfrm>
        <a:prstGeom prst="roundRect">
          <a:avLst>
            <a:gd name="adj" fmla="val 10000"/>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b="1" kern="1200" dirty="0">
              <a:latin typeface=" Arial Narrow"/>
            </a:rPr>
            <a:t>Verwahrungspflichten gem. </a:t>
          </a:r>
          <a:r>
            <a:rPr lang="de-DE" sz="2000" b="1" kern="1200" dirty="0">
              <a:solidFill>
                <a:srgbClr val="FF0000"/>
              </a:solidFill>
              <a:latin typeface=" Arial Narrow"/>
            </a:rPr>
            <a:t>§ 1844 BGB</a:t>
          </a:r>
        </a:p>
        <a:p>
          <a:pPr marL="0" lvl="0" indent="0" algn="l" defTabSz="889000">
            <a:lnSpc>
              <a:spcPct val="90000"/>
            </a:lnSpc>
            <a:spcBef>
              <a:spcPct val="0"/>
            </a:spcBef>
            <a:spcAft>
              <a:spcPct val="35000"/>
            </a:spcAft>
            <a:buNone/>
          </a:pPr>
          <a:r>
            <a:rPr lang="de-DE" sz="2000" b="1" kern="1200" dirty="0">
              <a:latin typeface=" Arial Narrow"/>
            </a:rPr>
            <a:t>Anzeigepflichten gem. </a:t>
          </a:r>
          <a:r>
            <a:rPr lang="de-DE" sz="2000" b="1" kern="1200" dirty="0">
              <a:solidFill>
                <a:srgbClr val="FF0000"/>
              </a:solidFill>
              <a:latin typeface=" Arial Narrow"/>
            </a:rPr>
            <a:t>§ 1846 BGB</a:t>
          </a:r>
        </a:p>
        <a:p>
          <a:pPr marL="0" lvl="0" indent="0" algn="l" defTabSz="889000">
            <a:lnSpc>
              <a:spcPct val="90000"/>
            </a:lnSpc>
            <a:spcBef>
              <a:spcPct val="0"/>
            </a:spcBef>
            <a:spcAft>
              <a:spcPct val="35000"/>
            </a:spcAft>
            <a:buNone/>
          </a:pPr>
          <a:r>
            <a:rPr lang="de-DE" sz="2000" b="1" kern="1200" dirty="0">
              <a:latin typeface=" Arial Narrow"/>
            </a:rPr>
            <a:t>Jährliche Berichtspflicht über die Betreuung gem. </a:t>
          </a:r>
          <a:r>
            <a:rPr lang="de-DE" sz="2000" b="1" kern="1200" dirty="0">
              <a:solidFill>
                <a:srgbClr val="FF0000"/>
              </a:solidFill>
              <a:latin typeface=" Arial Narrow"/>
            </a:rPr>
            <a:t>§ 1863 BGB</a:t>
          </a:r>
        </a:p>
        <a:p>
          <a:pPr marL="0" lvl="0" indent="0" algn="l" defTabSz="889000">
            <a:lnSpc>
              <a:spcPct val="90000"/>
            </a:lnSpc>
            <a:spcBef>
              <a:spcPct val="0"/>
            </a:spcBef>
            <a:spcAft>
              <a:spcPct val="35000"/>
            </a:spcAft>
            <a:buNone/>
          </a:pPr>
          <a:r>
            <a:rPr lang="de-DE" sz="2000" b="1" kern="1200" dirty="0">
              <a:latin typeface=" Arial Narrow"/>
            </a:rPr>
            <a:t>Genehmigungspflicht für Wohnungsauflösungen gem. </a:t>
          </a:r>
          <a:r>
            <a:rPr lang="de-DE" sz="2000" b="1" kern="1200" dirty="0">
              <a:solidFill>
                <a:srgbClr val="FF0000"/>
              </a:solidFill>
              <a:latin typeface=" Arial Narrow"/>
            </a:rPr>
            <a:t>§ 1833 BGB</a:t>
          </a:r>
        </a:p>
      </dsp:txBody>
      <dsp:txXfrm>
        <a:off x="2322932" y="1663553"/>
        <a:ext cx="8535567" cy="1512321"/>
      </dsp:txXfrm>
    </dsp:sp>
    <dsp:sp modelId="{BBA6A61B-5A4B-4716-AEE1-A77212F3C508}">
      <dsp:nvSpPr>
        <dsp:cNvPr id="0" name=""/>
        <dsp:cNvSpPr/>
      </dsp:nvSpPr>
      <dsp:spPr>
        <a:xfrm>
          <a:off x="151232" y="1814785"/>
          <a:ext cx="2171700" cy="1209856"/>
        </a:xfrm>
        <a:prstGeom prst="roundRect">
          <a:avLst>
            <a:gd name="adj" fmla="val 10000"/>
          </a:avLst>
        </a:prstGeom>
        <a:blipFill rotWithShape="1">
          <a:blip xmlns:r="http://schemas.openxmlformats.org/officeDocument/2006/relationships" r:embed="rId1"/>
          <a:srcRect/>
          <a:stretch>
            <a:fillRect t="-41000" b="-41000"/>
          </a:stretch>
        </a:blip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9BE069-C73A-4DDC-8D45-68748703DD3D}">
      <dsp:nvSpPr>
        <dsp:cNvPr id="0" name=""/>
        <dsp:cNvSpPr/>
      </dsp:nvSpPr>
      <dsp:spPr>
        <a:xfrm>
          <a:off x="0" y="3352464"/>
          <a:ext cx="10858500" cy="1512321"/>
        </a:xfrm>
        <a:prstGeom prst="roundRect">
          <a:avLst>
            <a:gd name="adj" fmla="val 10000"/>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b="1" kern="1200" dirty="0">
              <a:latin typeface=" Arial Narrow"/>
            </a:rPr>
            <a:t>Genehmigungspflichten für Grundstücksgeschäfte und alle in §§ </a:t>
          </a:r>
          <a:r>
            <a:rPr lang="de-DE" sz="2000" b="1" kern="1200" dirty="0">
              <a:solidFill>
                <a:srgbClr val="FF0000"/>
              </a:solidFill>
              <a:latin typeface=" Arial Narrow"/>
            </a:rPr>
            <a:t>1850 – 1854 BGB </a:t>
          </a:r>
          <a:r>
            <a:rPr lang="de-DE" sz="2000" b="1" kern="1200" dirty="0">
              <a:latin typeface=" Arial Narrow"/>
            </a:rPr>
            <a:t>aufgeführten Rechtsgeschäfte</a:t>
          </a:r>
        </a:p>
      </dsp:txBody>
      <dsp:txXfrm>
        <a:off x="2322932" y="3352464"/>
        <a:ext cx="8535567" cy="1512321"/>
      </dsp:txXfrm>
    </dsp:sp>
    <dsp:sp modelId="{DEC9E78B-5F43-4870-BB5B-0DA5704FF145}">
      <dsp:nvSpPr>
        <dsp:cNvPr id="0" name=""/>
        <dsp:cNvSpPr/>
      </dsp:nvSpPr>
      <dsp:spPr>
        <a:xfrm>
          <a:off x="151232" y="3327106"/>
          <a:ext cx="2171700" cy="1563038"/>
        </a:xfrm>
        <a:prstGeom prst="roundRect">
          <a:avLst>
            <a:gd name="adj" fmla="val 10000"/>
          </a:avLst>
        </a:prstGeom>
        <a:blipFill rotWithShape="1">
          <a:blip xmlns:r="http://schemas.openxmlformats.org/officeDocument/2006/relationships" r:embed="rId2"/>
          <a:srcRect/>
          <a:stretch>
            <a:fillRect t="-80000" b="-80000"/>
          </a:stretch>
        </a:blip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94485-E331-4781-8F52-8A92C91B5E61}">
      <dsp:nvSpPr>
        <dsp:cNvPr id="0" name=""/>
        <dsp:cNvSpPr/>
      </dsp:nvSpPr>
      <dsp:spPr>
        <a:xfrm>
          <a:off x="57523" y="1838155"/>
          <a:ext cx="2231907" cy="806400"/>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de-DE" sz="2800" kern="1200" dirty="0"/>
            <a:t>14.04.2026</a:t>
          </a:r>
        </a:p>
      </dsp:txBody>
      <dsp:txXfrm>
        <a:off x="57523" y="1838155"/>
        <a:ext cx="2231907" cy="806400"/>
      </dsp:txXfrm>
    </dsp:sp>
    <dsp:sp modelId="{C19DCC28-977D-4297-AE36-74A9E442A8F8}">
      <dsp:nvSpPr>
        <dsp:cNvPr id="0" name=""/>
        <dsp:cNvSpPr/>
      </dsp:nvSpPr>
      <dsp:spPr>
        <a:xfrm>
          <a:off x="61495" y="2659395"/>
          <a:ext cx="2231907" cy="1187370"/>
        </a:xfrm>
        <a:prstGeom prst="rect">
          <a:avLst/>
        </a:prstGeom>
        <a:blipFill rotWithShape="0">
          <a:blip xmlns:r="http://schemas.openxmlformats.org/officeDocument/2006/relationships" r:embed="rId1"/>
          <a:srcRect/>
          <a:stretch>
            <a:fillRect t="-42000" b="-42000"/>
          </a:stretch>
        </a:blip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D252C5-2463-4702-BC77-B680127227B1}">
      <dsp:nvSpPr>
        <dsp:cNvPr id="0" name=""/>
        <dsp:cNvSpPr/>
      </dsp:nvSpPr>
      <dsp:spPr>
        <a:xfrm>
          <a:off x="2548085" y="1820010"/>
          <a:ext cx="2231907" cy="806400"/>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de-DE" sz="2800" kern="1200" dirty="0"/>
            <a:t>15.04.2026</a:t>
          </a:r>
        </a:p>
      </dsp:txBody>
      <dsp:txXfrm>
        <a:off x="2548085" y="1820010"/>
        <a:ext cx="2231907" cy="806400"/>
      </dsp:txXfrm>
    </dsp:sp>
    <dsp:sp modelId="{286E59D0-93F3-4C60-AEA7-3DAE103523EB}">
      <dsp:nvSpPr>
        <dsp:cNvPr id="0" name=""/>
        <dsp:cNvSpPr/>
      </dsp:nvSpPr>
      <dsp:spPr>
        <a:xfrm>
          <a:off x="2548085" y="2626410"/>
          <a:ext cx="2231907" cy="1229759"/>
        </a:xfrm>
        <a:prstGeom prst="rect">
          <a:avLst/>
        </a:prstGeom>
        <a:blipFill rotWithShape="0">
          <a:blip xmlns:r="http://schemas.openxmlformats.org/officeDocument/2006/relationships" r:embed="rId2"/>
          <a:srcRect/>
          <a:stretch>
            <a:fillRect t="-39000" b="-39000"/>
          </a:stretch>
        </a:blip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645DAD-057C-4830-BC9D-BC6079A2D3F5}">
      <dsp:nvSpPr>
        <dsp:cNvPr id="0" name=""/>
        <dsp:cNvSpPr/>
      </dsp:nvSpPr>
      <dsp:spPr>
        <a:xfrm>
          <a:off x="5092459" y="1820010"/>
          <a:ext cx="2231907" cy="806400"/>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de-DE" sz="2800" kern="1200" dirty="0"/>
            <a:t>16.04.2026</a:t>
          </a:r>
        </a:p>
      </dsp:txBody>
      <dsp:txXfrm>
        <a:off x="5092459" y="1820010"/>
        <a:ext cx="2231907" cy="806400"/>
      </dsp:txXfrm>
    </dsp:sp>
    <dsp:sp modelId="{629A99B7-7BFF-4DCA-AD9F-7F66569D7C4F}">
      <dsp:nvSpPr>
        <dsp:cNvPr id="0" name=""/>
        <dsp:cNvSpPr/>
      </dsp:nvSpPr>
      <dsp:spPr>
        <a:xfrm>
          <a:off x="5092459" y="2626410"/>
          <a:ext cx="2231907" cy="1229759"/>
        </a:xfrm>
        <a:prstGeom prst="rect">
          <a:avLst/>
        </a:prstGeom>
        <a:blipFill rotWithShape="0">
          <a:blip xmlns:r="http://schemas.openxmlformats.org/officeDocument/2006/relationships" r:embed="rId3"/>
          <a:srcRect/>
          <a:stretch>
            <a:fillRect/>
          </a:stretch>
        </a:blip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1154C4-7262-4719-BD34-BC5C889CABF1}">
      <dsp:nvSpPr>
        <dsp:cNvPr id="0" name=""/>
        <dsp:cNvSpPr/>
      </dsp:nvSpPr>
      <dsp:spPr>
        <a:xfrm>
          <a:off x="7640545" y="1835590"/>
          <a:ext cx="2231907" cy="806400"/>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de-DE" sz="2800" kern="1200" dirty="0"/>
            <a:t>17.04.2026</a:t>
          </a:r>
        </a:p>
      </dsp:txBody>
      <dsp:txXfrm>
        <a:off x="7640545" y="1835590"/>
        <a:ext cx="2231907" cy="806400"/>
      </dsp:txXfrm>
    </dsp:sp>
    <dsp:sp modelId="{80A5A3A4-575D-4A48-9903-82ED73ED1D9B}">
      <dsp:nvSpPr>
        <dsp:cNvPr id="0" name=""/>
        <dsp:cNvSpPr/>
      </dsp:nvSpPr>
      <dsp:spPr>
        <a:xfrm>
          <a:off x="7636834" y="2626410"/>
          <a:ext cx="2231907" cy="1229759"/>
        </a:xfrm>
        <a:prstGeom prst="rect">
          <a:avLst/>
        </a:prstGeom>
        <a:blipFill rotWithShape="0">
          <a:blip xmlns:r="http://schemas.openxmlformats.org/officeDocument/2006/relationships" r:embed="rId4"/>
          <a:srcRect/>
          <a:stretch>
            <a:fillRect/>
          </a:stretch>
        </a:blip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CD243827-823B-47D8-9DC1-43126BC857EF}" type="datetimeFigureOut">
              <a:rPr lang="de-DE" smtClean="0"/>
              <a:t>06.07.2026</a:t>
            </a:fld>
            <a:endParaRPr lang="de-DE"/>
          </a:p>
        </p:txBody>
      </p:sp>
      <p:sp>
        <p:nvSpPr>
          <p:cNvPr id="4" name="Folienbildplatzhalter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D942FD73-5D86-409F-9767-732E7A01D283}" type="slidenum">
              <a:rPr lang="de-DE" smtClean="0"/>
              <a:t>‹Nr.›</a:t>
            </a:fld>
            <a:endParaRPr lang="de-DE"/>
          </a:p>
        </p:txBody>
      </p:sp>
    </p:spTree>
    <p:extLst>
      <p:ext uri="{BB962C8B-B14F-4D97-AF65-F5344CB8AC3E}">
        <p14:creationId xmlns:p14="http://schemas.microsoft.com/office/powerpoint/2010/main" val="3490449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E84EF8-7849-446B-AC63-E6C04D7174D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352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E84EF8-7849-446B-AC63-E6C04D7174D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371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E84EF8-7849-446B-AC63-E6C04D7174D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287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E84EF8-7849-446B-AC63-E6C04D7174D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399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E84EF8-7849-446B-AC63-E6C04D7174D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963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E84EF8-7849-446B-AC63-E6C04D7174D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64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E84EF8-7849-446B-AC63-E6C04D7174D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991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de-DE"/>
              <a:t>Titelmasterformat durch Klicken bearbeiten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1317EEDE-9A0F-4F4C-9483-37B287FACD18}" type="datetimeFigureOut">
              <a:rPr lang="de-DE" smtClean="0"/>
              <a:t>06.07.2026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7E79344-8BBB-424A-A73A-F5C83737747D}" type="slidenum">
              <a:rPr lang="de-DE" smtClean="0"/>
              <a:t>‹Nr.›</a:t>
            </a:fld>
            <a:endParaRPr lang="de-DE"/>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2038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Formatvorlagen des Textmasters bearbeiten</a:t>
            </a:r>
          </a:p>
        </p:txBody>
      </p:sp>
      <p:sp>
        <p:nvSpPr>
          <p:cNvPr id="3" name="Date Placeholder 2"/>
          <p:cNvSpPr>
            <a:spLocks noGrp="1"/>
          </p:cNvSpPr>
          <p:nvPr>
            <p:ph type="dt" sz="half" idx="10"/>
          </p:nvPr>
        </p:nvSpPr>
        <p:spPr/>
        <p:txBody>
          <a:bodyPr/>
          <a:lstStyle/>
          <a:p>
            <a:fld id="{1317EEDE-9A0F-4F4C-9483-37B287FACD18}" type="datetimeFigureOut">
              <a:rPr lang="de-DE" smtClean="0"/>
              <a:t>06.07.2026</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27E79344-8BBB-424A-A73A-F5C83737747D}" type="slidenum">
              <a:rPr lang="de-DE" smtClean="0"/>
              <a:t>‹Nr.›</a:t>
            </a:fld>
            <a:endParaRPr lang="de-DE"/>
          </a:p>
        </p:txBody>
      </p:sp>
    </p:spTree>
    <p:extLst>
      <p:ext uri="{BB962C8B-B14F-4D97-AF65-F5344CB8AC3E}">
        <p14:creationId xmlns:p14="http://schemas.microsoft.com/office/powerpoint/2010/main" val="559262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de-DE"/>
              <a:t>Titelmasterformat durch Klicken bearbeiten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1317EEDE-9A0F-4F4C-9483-37B287FACD18}" type="datetimeFigureOut">
              <a:rPr lang="de-DE" smtClean="0"/>
              <a:t>06.07.2026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7E79344-8BBB-424A-A73A-F5C83737747D}" type="slidenum">
              <a:rPr lang="de-DE" smtClean="0"/>
              <a:t>‹Nr.›</a:t>
            </a:fld>
            <a:endParaRPr lang="de-DE"/>
          </a:p>
        </p:txBody>
      </p:sp>
    </p:spTree>
    <p:extLst>
      <p:ext uri="{BB962C8B-B14F-4D97-AF65-F5344CB8AC3E}">
        <p14:creationId xmlns:p14="http://schemas.microsoft.com/office/powerpoint/2010/main" val="3952639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de-DE"/>
              <a:t>Titelmasterformat durch Klicken bearbeiten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Formatvorlagen des Textmasters bearbeiten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1317EEDE-9A0F-4F4C-9483-37B287FACD18}" type="datetimeFigureOut">
              <a:rPr lang="de-DE" smtClean="0"/>
              <a:t>06.07.2026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7E79344-8BBB-424A-A73A-F5C83737747D}" type="slidenum">
              <a:rPr lang="de-DE" smtClean="0"/>
              <a:t>‹Nr.›</a:t>
            </a:fld>
            <a:endParaRPr lang="de-DE"/>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670756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de-DE"/>
              <a:t>Titelmasterformat durch Klicken bearbeiten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1317EEDE-9A0F-4F4C-9483-37B287FACD18}" type="datetimeFigureOut">
              <a:rPr lang="de-DE" smtClean="0"/>
              <a:t>06.07.2026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7E79344-8BBB-424A-A73A-F5C83737747D}" type="slidenum">
              <a:rPr lang="de-DE" smtClean="0"/>
              <a:t>‹Nr.›</a:t>
            </a:fld>
            <a:endParaRPr lang="de-DE"/>
          </a:p>
        </p:txBody>
      </p:sp>
    </p:spTree>
    <p:extLst>
      <p:ext uri="{BB962C8B-B14F-4D97-AF65-F5344CB8AC3E}">
        <p14:creationId xmlns:p14="http://schemas.microsoft.com/office/powerpoint/2010/main" val="1430955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de-DE"/>
              <a:t>Titelmasterformat durch Klicken bearbeiten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de-DE"/>
              <a:t>Formatvorlagen des Textmasters bearbeiten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1317EEDE-9A0F-4F4C-9483-37B287FACD18}" type="datetimeFigureOut">
              <a:rPr lang="de-DE" smtClean="0"/>
              <a:t>06.07.2026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7E79344-8BBB-424A-A73A-F5C83737747D}" type="slidenum">
              <a:rPr lang="de-DE" smtClean="0"/>
              <a:t>‹Nr.›</a:t>
            </a:fld>
            <a:endParaRPr lang="de-DE"/>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677097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de-DE"/>
              <a:t>Titelmasterformat durch Klicken bearbeiten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de-DE"/>
              <a:t>Formatvorlagen des Textmasters bearbeiten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1317EEDE-9A0F-4F4C-9483-37B287FACD18}" type="datetimeFigureOut">
              <a:rPr lang="de-DE" smtClean="0"/>
              <a:t>06.07.2026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7E79344-8BBB-424A-A73A-F5C83737747D}" type="slidenum">
              <a:rPr lang="de-DE" smtClean="0"/>
              <a:t>‹Nr.›</a:t>
            </a:fld>
            <a:endParaRPr lang="de-DE"/>
          </a:p>
        </p:txBody>
      </p:sp>
    </p:spTree>
    <p:extLst>
      <p:ext uri="{BB962C8B-B14F-4D97-AF65-F5344CB8AC3E}">
        <p14:creationId xmlns:p14="http://schemas.microsoft.com/office/powerpoint/2010/main" val="1654797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317EEDE-9A0F-4F4C-9483-37B287FACD18}" type="datetimeFigureOut">
              <a:rPr lang="de-DE" smtClean="0"/>
              <a:t>06.07.2026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7E79344-8BBB-424A-A73A-F5C83737747D}" type="slidenum">
              <a:rPr lang="de-DE" smtClean="0"/>
              <a:t>‹Nr.›</a:t>
            </a:fld>
            <a:endParaRPr lang="de-DE"/>
          </a:p>
        </p:txBody>
      </p:sp>
    </p:spTree>
    <p:extLst>
      <p:ext uri="{BB962C8B-B14F-4D97-AF65-F5344CB8AC3E}">
        <p14:creationId xmlns:p14="http://schemas.microsoft.com/office/powerpoint/2010/main" val="2848817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317EEDE-9A0F-4F4C-9483-37B287FACD18}" type="datetimeFigureOut">
              <a:rPr lang="de-DE" smtClean="0"/>
              <a:t>06.07.2026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7E79344-8BBB-424A-A73A-F5C83737747D}" type="slidenum">
              <a:rPr lang="de-DE" smtClean="0"/>
              <a:t>‹Nr.›</a:t>
            </a:fld>
            <a:endParaRPr lang="de-DE"/>
          </a:p>
        </p:txBody>
      </p:sp>
    </p:spTree>
    <p:extLst>
      <p:ext uri="{BB962C8B-B14F-4D97-AF65-F5344CB8AC3E}">
        <p14:creationId xmlns:p14="http://schemas.microsoft.com/office/powerpoint/2010/main" val="2819363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300353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3933227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nchor="ct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317EEDE-9A0F-4F4C-9483-37B287FACD18}" type="datetimeFigureOut">
              <a:rPr lang="de-DE" smtClean="0"/>
              <a:t>06.07.2026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7E79344-8BBB-424A-A73A-F5C83737747D}" type="slidenum">
              <a:rPr lang="de-DE" smtClean="0"/>
              <a:t>‹Nr.›</a:t>
            </a:fld>
            <a:endParaRPr lang="de-DE"/>
          </a:p>
        </p:txBody>
      </p:sp>
    </p:spTree>
    <p:extLst>
      <p:ext uri="{BB962C8B-B14F-4D97-AF65-F5344CB8AC3E}">
        <p14:creationId xmlns:p14="http://schemas.microsoft.com/office/powerpoint/2010/main" val="3678919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C764DE79-268F-4C1A-8933-263129D2AF90}" type="datetimeFigureOut">
              <a:rPr lang="en-US" dirty="0"/>
              <a:t>7/6/2026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2818955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7/6/2026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3180131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7/6/2026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412370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7/6/2026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31924371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8611039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C764DE79-268F-4C1A-8933-263129D2AF90}" type="datetimeFigureOut">
              <a:rPr lang="en-US" dirty="0"/>
              <a:t>7/6/2026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595539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C764DE79-268F-4C1A-8933-263129D2AF90}" type="datetimeFigureOut">
              <a:rPr lang="en-US" dirty="0"/>
              <a:t>7/6/2026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22857348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336288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533425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de-DE"/>
              <a:t>Titelmasterformat durch Klicken bearbeiten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1317EEDE-9A0F-4F4C-9483-37B287FACD18}" type="datetimeFigureOut">
              <a:rPr lang="de-DE" smtClean="0"/>
              <a:t>06.07.2026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7E79344-8BBB-424A-A73A-F5C83737747D}" type="slidenum">
              <a:rPr lang="de-DE" smtClean="0"/>
              <a:t>‹Nr.›</a:t>
            </a:fld>
            <a:endParaRPr lang="de-DE"/>
          </a:p>
        </p:txBody>
      </p:sp>
    </p:spTree>
    <p:extLst>
      <p:ext uri="{BB962C8B-B14F-4D97-AF65-F5344CB8AC3E}">
        <p14:creationId xmlns:p14="http://schemas.microsoft.com/office/powerpoint/2010/main" val="1829779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317EEDE-9A0F-4F4C-9483-37B287FACD18}" type="datetimeFigureOut">
              <a:rPr lang="de-DE" smtClean="0"/>
              <a:t>06.07.2026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27E79344-8BBB-424A-A73A-F5C83737747D}" type="slidenum">
              <a:rPr lang="de-DE" smtClean="0"/>
              <a:t>‹Nr.›</a:t>
            </a:fld>
            <a:endParaRPr lang="de-DE"/>
          </a:p>
        </p:txBody>
      </p:sp>
    </p:spTree>
    <p:extLst>
      <p:ext uri="{BB962C8B-B14F-4D97-AF65-F5344CB8AC3E}">
        <p14:creationId xmlns:p14="http://schemas.microsoft.com/office/powerpoint/2010/main" val="563868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Titelmasterformat durch Klicken bearbeiten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317EEDE-9A0F-4F4C-9483-37B287FACD18}" type="datetimeFigureOut">
              <a:rPr lang="de-DE" smtClean="0"/>
              <a:t>06.07.2026</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27E79344-8BBB-424A-A73A-F5C83737747D}" type="slidenum">
              <a:rPr lang="de-DE" smtClean="0"/>
              <a:t>‹Nr.›</a:t>
            </a:fld>
            <a:endParaRPr lang="de-DE"/>
          </a:p>
        </p:txBody>
      </p:sp>
    </p:spTree>
    <p:extLst>
      <p:ext uri="{BB962C8B-B14F-4D97-AF65-F5344CB8AC3E}">
        <p14:creationId xmlns:p14="http://schemas.microsoft.com/office/powerpoint/2010/main" val="2941621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1317EEDE-9A0F-4F4C-9483-37B287FACD18}" type="datetimeFigureOut">
              <a:rPr lang="de-DE" smtClean="0"/>
              <a:t>06.07.2026</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27E79344-8BBB-424A-A73A-F5C83737747D}" type="slidenum">
              <a:rPr lang="de-DE" smtClean="0"/>
              <a:t>‹Nr.›</a:t>
            </a:fld>
            <a:endParaRPr lang="de-DE"/>
          </a:p>
        </p:txBody>
      </p:sp>
    </p:spTree>
    <p:extLst>
      <p:ext uri="{BB962C8B-B14F-4D97-AF65-F5344CB8AC3E}">
        <p14:creationId xmlns:p14="http://schemas.microsoft.com/office/powerpoint/2010/main" val="187964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17EEDE-9A0F-4F4C-9483-37B287FACD18}" type="datetimeFigureOut">
              <a:rPr lang="de-DE" smtClean="0"/>
              <a:t>06.07.2026</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27E79344-8BBB-424A-A73A-F5C83737747D}" type="slidenum">
              <a:rPr lang="de-DE" smtClean="0"/>
              <a:t>‹Nr.›</a:t>
            </a:fld>
            <a:endParaRPr lang="de-DE"/>
          </a:p>
        </p:txBody>
      </p:sp>
    </p:spTree>
    <p:extLst>
      <p:ext uri="{BB962C8B-B14F-4D97-AF65-F5344CB8AC3E}">
        <p14:creationId xmlns:p14="http://schemas.microsoft.com/office/powerpoint/2010/main" val="3337464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de-DE"/>
              <a:t>Titelmasterformat durch Klicken bearbeiten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317EEDE-9A0F-4F4C-9483-37B287FACD18}" type="datetimeFigureOut">
              <a:rPr lang="de-DE" smtClean="0"/>
              <a:t>06.07.2026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27E79344-8BBB-424A-A73A-F5C83737747D}" type="slidenum">
              <a:rPr lang="de-DE" smtClean="0"/>
              <a:t>‹Nr.›</a:t>
            </a:fld>
            <a:endParaRPr lang="de-DE"/>
          </a:p>
        </p:txBody>
      </p:sp>
    </p:spTree>
    <p:extLst>
      <p:ext uri="{BB962C8B-B14F-4D97-AF65-F5344CB8AC3E}">
        <p14:creationId xmlns:p14="http://schemas.microsoft.com/office/powerpoint/2010/main" val="2557845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de-DE"/>
              <a:t>Titelmasterformat durch Klicken bearbeiten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317EEDE-9A0F-4F4C-9483-37B287FACD18}" type="datetimeFigureOut">
              <a:rPr lang="de-DE" smtClean="0"/>
              <a:t>06.07.2026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27E79344-8BBB-424A-A73A-F5C83737747D}" type="slidenum">
              <a:rPr lang="de-DE" smtClean="0"/>
              <a:t>‹Nr.›</a:t>
            </a:fld>
            <a:endParaRPr lang="de-DE"/>
          </a:p>
        </p:txBody>
      </p:sp>
    </p:spTree>
    <p:extLst>
      <p:ext uri="{BB962C8B-B14F-4D97-AF65-F5344CB8AC3E}">
        <p14:creationId xmlns:p14="http://schemas.microsoft.com/office/powerpoint/2010/main" val="2742599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2">
                <a:lumMod val="35000"/>
                <a:lumOff val="65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317EEDE-9A0F-4F4C-9483-37B287FACD18}" type="datetimeFigureOut">
              <a:rPr lang="de-DE" smtClean="0"/>
              <a:t>06.07.2026</a:t>
            </a:fld>
            <a:endParaRPr lang="de-DE"/>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de-DE"/>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27E79344-8BBB-424A-A73A-F5C83737747D}" type="slidenum">
              <a:rPr lang="de-DE" smtClean="0"/>
              <a:t>‹Nr.›</a:t>
            </a:fld>
            <a:endParaRPr lang="de-DE"/>
          </a:p>
        </p:txBody>
      </p:sp>
    </p:spTree>
    <p:extLst>
      <p:ext uri="{BB962C8B-B14F-4D97-AF65-F5344CB8AC3E}">
        <p14:creationId xmlns:p14="http://schemas.microsoft.com/office/powerpoint/2010/main" val="27828245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1500">
              <a:schemeClr val="bg1"/>
            </a:gs>
            <a:gs pos="10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7/6/2026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‹Nr.›</a:t>
            </a:fld>
            <a:endParaRPr lang="en-US" dirty="0"/>
          </a:p>
        </p:txBody>
      </p:sp>
    </p:spTree>
    <p:extLst>
      <p:ext uri="{BB962C8B-B14F-4D97-AF65-F5344CB8AC3E}">
        <p14:creationId xmlns:p14="http://schemas.microsoft.com/office/powerpoint/2010/main" val="76061019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3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44.png"/><Relationship Id="rId18" Type="http://schemas.openxmlformats.org/officeDocument/2006/relationships/image" Target="../media/image74.svg"/><Relationship Id="rId3" Type="http://schemas.openxmlformats.org/officeDocument/2006/relationships/image" Target="../media/image21.png"/><Relationship Id="rId7" Type="http://schemas.openxmlformats.org/officeDocument/2006/relationships/image" Target="../media/image66.png"/><Relationship Id="rId12" Type="http://schemas.openxmlformats.org/officeDocument/2006/relationships/image" Target="../media/image69.svg"/><Relationship Id="rId17" Type="http://schemas.openxmlformats.org/officeDocument/2006/relationships/image" Target="../media/image73.png"/><Relationship Id="rId2" Type="http://schemas.openxmlformats.org/officeDocument/2006/relationships/notesSlide" Target="../notesSlides/notesSlide7.xml"/><Relationship Id="rId16" Type="http://schemas.openxmlformats.org/officeDocument/2006/relationships/image" Target="../media/image72.svg"/><Relationship Id="rId20" Type="http://schemas.openxmlformats.org/officeDocument/2006/relationships/image" Target="../media/image61.jpg"/><Relationship Id="rId1" Type="http://schemas.openxmlformats.org/officeDocument/2006/relationships/slideLayout" Target="../slideLayouts/slideLayout18.xml"/><Relationship Id="rId6" Type="http://schemas.openxmlformats.org/officeDocument/2006/relationships/image" Target="../media/image65.svg"/><Relationship Id="rId11" Type="http://schemas.openxmlformats.org/officeDocument/2006/relationships/image" Target="../media/image42.png"/><Relationship Id="rId5" Type="http://schemas.openxmlformats.org/officeDocument/2006/relationships/image" Target="../media/image64.png"/><Relationship Id="rId15" Type="http://schemas.openxmlformats.org/officeDocument/2006/relationships/image" Target="../media/image71.png"/><Relationship Id="rId10" Type="http://schemas.openxmlformats.org/officeDocument/2006/relationships/image" Target="../media/image68.svg"/><Relationship Id="rId19" Type="http://schemas.openxmlformats.org/officeDocument/2006/relationships/image" Target="../media/image75.jpg"/><Relationship Id="rId4" Type="http://schemas.openxmlformats.org/officeDocument/2006/relationships/image" Target="../media/image63.svg"/><Relationship Id="rId9" Type="http://schemas.openxmlformats.org/officeDocument/2006/relationships/image" Target="../media/image40.png"/><Relationship Id="rId14" Type="http://schemas.openxmlformats.org/officeDocument/2006/relationships/image" Target="../media/image70.sv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google.de/url?sa=i&amp;url=http%3A%2F%2Fwww.bv-tandem.de%2Fr_betreuung.html&amp;psig=AOvVaw1PY6b3CWovOkW9QsUuQ6rJ&amp;ust=1631864127612000&amp;source=images&amp;cd=vfe&amp;ved=0CAYQjRxqFwoTCMirrt_9gvMCFQAAAAAdAAAAABAJ"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package" Target="../embeddings/Microsoft_Word_Document.docx"/><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21574" y="0"/>
            <a:ext cx="11348852" cy="6555641"/>
          </a:xfrm>
          <a:prstGeom prst="rect">
            <a:avLst/>
          </a:prstGeom>
          <a:noFill/>
        </p:spPr>
        <p:txBody>
          <a:bodyPr wrap="square" rtlCol="0">
            <a:spAutoFit/>
          </a:bodyPr>
          <a:lstStyle/>
          <a:p>
            <a:pPr algn="ctr"/>
            <a:endParaRPr lang="de-DE" sz="6000" b="1" dirty="0">
              <a:solidFill>
                <a:schemeClr val="bg1"/>
              </a:solidFill>
              <a:latin typeface="Arial Narrow" panose="020B0606020202030204" pitchFamily="34" charset="0"/>
            </a:endParaRPr>
          </a:p>
          <a:p>
            <a:pPr algn="ctr"/>
            <a:r>
              <a:rPr lang="de-DE" sz="6000" b="1" dirty="0">
                <a:solidFill>
                  <a:schemeClr val="bg1"/>
                </a:solidFill>
                <a:latin typeface="Arial Narrow" panose="020B0606020202030204" pitchFamily="34" charset="0"/>
              </a:rPr>
              <a:t>Betreuungssachen</a:t>
            </a:r>
          </a:p>
          <a:p>
            <a:pPr algn="ctr"/>
            <a:endParaRPr lang="de-DE" sz="6000" b="1" dirty="0">
              <a:solidFill>
                <a:schemeClr val="tx2">
                  <a:alpha val="36000"/>
                </a:schemeClr>
              </a:solidFill>
              <a:latin typeface="Arial Narrow" panose="020B0606020202030204" pitchFamily="34" charset="0"/>
            </a:endParaRPr>
          </a:p>
          <a:p>
            <a:pPr algn="ctr"/>
            <a:endParaRPr lang="de-DE" sz="6000" b="1" dirty="0">
              <a:latin typeface="Arial Narrow" panose="020B0606020202030204" pitchFamily="34" charset="0"/>
            </a:endParaRPr>
          </a:p>
          <a:p>
            <a:pPr algn="ctr"/>
            <a:endParaRPr lang="de-DE" sz="6000" b="1" dirty="0">
              <a:latin typeface="Arial Narrow" panose="020B0606020202030204" pitchFamily="34" charset="0"/>
            </a:endParaRPr>
          </a:p>
          <a:p>
            <a:pPr algn="ctr"/>
            <a:r>
              <a:rPr lang="de-DE" sz="2000" b="1" dirty="0">
                <a:solidFill>
                  <a:schemeClr val="bg1"/>
                </a:solidFill>
                <a:latin typeface="+mj-lt"/>
              </a:rPr>
              <a:t>Hinweis: Zur besseren Lesbarkeit wird in dieser PowerPoint-Präsentation das generische Maskulinum verwendet. Die in dieser Präsentation verwendeten Personenbezeichnungen beziehen sich - sofern nicht anders kenntlich gemacht - auf alle Geschlechter. </a:t>
            </a:r>
          </a:p>
          <a:p>
            <a:pPr algn="ctr"/>
            <a:endParaRPr lang="de-DE" sz="6000" b="1" dirty="0">
              <a:latin typeface="Arial Narrow" panose="020B0606020202030204" pitchFamily="34" charset="0"/>
            </a:endParaRPr>
          </a:p>
        </p:txBody>
      </p:sp>
      <p:pic>
        <p:nvPicPr>
          <p:cNvPr id="2" name="Grafik 1"/>
          <p:cNvPicPr>
            <a:picLocks noChangeAspect="1"/>
          </p:cNvPicPr>
          <p:nvPr/>
        </p:nvPicPr>
        <p:blipFill>
          <a:blip r:embed="rId2"/>
          <a:stretch>
            <a:fillRect/>
          </a:stretch>
        </p:blipFill>
        <p:spPr>
          <a:xfrm>
            <a:off x="3875546" y="2319241"/>
            <a:ext cx="4064854" cy="1721224"/>
          </a:xfrm>
          <a:prstGeom prst="rect">
            <a:avLst/>
          </a:prstGeom>
        </p:spPr>
      </p:pic>
    </p:spTree>
    <p:extLst>
      <p:ext uri="{BB962C8B-B14F-4D97-AF65-F5344CB8AC3E}">
        <p14:creationId xmlns:p14="http://schemas.microsoft.com/office/powerpoint/2010/main" val="2814018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0F9E67-44DE-7E6A-30E6-1AC0F4CD5EA9}"/>
              </a:ext>
            </a:extLst>
          </p:cNvPr>
          <p:cNvSpPr>
            <a:spLocks noGrp="1"/>
          </p:cNvSpPr>
          <p:nvPr>
            <p:ph type="title"/>
          </p:nvPr>
        </p:nvSpPr>
        <p:spPr>
          <a:xfrm>
            <a:off x="1828800" y="4936064"/>
            <a:ext cx="8534400" cy="1507067"/>
          </a:xfrm>
        </p:spPr>
        <p:txBody>
          <a:bodyPr/>
          <a:lstStyle/>
          <a:p>
            <a:r>
              <a:rPr lang="de-DE" b="1" dirty="0">
                <a:solidFill>
                  <a:schemeClr val="bg1"/>
                </a:solidFill>
              </a:rPr>
              <a:t>Entscheidung = Beschluss</a:t>
            </a:r>
          </a:p>
        </p:txBody>
      </p:sp>
      <p:pic>
        <p:nvPicPr>
          <p:cNvPr id="4" name="Inhaltsplatzhalter 3">
            <a:extLst>
              <a:ext uri="{FF2B5EF4-FFF2-40B4-BE49-F238E27FC236}">
                <a16:creationId xmlns:a16="http://schemas.microsoft.com/office/drawing/2014/main" id="{ED162FFF-7D20-C0C2-BF6E-7C78E115D630}"/>
              </a:ext>
            </a:extLst>
          </p:cNvPr>
          <p:cNvPicPr>
            <a:picLocks noGrp="1" noChangeAspect="1"/>
          </p:cNvPicPr>
          <p:nvPr>
            <p:ph idx="1"/>
          </p:nvPr>
        </p:nvPicPr>
        <p:blipFill>
          <a:blip r:embed="rId2"/>
          <a:stretch>
            <a:fillRect/>
          </a:stretch>
        </p:blipFill>
        <p:spPr>
          <a:xfrm>
            <a:off x="1092200" y="0"/>
            <a:ext cx="9503674" cy="4881032"/>
          </a:xfrm>
          <a:prstGeom prst="rect">
            <a:avLst/>
          </a:prstGeom>
        </p:spPr>
      </p:pic>
    </p:spTree>
    <p:extLst>
      <p:ext uri="{BB962C8B-B14F-4D97-AF65-F5344CB8AC3E}">
        <p14:creationId xmlns:p14="http://schemas.microsoft.com/office/powerpoint/2010/main" val="22443816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7853E88B-54AC-4837-8B2B-679B3D9453A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www.marc-ruttkus.de</a:t>
            </a:r>
          </a:p>
        </p:txBody>
      </p:sp>
      <p:pic>
        <p:nvPicPr>
          <p:cNvPr id="5" name="Grafik 4" descr="Ein Bild, das drinnen, Schrank, Decke, Küche enthält.&#10;&#10;Automatisch generierte Beschreibung">
            <a:extLst>
              <a:ext uri="{FF2B5EF4-FFF2-40B4-BE49-F238E27FC236}">
                <a16:creationId xmlns:a16="http://schemas.microsoft.com/office/drawing/2014/main" id="{4FC28728-74C0-4B3F-B446-69BEADC76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Grafik 6" descr="Geschäftsfrau, die zählt">
            <a:extLst>
              <a:ext uri="{FF2B5EF4-FFF2-40B4-BE49-F238E27FC236}">
                <a16:creationId xmlns:a16="http://schemas.microsoft.com/office/drawing/2014/main" id="{6B82133D-3065-4741-8308-0FDDE4BB153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368561" y="2832065"/>
            <a:ext cx="1454873" cy="3734146"/>
          </a:xfrm>
          <a:prstGeom prst="rect">
            <a:avLst/>
          </a:prstGeom>
          <a:effectLst>
            <a:outerShdw blurRad="50800" dist="38100" dir="2700000" algn="tl" rotWithShape="0">
              <a:prstClr val="black">
                <a:alpha val="40000"/>
              </a:prstClr>
            </a:outerShdw>
          </a:effectLst>
        </p:spPr>
      </p:pic>
      <p:sp>
        <p:nvSpPr>
          <p:cNvPr id="8" name="Textfeld 7">
            <a:extLst>
              <a:ext uri="{FF2B5EF4-FFF2-40B4-BE49-F238E27FC236}">
                <a16:creationId xmlns:a16="http://schemas.microsoft.com/office/drawing/2014/main" id="{34A5266E-ABFB-45AF-B835-328443788CAB}"/>
              </a:ext>
            </a:extLst>
          </p:cNvPr>
          <p:cNvSpPr txBox="1"/>
          <p:nvPr/>
        </p:nvSpPr>
        <p:spPr>
          <a:xfrm>
            <a:off x="3024186" y="1390650"/>
            <a:ext cx="6143625"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dirty="0">
                <a:ln>
                  <a:noFill/>
                </a:ln>
                <a:solidFill>
                  <a:srgbClr val="E7E6E6"/>
                </a:solidFill>
                <a:effectLst/>
                <a:uLnTx/>
                <a:uFillTx/>
                <a:latin typeface="Calibri" panose="020F0502020204030204"/>
                <a:ea typeface="+mn-ea"/>
                <a:cs typeface="+mn-cs"/>
              </a:rPr>
              <a:t>Bevollmächtigter</a:t>
            </a:r>
          </a:p>
        </p:txBody>
      </p:sp>
    </p:spTree>
    <p:extLst>
      <p:ext uri="{BB962C8B-B14F-4D97-AF65-F5344CB8AC3E}">
        <p14:creationId xmlns:p14="http://schemas.microsoft.com/office/powerpoint/2010/main" val="19961501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30200" y="491309"/>
            <a:ext cx="11341100" cy="5201424"/>
          </a:xfrm>
          <a:prstGeom prst="rect">
            <a:avLst/>
          </a:prstGeom>
          <a:noFill/>
        </p:spPr>
        <p:txBody>
          <a:bodyPr wrap="square" rtlCol="0">
            <a:spAutoFit/>
          </a:bodyPr>
          <a:lstStyle/>
          <a:p>
            <a:pPr algn="ctr"/>
            <a:r>
              <a:rPr lang="de-DE" sz="3600" b="1" dirty="0">
                <a:latin typeface="Arial Narrow" panose="020B0606020202030204" pitchFamily="34" charset="0"/>
              </a:rPr>
              <a:t> </a:t>
            </a:r>
            <a:r>
              <a:rPr lang="de-DE" sz="4000" b="1" u="sng" dirty="0">
                <a:solidFill>
                  <a:schemeClr val="bg1"/>
                </a:solidFill>
                <a:latin typeface="Arial Narrow" panose="020B0606020202030204" pitchFamily="34" charset="0"/>
              </a:rPr>
              <a:t>Der Bevollmächtige</a:t>
            </a:r>
          </a:p>
          <a:p>
            <a:pPr algn="ctr"/>
            <a:r>
              <a:rPr lang="de-DE" sz="4000" b="1" dirty="0">
                <a:solidFill>
                  <a:schemeClr val="bg1"/>
                </a:solidFill>
                <a:latin typeface="Arial Narrow" panose="020B0606020202030204" pitchFamily="34" charset="0"/>
              </a:rPr>
              <a:t> </a:t>
            </a:r>
            <a:r>
              <a:rPr lang="de-DE" sz="2800" b="1" dirty="0">
                <a:solidFill>
                  <a:schemeClr val="bg1"/>
                </a:solidFill>
                <a:latin typeface="Arial Narrow" panose="020B0606020202030204" pitchFamily="34" charset="0"/>
              </a:rPr>
              <a:t>(wurde durch Vorsorgevollmacht vom Betroffenen selbst bestimmt)</a:t>
            </a:r>
            <a:endParaRPr lang="de-DE" sz="2800" dirty="0">
              <a:solidFill>
                <a:schemeClr val="bg1"/>
              </a:solidFill>
              <a:latin typeface="Arial Narrow" panose="020B0606020202030204" pitchFamily="34" charset="0"/>
            </a:endParaRPr>
          </a:p>
          <a:p>
            <a:pPr algn="ctr"/>
            <a:endParaRPr lang="de-DE" sz="2800" b="1" dirty="0">
              <a:solidFill>
                <a:schemeClr val="bg1"/>
              </a:solidFill>
              <a:latin typeface="Arial Narrow" panose="020B0606020202030204" pitchFamily="34" charset="0"/>
            </a:endParaRPr>
          </a:p>
          <a:p>
            <a:pPr marL="457200" indent="-457200">
              <a:buFont typeface="Arial" panose="020B0604020202020204" pitchFamily="34" charset="0"/>
              <a:buChar char="•"/>
            </a:pPr>
            <a:r>
              <a:rPr lang="de-DE" sz="2800" b="1" dirty="0">
                <a:solidFill>
                  <a:schemeClr val="bg1"/>
                </a:solidFill>
                <a:latin typeface="Arial Narrow" panose="020B0606020202030204" pitchFamily="34" charset="0"/>
              </a:rPr>
              <a:t>Zwingend beteiligt, wenn Aufgabenkreis betroffen (§ 274 Abs. 1 Nr. 3 </a:t>
            </a:r>
            <a:r>
              <a:rPr lang="de-DE" sz="2800" b="1" dirty="0" err="1">
                <a:solidFill>
                  <a:schemeClr val="bg1"/>
                </a:solidFill>
                <a:latin typeface="Arial Narrow" panose="020B0606020202030204" pitchFamily="34" charset="0"/>
              </a:rPr>
              <a:t>FamFG</a:t>
            </a:r>
            <a:r>
              <a:rPr lang="de-DE" sz="2800" b="1" dirty="0">
                <a:solidFill>
                  <a:schemeClr val="bg1"/>
                </a:solidFill>
                <a:latin typeface="Arial Narrow" panose="020B0606020202030204" pitchFamily="34" charset="0"/>
              </a:rPr>
              <a:t>)</a:t>
            </a:r>
          </a:p>
          <a:p>
            <a:pPr marL="457200" indent="-457200">
              <a:buFont typeface="Arial" panose="020B0604020202020204" pitchFamily="34" charset="0"/>
              <a:buChar char="•"/>
            </a:pPr>
            <a:r>
              <a:rPr lang="de-DE" sz="2800" b="1" dirty="0">
                <a:solidFill>
                  <a:schemeClr val="bg1"/>
                </a:solidFill>
                <a:latin typeface="Arial Narrow" panose="020B0606020202030204" pitchFamily="34" charset="0"/>
              </a:rPr>
              <a:t>Betreuung und Bevollmächtigter können kollidieren</a:t>
            </a:r>
            <a:br>
              <a:rPr lang="de-DE" sz="2800" b="1" dirty="0">
                <a:solidFill>
                  <a:schemeClr val="bg1"/>
                </a:solidFill>
                <a:latin typeface="Arial Narrow" panose="020B0606020202030204" pitchFamily="34" charset="0"/>
              </a:rPr>
            </a:br>
            <a:endParaRPr lang="de-DE" sz="2800" b="1" dirty="0">
              <a:solidFill>
                <a:schemeClr val="bg1"/>
              </a:solidFill>
              <a:latin typeface="Arial Narrow" panose="020B0606020202030204" pitchFamily="34" charset="0"/>
            </a:endParaRPr>
          </a:p>
          <a:p>
            <a:r>
              <a:rPr lang="de-DE" sz="2800" b="1" dirty="0">
                <a:solidFill>
                  <a:schemeClr val="bg1"/>
                </a:solidFill>
                <a:latin typeface="Arial Narrow" panose="020B0606020202030204" pitchFamily="34" charset="0"/>
              </a:rPr>
              <a:t>	Beispiele:</a:t>
            </a:r>
          </a:p>
          <a:p>
            <a:pPr marL="914400" lvl="1" indent="-457200">
              <a:buFont typeface="Wingdings" panose="05000000000000000000" pitchFamily="2" charset="2"/>
              <a:buChar char="Ø"/>
            </a:pPr>
            <a:r>
              <a:rPr lang="de-DE" sz="2800" b="1" dirty="0">
                <a:solidFill>
                  <a:schemeClr val="bg1"/>
                </a:solidFill>
                <a:latin typeface="Arial Narrow" panose="020B0606020202030204" pitchFamily="34" charset="0"/>
              </a:rPr>
              <a:t>Drohender Widerruf der Vollmacht durch Kontrollbetreuer</a:t>
            </a:r>
          </a:p>
          <a:p>
            <a:pPr marL="914400" lvl="1" indent="-457200">
              <a:buFont typeface="Wingdings" panose="05000000000000000000" pitchFamily="2" charset="2"/>
              <a:buChar char="Ø"/>
            </a:pPr>
            <a:r>
              <a:rPr lang="de-DE" sz="2800" b="1" dirty="0">
                <a:solidFill>
                  <a:schemeClr val="bg1"/>
                </a:solidFill>
                <a:latin typeface="Arial Narrow" panose="020B0606020202030204" pitchFamily="34" charset="0"/>
              </a:rPr>
              <a:t>Betreuungsgerichtliche Genehmigung bei schwerwiegendem Gesundheitseingriff</a:t>
            </a:r>
          </a:p>
          <a:p>
            <a:pPr marL="457200" indent="-457200">
              <a:buFont typeface="Arial" panose="020B0604020202020204" pitchFamily="34" charset="0"/>
              <a:buChar char="•"/>
            </a:pPr>
            <a:endParaRPr lang="de-DE" sz="2800" dirty="0">
              <a:latin typeface="Arial Narrow" panose="020B0606020202030204" pitchFamily="34" charset="0"/>
            </a:endParaRPr>
          </a:p>
        </p:txBody>
      </p:sp>
    </p:spTree>
    <p:extLst>
      <p:ext uri="{BB962C8B-B14F-4D97-AF65-F5344CB8AC3E}">
        <p14:creationId xmlns:p14="http://schemas.microsoft.com/office/powerpoint/2010/main" val="20275727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7853E88B-54AC-4837-8B2B-679B3D9453A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www.marc-ruttkus.de</a:t>
            </a:r>
          </a:p>
        </p:txBody>
      </p:sp>
      <p:pic>
        <p:nvPicPr>
          <p:cNvPr id="5" name="Grafik 4" descr="Ein Bild, das drinnen, Schrank, Decke, Küche enthält.&#10;&#10;Automatisch generierte Beschreibung">
            <a:extLst>
              <a:ext uri="{FF2B5EF4-FFF2-40B4-BE49-F238E27FC236}">
                <a16:creationId xmlns:a16="http://schemas.microsoft.com/office/drawing/2014/main" id="{4FC28728-74C0-4B3F-B446-69BEADC76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Grafik 6" descr="Englischer Geschäftsmann">
            <a:extLst>
              <a:ext uri="{FF2B5EF4-FFF2-40B4-BE49-F238E27FC236}">
                <a16:creationId xmlns:a16="http://schemas.microsoft.com/office/drawing/2014/main" id="{6B82133D-3065-4741-8308-0FDDE4BB153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455120" y="2832065"/>
            <a:ext cx="1281755" cy="3734146"/>
          </a:xfrm>
          <a:prstGeom prst="rect">
            <a:avLst/>
          </a:prstGeom>
          <a:effectLst>
            <a:outerShdw blurRad="50800" dist="38100" dir="2700000" algn="tl" rotWithShape="0">
              <a:prstClr val="black">
                <a:alpha val="40000"/>
              </a:prstClr>
            </a:outerShdw>
          </a:effectLst>
        </p:spPr>
      </p:pic>
      <p:sp>
        <p:nvSpPr>
          <p:cNvPr id="8" name="Textfeld 7">
            <a:extLst>
              <a:ext uri="{FF2B5EF4-FFF2-40B4-BE49-F238E27FC236}">
                <a16:creationId xmlns:a16="http://schemas.microsoft.com/office/drawing/2014/main" id="{34A5266E-ABFB-45AF-B835-328443788CAB}"/>
              </a:ext>
            </a:extLst>
          </p:cNvPr>
          <p:cNvSpPr txBox="1"/>
          <p:nvPr/>
        </p:nvSpPr>
        <p:spPr>
          <a:xfrm>
            <a:off x="2821779" y="1419225"/>
            <a:ext cx="6548436"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dirty="0">
                <a:ln>
                  <a:noFill/>
                </a:ln>
                <a:solidFill>
                  <a:srgbClr val="E7E6E6"/>
                </a:solidFill>
                <a:effectLst/>
                <a:uLnTx/>
                <a:uFillTx/>
                <a:latin typeface="Calibri" panose="020F0502020204030204"/>
                <a:ea typeface="+mn-ea"/>
                <a:cs typeface="+mn-cs"/>
              </a:rPr>
              <a:t>Verfahrenspfleger</a:t>
            </a:r>
          </a:p>
        </p:txBody>
      </p:sp>
    </p:spTree>
    <p:extLst>
      <p:ext uri="{BB962C8B-B14F-4D97-AF65-F5344CB8AC3E}">
        <p14:creationId xmlns:p14="http://schemas.microsoft.com/office/powerpoint/2010/main" val="246475085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735511" y="589643"/>
            <a:ext cx="10973889" cy="5324535"/>
          </a:xfrm>
          <a:prstGeom prst="rect">
            <a:avLst/>
          </a:prstGeom>
          <a:noFill/>
        </p:spPr>
        <p:txBody>
          <a:bodyPr wrap="square" rtlCol="0">
            <a:spAutoFit/>
          </a:bodyPr>
          <a:lstStyle/>
          <a:p>
            <a:pPr algn="ctr"/>
            <a:r>
              <a:rPr lang="de-DE" sz="4000" b="1" u="sng" dirty="0">
                <a:solidFill>
                  <a:schemeClr val="bg1"/>
                </a:solidFill>
                <a:latin typeface="Arial Narrow" panose="020B0606020202030204" pitchFamily="34" charset="0"/>
              </a:rPr>
              <a:t>Verfahrenspfleger </a:t>
            </a:r>
            <a:r>
              <a:rPr lang="de-DE" sz="4000" b="1" u="sng" dirty="0">
                <a:solidFill>
                  <a:srgbClr val="FF0000"/>
                </a:solidFill>
                <a:latin typeface="Arial Narrow" panose="020B0606020202030204" pitchFamily="34" charset="0"/>
              </a:rPr>
              <a:t>§ 276 </a:t>
            </a:r>
            <a:r>
              <a:rPr lang="de-DE" sz="4000" b="1" u="sng" dirty="0" err="1">
                <a:solidFill>
                  <a:srgbClr val="FF0000"/>
                </a:solidFill>
                <a:latin typeface="Arial Narrow" panose="020B0606020202030204" pitchFamily="34" charset="0"/>
              </a:rPr>
              <a:t>FamFG</a:t>
            </a:r>
            <a:endParaRPr lang="de-DE" sz="4000" b="1" u="sng" dirty="0">
              <a:solidFill>
                <a:srgbClr val="FF0000"/>
              </a:solidFill>
              <a:latin typeface="Arial Narrow" panose="020B0606020202030204" pitchFamily="34" charset="0"/>
            </a:endParaRPr>
          </a:p>
          <a:p>
            <a:endParaRPr lang="de-DE" sz="2000" dirty="0">
              <a:solidFill>
                <a:schemeClr val="bg1"/>
              </a:solidFill>
            </a:endParaRPr>
          </a:p>
          <a:p>
            <a:pPr marL="457200" indent="-457200">
              <a:buFont typeface="Arial" panose="020B0604020202020204" pitchFamily="34" charset="0"/>
              <a:buChar char="•"/>
            </a:pPr>
            <a:r>
              <a:rPr lang="de-DE" sz="2800" b="1" dirty="0">
                <a:solidFill>
                  <a:srgbClr val="FF0000"/>
                </a:solidFill>
                <a:latin typeface="Arial Narrow" panose="020B0606020202030204" pitchFamily="34" charset="0"/>
              </a:rPr>
              <a:t>ERINNERUNG: § 275 </a:t>
            </a:r>
            <a:r>
              <a:rPr lang="de-DE" sz="2800" b="1" dirty="0" err="1">
                <a:solidFill>
                  <a:srgbClr val="FF0000"/>
                </a:solidFill>
                <a:latin typeface="Arial Narrow" panose="020B0606020202030204" pitchFamily="34" charset="0"/>
              </a:rPr>
              <a:t>FamFG</a:t>
            </a:r>
            <a:r>
              <a:rPr lang="de-DE" sz="2800" b="1" dirty="0">
                <a:solidFill>
                  <a:srgbClr val="FF0000"/>
                </a:solidFill>
                <a:latin typeface="Arial Narrow" panose="020B0606020202030204" pitchFamily="34" charset="0"/>
              </a:rPr>
              <a:t> </a:t>
            </a:r>
            <a:r>
              <a:rPr lang="de-DE" sz="2800" b="1" dirty="0">
                <a:solidFill>
                  <a:schemeClr val="bg1"/>
                </a:solidFill>
                <a:latin typeface="Arial Narrow" panose="020B0606020202030204" pitchFamily="34" charset="0"/>
                <a:sym typeface="Wingdings" panose="05000000000000000000" pitchFamily="2" charset="2"/>
              </a:rPr>
              <a:t> Betroffener immer verfahrensfähig</a:t>
            </a:r>
          </a:p>
          <a:p>
            <a:pPr marL="457200" indent="-457200">
              <a:buFont typeface="Arial" panose="020B0604020202020204" pitchFamily="34" charset="0"/>
              <a:buChar char="•"/>
            </a:pPr>
            <a:r>
              <a:rPr lang="de-DE" sz="2800" b="1" dirty="0">
                <a:solidFill>
                  <a:schemeClr val="bg1"/>
                </a:solidFill>
                <a:latin typeface="Arial Narrow" panose="020B0606020202030204" pitchFamily="34" charset="0"/>
                <a:sym typeface="Wingdings" panose="05000000000000000000" pitchFamily="2" charset="2"/>
              </a:rPr>
              <a:t>ABER: kann der Betroffene Verfahrensrechte nicht </a:t>
            </a:r>
            <a:r>
              <a:rPr lang="de-DE" sz="2800" b="1" u="sng" dirty="0">
                <a:solidFill>
                  <a:schemeClr val="bg1"/>
                </a:solidFill>
                <a:latin typeface="Arial Narrow" panose="020B0606020202030204" pitchFamily="34" charset="0"/>
                <a:sym typeface="Wingdings" panose="05000000000000000000" pitchFamily="2" charset="2"/>
              </a:rPr>
              <a:t>tatsächlich</a:t>
            </a:r>
            <a:r>
              <a:rPr lang="de-DE" sz="2800" b="1" dirty="0">
                <a:solidFill>
                  <a:schemeClr val="bg1"/>
                </a:solidFill>
                <a:latin typeface="Arial Narrow" panose="020B0606020202030204" pitchFamily="34" charset="0"/>
                <a:sym typeface="Wingdings" panose="05000000000000000000" pitchFamily="2" charset="2"/>
              </a:rPr>
              <a:t> wahrnehmen, dann nimmt der Verfahrenspfleger die Verfahrensrechte für den Betroffenen wahr</a:t>
            </a:r>
          </a:p>
          <a:p>
            <a:pPr marL="457200" indent="-457200">
              <a:buFont typeface="Arial" panose="020B0604020202020204" pitchFamily="34" charset="0"/>
              <a:buChar char="•"/>
            </a:pPr>
            <a:r>
              <a:rPr lang="de-DE" sz="2800" b="1" dirty="0">
                <a:solidFill>
                  <a:schemeClr val="bg1"/>
                </a:solidFill>
                <a:latin typeface="Arial Narrow" panose="020B0606020202030204" pitchFamily="34" charset="0"/>
                <a:sym typeface="Wingdings" panose="05000000000000000000" pitchFamily="2" charset="2"/>
              </a:rPr>
              <a:t>Eigene Stellung  unabhängig von Betroffenem und Betreuer</a:t>
            </a:r>
          </a:p>
          <a:p>
            <a:pPr marL="457200" indent="-457200">
              <a:buFont typeface="Arial" panose="020B0604020202020204" pitchFamily="34" charset="0"/>
              <a:buChar char="•"/>
            </a:pPr>
            <a:r>
              <a:rPr lang="de-DE" sz="2800" b="1" dirty="0">
                <a:solidFill>
                  <a:schemeClr val="bg1"/>
                </a:solidFill>
                <a:latin typeface="Arial Narrow" panose="020B0606020202030204" pitchFamily="34" charset="0"/>
                <a:sym typeface="Wingdings" panose="05000000000000000000" pitchFamily="2" charset="2"/>
              </a:rPr>
              <a:t>Wird durch Beschluss bestellt, dann zwingend zu beteiligen </a:t>
            </a:r>
            <a:endParaRPr lang="de-DE" sz="2800" b="1" dirty="0">
              <a:solidFill>
                <a:schemeClr val="bg1"/>
              </a:solidFill>
              <a:latin typeface="Arial Narrow" panose="020B0606020202030204" pitchFamily="34" charset="0"/>
            </a:endParaRPr>
          </a:p>
          <a:p>
            <a:pPr marL="457200" indent="-457200">
              <a:buFont typeface="Arial" panose="020B0604020202020204" pitchFamily="34" charset="0"/>
              <a:buChar char="•"/>
            </a:pPr>
            <a:r>
              <a:rPr lang="de-DE" sz="2800" b="1" dirty="0">
                <a:solidFill>
                  <a:schemeClr val="bg1"/>
                </a:solidFill>
                <a:latin typeface="Arial Narrow" panose="020B0606020202030204" pitchFamily="34" charset="0"/>
              </a:rPr>
              <a:t>Unabhängiger Beteiligter; nimmt Verfahrensrecht unabhängig wahr</a:t>
            </a:r>
          </a:p>
          <a:p>
            <a:pPr marL="457200" indent="-457200">
              <a:buFont typeface="Arial" panose="020B0604020202020204" pitchFamily="34" charset="0"/>
              <a:buChar char="•"/>
            </a:pPr>
            <a:r>
              <a:rPr lang="de-DE" sz="2800" b="1" dirty="0">
                <a:solidFill>
                  <a:schemeClr val="bg1"/>
                </a:solidFill>
                <a:latin typeface=" Arial Narrow"/>
              </a:rPr>
              <a:t>Der Verfahrenspfleger kann unabhängig vom Betroffenen Anträge stellen und Beschwerden oder Rechtsmittel einlegen</a:t>
            </a:r>
          </a:p>
          <a:p>
            <a:endParaRPr lang="de-DE" sz="2800" dirty="0">
              <a:latin typeface="Arial Narrow" panose="020B0606020202030204" pitchFamily="34" charset="0"/>
            </a:endParaRPr>
          </a:p>
        </p:txBody>
      </p:sp>
    </p:spTree>
    <p:extLst>
      <p:ext uri="{BB962C8B-B14F-4D97-AF65-F5344CB8AC3E}">
        <p14:creationId xmlns:p14="http://schemas.microsoft.com/office/powerpoint/2010/main" val="37788662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7853E88B-54AC-4837-8B2B-679B3D9453A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www.marc-ruttkus.de</a:t>
            </a:r>
          </a:p>
        </p:txBody>
      </p:sp>
      <p:pic>
        <p:nvPicPr>
          <p:cNvPr id="5" name="Grafik 4" descr="Ein Bild, das drinnen, Schrank, Decke, Küche enthält.&#10;&#10;Automatisch generierte Beschreibung">
            <a:extLst>
              <a:ext uri="{FF2B5EF4-FFF2-40B4-BE49-F238E27FC236}">
                <a16:creationId xmlns:a16="http://schemas.microsoft.com/office/drawing/2014/main" id="{4FC28728-74C0-4B3F-B446-69BEADC76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Grafik 6" descr="Streberische Pusheen">
            <a:extLst>
              <a:ext uri="{FF2B5EF4-FFF2-40B4-BE49-F238E27FC236}">
                <a16:creationId xmlns:a16="http://schemas.microsoft.com/office/drawing/2014/main" id="{6B82133D-3065-4741-8308-0FDDE4BB15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87253" y="4331310"/>
            <a:ext cx="2390165" cy="2390165"/>
          </a:xfrm>
          <a:prstGeom prst="rect">
            <a:avLst/>
          </a:prstGeom>
          <a:effectLst>
            <a:outerShdw blurRad="50800" dist="38100" dir="2700000" algn="tl" rotWithShape="0">
              <a:prstClr val="black">
                <a:alpha val="40000"/>
              </a:prstClr>
            </a:outerShdw>
          </a:effectLst>
        </p:spPr>
      </p:pic>
      <p:sp>
        <p:nvSpPr>
          <p:cNvPr id="8" name="Textfeld 7">
            <a:extLst>
              <a:ext uri="{FF2B5EF4-FFF2-40B4-BE49-F238E27FC236}">
                <a16:creationId xmlns:a16="http://schemas.microsoft.com/office/drawing/2014/main" id="{34A5266E-ABFB-45AF-B835-328443788CAB}"/>
              </a:ext>
            </a:extLst>
          </p:cNvPr>
          <p:cNvSpPr txBox="1"/>
          <p:nvPr/>
        </p:nvSpPr>
        <p:spPr>
          <a:xfrm>
            <a:off x="2601514" y="1419225"/>
            <a:ext cx="6988965"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dirty="0">
                <a:ln>
                  <a:noFill/>
                </a:ln>
                <a:solidFill>
                  <a:srgbClr val="E7E6E6"/>
                </a:solidFill>
                <a:effectLst/>
                <a:uLnTx/>
                <a:uFillTx/>
                <a:latin typeface="Calibri" panose="020F0502020204030204"/>
                <a:ea typeface="+mn-ea"/>
                <a:cs typeface="+mn-cs"/>
              </a:rPr>
              <a:t>Betreuungsbehörde</a:t>
            </a:r>
          </a:p>
        </p:txBody>
      </p:sp>
    </p:spTree>
    <p:extLst>
      <p:ext uri="{BB962C8B-B14F-4D97-AF65-F5344CB8AC3E}">
        <p14:creationId xmlns:p14="http://schemas.microsoft.com/office/powerpoint/2010/main" val="416729185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38364" y="381000"/>
            <a:ext cx="11515271" cy="5755422"/>
          </a:xfrm>
          <a:prstGeom prst="rect">
            <a:avLst/>
          </a:prstGeom>
          <a:noFill/>
        </p:spPr>
        <p:txBody>
          <a:bodyPr wrap="square" rtlCol="0">
            <a:spAutoFit/>
          </a:bodyPr>
          <a:lstStyle/>
          <a:p>
            <a:pPr algn="ctr"/>
            <a:r>
              <a:rPr lang="de-DE" sz="4000" b="1" u="sng" dirty="0">
                <a:solidFill>
                  <a:schemeClr val="bg1"/>
                </a:solidFill>
                <a:latin typeface="Arial Narrow" panose="020B0606020202030204" pitchFamily="34" charset="0"/>
              </a:rPr>
              <a:t>Betreuungsbehörde</a:t>
            </a:r>
          </a:p>
          <a:p>
            <a:pPr algn="ctr"/>
            <a:endParaRPr lang="de-DE" sz="4000" b="1" u="sng" dirty="0">
              <a:solidFill>
                <a:schemeClr val="bg1"/>
              </a:solidFill>
              <a:latin typeface="Arial Narrow" panose="020B0606020202030204" pitchFamily="34" charset="0"/>
            </a:endParaRPr>
          </a:p>
          <a:p>
            <a:pPr marL="457200" indent="-457200">
              <a:buFont typeface="Arial" panose="020B0604020202020204" pitchFamily="34" charset="0"/>
              <a:buChar char="•"/>
            </a:pPr>
            <a:r>
              <a:rPr lang="de-DE" sz="2400" b="1" dirty="0">
                <a:solidFill>
                  <a:schemeClr val="bg1"/>
                </a:solidFill>
                <a:latin typeface="Arial Narrow" panose="020B0606020202030204" pitchFamily="34" charset="0"/>
              </a:rPr>
              <a:t>Meist Teil der Sozial- oder Gesundheitsämter; manchmal auch der Jugendämter</a:t>
            </a:r>
          </a:p>
          <a:p>
            <a:pPr marL="457200" indent="-457200">
              <a:buFont typeface="Arial" panose="020B0604020202020204" pitchFamily="34" charset="0"/>
              <a:buChar char="•"/>
            </a:pPr>
            <a:r>
              <a:rPr lang="de-DE" sz="2400" b="1" dirty="0">
                <a:solidFill>
                  <a:schemeClr val="bg1"/>
                </a:solidFill>
                <a:latin typeface="Arial Narrow" panose="020B0606020202030204" pitchFamily="34" charset="0"/>
              </a:rPr>
              <a:t>Aufgaben:	</a:t>
            </a:r>
          </a:p>
          <a:p>
            <a:pPr marL="914400" lvl="1" indent="-457200">
              <a:buFont typeface="Wingdings" panose="05000000000000000000" pitchFamily="2" charset="2"/>
              <a:buChar char="Ø"/>
            </a:pPr>
            <a:r>
              <a:rPr lang="de-DE" sz="2400" b="1" dirty="0">
                <a:solidFill>
                  <a:schemeClr val="bg1"/>
                </a:solidFill>
                <a:latin typeface="Arial Narrow" panose="020B0606020202030204" pitchFamily="34" charset="0"/>
              </a:rPr>
              <a:t>Beratung von Betreuern, u.U. auch Weiterbildung !</a:t>
            </a:r>
          </a:p>
          <a:p>
            <a:pPr marL="914400" lvl="1" indent="-457200">
              <a:buFont typeface="Wingdings" panose="05000000000000000000" pitchFamily="2" charset="2"/>
              <a:buChar char="Ø"/>
            </a:pPr>
            <a:r>
              <a:rPr lang="de-DE" sz="2400" b="1" dirty="0">
                <a:solidFill>
                  <a:schemeClr val="bg1"/>
                </a:solidFill>
                <a:latin typeface="Arial Narrow" panose="020B0606020202030204" pitchFamily="34" charset="0"/>
              </a:rPr>
              <a:t>Gerichtshilfe (Erstellung v. Sozialgutachten, Benennung von Betreuern, Ausübung von Beschwerderecht) !</a:t>
            </a:r>
          </a:p>
          <a:p>
            <a:pPr marL="914400" lvl="1" indent="-457200">
              <a:buFont typeface="Wingdings" panose="05000000000000000000" pitchFamily="2" charset="2"/>
              <a:buChar char="Ø"/>
            </a:pPr>
            <a:r>
              <a:rPr lang="de-DE" sz="2400" b="1" dirty="0">
                <a:solidFill>
                  <a:schemeClr val="bg1"/>
                </a:solidFill>
                <a:latin typeface="Arial Narrow" panose="020B0606020202030204" pitchFamily="34" charset="0"/>
              </a:rPr>
              <a:t>Öffentliche Beglaubigung von Vorsorgevollmachten !</a:t>
            </a:r>
          </a:p>
          <a:p>
            <a:pPr marL="914400" lvl="1" indent="-457200">
              <a:buFont typeface="Wingdings" panose="05000000000000000000" pitchFamily="2" charset="2"/>
              <a:buChar char="Ø"/>
            </a:pPr>
            <a:r>
              <a:rPr lang="de-DE" sz="2400" b="1" dirty="0">
                <a:solidFill>
                  <a:schemeClr val="bg1"/>
                </a:solidFill>
                <a:latin typeface="Arial Narrow" panose="020B0606020202030204" pitchFamily="34" charset="0"/>
              </a:rPr>
              <a:t>Übernahme von Betreuungen !</a:t>
            </a:r>
          </a:p>
          <a:p>
            <a:pPr marL="457200" indent="-457200">
              <a:buFont typeface="Arial" panose="020B0604020202020204" pitchFamily="34" charset="0"/>
              <a:buChar char="•"/>
            </a:pPr>
            <a:r>
              <a:rPr lang="de-DE" sz="2400" b="1" dirty="0">
                <a:solidFill>
                  <a:schemeClr val="bg1"/>
                </a:solidFill>
                <a:latin typeface="Arial Narrow" panose="020B0606020202030204" pitchFamily="34" charset="0"/>
              </a:rPr>
              <a:t>Auf Antrag zwingend zu beteiligen, in bestimmten Verfahren zu beteiligen (vgl. § 274 Abs. 3 Nr. 1 u. 2 </a:t>
            </a:r>
            <a:r>
              <a:rPr lang="de-DE" sz="2400" b="1" dirty="0" err="1">
                <a:solidFill>
                  <a:schemeClr val="bg1"/>
                </a:solidFill>
                <a:latin typeface="Arial Narrow" panose="020B0606020202030204" pitchFamily="34" charset="0"/>
              </a:rPr>
              <a:t>FamFG</a:t>
            </a:r>
            <a:r>
              <a:rPr lang="de-DE" sz="2400" b="1" dirty="0">
                <a:solidFill>
                  <a:schemeClr val="bg1"/>
                </a:solidFill>
                <a:latin typeface="Arial Narrow" panose="020B0606020202030204" pitchFamily="34" charset="0"/>
              </a:rPr>
              <a:t>)</a:t>
            </a:r>
          </a:p>
          <a:p>
            <a:pPr marL="457200" indent="-457200">
              <a:buFont typeface="Arial" panose="020B0604020202020204" pitchFamily="34" charset="0"/>
              <a:buChar char="•"/>
            </a:pPr>
            <a:r>
              <a:rPr lang="de-DE" sz="2400" b="1" dirty="0">
                <a:solidFill>
                  <a:srgbClr val="FF0000"/>
                </a:solidFill>
                <a:latin typeface="Arial Narrow" panose="020B0606020202030204" pitchFamily="34" charset="0"/>
              </a:rPr>
              <a:t>ABER:</a:t>
            </a:r>
            <a:r>
              <a:rPr lang="de-DE" sz="2400" b="1" dirty="0">
                <a:solidFill>
                  <a:schemeClr val="bg1"/>
                </a:solidFill>
                <a:latin typeface="Arial Narrow" panose="020B0606020202030204" pitchFamily="34" charset="0"/>
              </a:rPr>
              <a:t> Anhörung der Behörde gem. </a:t>
            </a:r>
            <a:r>
              <a:rPr lang="de-DE" sz="2400" b="1" dirty="0">
                <a:solidFill>
                  <a:srgbClr val="FF0000"/>
                </a:solidFill>
                <a:latin typeface="Arial Narrow" panose="020B0606020202030204" pitchFamily="34" charset="0"/>
              </a:rPr>
              <a:t>§ 279 Abs. 2 Satz 2 </a:t>
            </a:r>
            <a:r>
              <a:rPr lang="de-DE" sz="2400" b="1" dirty="0" err="1">
                <a:solidFill>
                  <a:srgbClr val="FF0000"/>
                </a:solidFill>
                <a:latin typeface="Arial Narrow" panose="020B0606020202030204" pitchFamily="34" charset="0"/>
              </a:rPr>
              <a:t>FamFG</a:t>
            </a:r>
            <a:r>
              <a:rPr lang="de-DE" sz="2400" b="1" dirty="0">
                <a:solidFill>
                  <a:srgbClr val="FF0000"/>
                </a:solidFill>
                <a:latin typeface="Arial Narrow" panose="020B0606020202030204" pitchFamily="34" charset="0"/>
              </a:rPr>
              <a:t> </a:t>
            </a:r>
            <a:r>
              <a:rPr lang="de-DE" sz="2400" b="1" dirty="0">
                <a:solidFill>
                  <a:schemeClr val="bg1"/>
                </a:solidFill>
                <a:latin typeface="Arial Narrow" panose="020B0606020202030204" pitchFamily="34" charset="0"/>
              </a:rPr>
              <a:t>immer nötig</a:t>
            </a:r>
          </a:p>
          <a:p>
            <a:pPr marL="457200" indent="-457200">
              <a:buFont typeface="Arial" panose="020B0604020202020204" pitchFamily="34" charset="0"/>
              <a:buChar char="•"/>
            </a:pPr>
            <a:r>
              <a:rPr lang="de-DE" sz="2400" b="1" dirty="0">
                <a:solidFill>
                  <a:schemeClr val="bg1"/>
                </a:solidFill>
                <a:latin typeface="Arial Narrow" panose="020B0606020202030204" pitchFamily="34" charset="0"/>
              </a:rPr>
              <a:t>Beschwerderecht unabhängig von Beteiligung (§ 303 Abs. 1 </a:t>
            </a:r>
            <a:r>
              <a:rPr lang="de-DE" sz="2400" b="1" dirty="0" err="1">
                <a:solidFill>
                  <a:schemeClr val="bg1"/>
                </a:solidFill>
                <a:latin typeface="Arial Narrow" panose="020B0606020202030204" pitchFamily="34" charset="0"/>
              </a:rPr>
              <a:t>FamFG</a:t>
            </a:r>
            <a:r>
              <a:rPr lang="de-DE" sz="2400" b="1" dirty="0">
                <a:solidFill>
                  <a:schemeClr val="bg1"/>
                </a:solidFill>
                <a:latin typeface="Arial Narrow" panose="020B0606020202030204" pitchFamily="34" charset="0"/>
              </a:rPr>
              <a:t>)</a:t>
            </a:r>
          </a:p>
          <a:p>
            <a:pPr marL="457200" indent="-457200">
              <a:buFont typeface="Arial" panose="020B0604020202020204" pitchFamily="34" charset="0"/>
              <a:buChar char="•"/>
            </a:pPr>
            <a:endParaRPr lang="de-DE" sz="2400" dirty="0">
              <a:latin typeface="Arial Narrow" panose="020B0606020202030204" pitchFamily="34" charset="0"/>
            </a:endParaRPr>
          </a:p>
        </p:txBody>
      </p:sp>
    </p:spTree>
    <p:extLst>
      <p:ext uri="{BB962C8B-B14F-4D97-AF65-F5344CB8AC3E}">
        <p14:creationId xmlns:p14="http://schemas.microsoft.com/office/powerpoint/2010/main" val="33039507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63107" y="444137"/>
            <a:ext cx="10406743" cy="5262979"/>
          </a:xfrm>
          <a:prstGeom prst="rect">
            <a:avLst/>
          </a:prstGeom>
          <a:noFill/>
        </p:spPr>
        <p:txBody>
          <a:bodyPr wrap="square" rtlCol="0">
            <a:spAutoFit/>
          </a:bodyPr>
          <a:lstStyle/>
          <a:p>
            <a:pPr algn="ctr"/>
            <a:r>
              <a:rPr lang="de-DE" sz="4000" b="1" u="sng" dirty="0">
                <a:solidFill>
                  <a:schemeClr val="bg1"/>
                </a:solidFill>
                <a:latin typeface="Arial Narrow" panose="020B0606020202030204" pitchFamily="34" charset="0"/>
              </a:rPr>
              <a:t>Zwingende Verfahrensbeteiligung der Betreuungsbehörde !!!</a:t>
            </a:r>
          </a:p>
          <a:p>
            <a:pPr algn="ctr"/>
            <a:endParaRPr lang="de-DE" sz="3600" dirty="0">
              <a:solidFill>
                <a:schemeClr val="bg1"/>
              </a:solidFill>
              <a:latin typeface="Arial Narrow" panose="020B0606020202030204" pitchFamily="34" charset="0"/>
            </a:endParaRPr>
          </a:p>
          <a:p>
            <a:pPr marL="285750" indent="-285750">
              <a:buFont typeface="Arial" panose="020B0604020202020204" pitchFamily="34" charset="0"/>
              <a:buChar char="•"/>
            </a:pPr>
            <a:r>
              <a:rPr lang="de-DE" sz="3200" b="1" dirty="0">
                <a:solidFill>
                  <a:srgbClr val="FF0000"/>
                </a:solidFill>
                <a:latin typeface="Arial Narrow" panose="020B0606020202030204" pitchFamily="34" charset="0"/>
              </a:rPr>
              <a:t>Bestellung eines Betreuers</a:t>
            </a:r>
          </a:p>
          <a:p>
            <a:pPr marL="285750" indent="-285750">
              <a:buFont typeface="Arial" panose="020B0604020202020204" pitchFamily="34" charset="0"/>
              <a:buChar char="•"/>
            </a:pPr>
            <a:r>
              <a:rPr lang="de-DE" sz="3200" b="1" dirty="0">
                <a:solidFill>
                  <a:srgbClr val="FF0000"/>
                </a:solidFill>
                <a:latin typeface="Arial Narrow" panose="020B0606020202030204" pitchFamily="34" charset="0"/>
              </a:rPr>
              <a:t>Anordnung Einwilligungsvorbehalt</a:t>
            </a:r>
          </a:p>
          <a:p>
            <a:pPr marL="285750" indent="-285750">
              <a:buFont typeface="Arial" panose="020B0604020202020204" pitchFamily="34" charset="0"/>
              <a:buChar char="•"/>
            </a:pPr>
            <a:r>
              <a:rPr lang="de-DE" sz="3200" b="1" dirty="0">
                <a:solidFill>
                  <a:srgbClr val="FF0000"/>
                </a:solidFill>
                <a:latin typeface="Arial Narrow" panose="020B0606020202030204" pitchFamily="34" charset="0"/>
              </a:rPr>
              <a:t>Aufhebung/Verlängerung der Betreuung</a:t>
            </a:r>
          </a:p>
          <a:p>
            <a:pPr marL="285750" indent="-285750">
              <a:buFont typeface="Arial" panose="020B0604020202020204" pitchFamily="34" charset="0"/>
              <a:buChar char="•"/>
            </a:pPr>
            <a:r>
              <a:rPr lang="de-DE" sz="3200" b="1" dirty="0">
                <a:solidFill>
                  <a:srgbClr val="FF0000"/>
                </a:solidFill>
                <a:latin typeface="Arial Narrow" panose="020B0606020202030204" pitchFamily="34" charset="0"/>
              </a:rPr>
              <a:t>Einschränkung/Erweiterung der Aufgabenkreise</a:t>
            </a:r>
          </a:p>
          <a:p>
            <a:pPr marL="285750" indent="-285750">
              <a:buFont typeface="Arial" panose="020B0604020202020204" pitchFamily="34" charset="0"/>
              <a:buChar char="•"/>
            </a:pPr>
            <a:r>
              <a:rPr lang="de-DE" sz="3200" b="1" dirty="0">
                <a:solidFill>
                  <a:srgbClr val="FF0000"/>
                </a:solidFill>
                <a:latin typeface="Arial Narrow" panose="020B0606020202030204" pitchFamily="34" charset="0"/>
              </a:rPr>
              <a:t>Betreuerwechsel</a:t>
            </a:r>
          </a:p>
          <a:p>
            <a:pPr marL="285750" indent="-285750">
              <a:buFont typeface="Arial" panose="020B0604020202020204" pitchFamily="34" charset="0"/>
              <a:buChar char="•"/>
            </a:pPr>
            <a:r>
              <a:rPr lang="de-DE" sz="3200" b="1" dirty="0">
                <a:solidFill>
                  <a:srgbClr val="FF0000"/>
                </a:solidFill>
                <a:latin typeface="Arial Narrow" panose="020B0606020202030204" pitchFamily="34" charset="0"/>
              </a:rPr>
              <a:t>Bestellung eines weiteren Betreuers</a:t>
            </a:r>
          </a:p>
          <a:p>
            <a:endParaRPr lang="de-DE" sz="2800" dirty="0">
              <a:latin typeface="Arial Narrow" panose="020B0606020202030204" pitchFamily="34" charset="0"/>
            </a:endParaRPr>
          </a:p>
        </p:txBody>
      </p:sp>
    </p:spTree>
    <p:extLst>
      <p:ext uri="{BB962C8B-B14F-4D97-AF65-F5344CB8AC3E}">
        <p14:creationId xmlns:p14="http://schemas.microsoft.com/office/powerpoint/2010/main" val="15418408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049746" y="289679"/>
            <a:ext cx="9884229" cy="3970318"/>
          </a:xfrm>
          <a:prstGeom prst="rect">
            <a:avLst/>
          </a:prstGeom>
          <a:noFill/>
        </p:spPr>
        <p:txBody>
          <a:bodyPr wrap="square" rtlCol="0">
            <a:spAutoFit/>
          </a:bodyPr>
          <a:lstStyle/>
          <a:p>
            <a:pPr algn="ctr"/>
            <a:r>
              <a:rPr lang="de-DE" sz="4000" b="1" u="sng" dirty="0">
                <a:solidFill>
                  <a:schemeClr val="bg1"/>
                </a:solidFill>
                <a:latin typeface="Arial Narrow" panose="020B0606020202030204" pitchFamily="34" charset="0"/>
              </a:rPr>
              <a:t>Angehörige und Vertraute</a:t>
            </a:r>
          </a:p>
          <a:p>
            <a:pPr algn="ctr"/>
            <a:endParaRPr lang="de-DE" sz="4000" b="1" dirty="0">
              <a:solidFill>
                <a:schemeClr val="bg1"/>
              </a:solidFill>
              <a:latin typeface="Arial Narrow" panose="020B0606020202030204" pitchFamily="34" charset="0"/>
            </a:endParaRPr>
          </a:p>
          <a:p>
            <a:pPr marL="457200" indent="-457200">
              <a:lnSpc>
                <a:spcPct val="150000"/>
              </a:lnSpc>
              <a:buFont typeface="Arial" panose="020B0604020202020204" pitchFamily="34" charset="0"/>
              <a:buChar char="•"/>
            </a:pPr>
            <a:r>
              <a:rPr lang="de-DE" sz="3200" b="1" dirty="0">
                <a:solidFill>
                  <a:schemeClr val="bg1"/>
                </a:solidFill>
                <a:latin typeface="Arial Narrow" panose="020B0606020202030204" pitchFamily="34" charset="0"/>
              </a:rPr>
              <a:t>Personenkreis nach </a:t>
            </a:r>
            <a:r>
              <a:rPr lang="de-DE" sz="3200" b="1" dirty="0">
                <a:solidFill>
                  <a:srgbClr val="FF0000"/>
                </a:solidFill>
                <a:latin typeface="Arial Narrow" panose="020B0606020202030204" pitchFamily="34" charset="0"/>
              </a:rPr>
              <a:t>§ 274 Abs. 4 </a:t>
            </a:r>
            <a:r>
              <a:rPr lang="de-DE" sz="3200" b="1" dirty="0" err="1">
                <a:solidFill>
                  <a:srgbClr val="FF0000"/>
                </a:solidFill>
                <a:latin typeface="Arial Narrow" panose="020B0606020202030204" pitchFamily="34" charset="0"/>
              </a:rPr>
              <a:t>FamFG</a:t>
            </a:r>
            <a:r>
              <a:rPr lang="de-DE" sz="3200" b="1" dirty="0">
                <a:solidFill>
                  <a:srgbClr val="FF0000"/>
                </a:solidFill>
                <a:latin typeface="Arial Narrow" panose="020B0606020202030204" pitchFamily="34" charset="0"/>
              </a:rPr>
              <a:t>   </a:t>
            </a:r>
          </a:p>
          <a:p>
            <a:pPr marL="457200" indent="-457200">
              <a:lnSpc>
                <a:spcPct val="150000"/>
              </a:lnSpc>
              <a:buFont typeface="Arial" panose="020B0604020202020204" pitchFamily="34" charset="0"/>
              <a:buChar char="•"/>
            </a:pPr>
            <a:r>
              <a:rPr lang="de-DE" sz="3200" b="1" dirty="0">
                <a:solidFill>
                  <a:schemeClr val="bg1"/>
                </a:solidFill>
                <a:latin typeface="Arial Narrow" panose="020B0606020202030204" pitchFamily="34" charset="0"/>
              </a:rPr>
              <a:t>Im Interesse des Betroffenen (muss nicht erklärt sein)</a:t>
            </a:r>
          </a:p>
          <a:p>
            <a:pPr marL="457200" indent="-457200">
              <a:lnSpc>
                <a:spcPct val="150000"/>
              </a:lnSpc>
              <a:buFont typeface="Arial" panose="020B0604020202020204" pitchFamily="34" charset="0"/>
              <a:buChar char="•"/>
            </a:pPr>
            <a:r>
              <a:rPr lang="de-DE" sz="3200" b="1" dirty="0">
                <a:solidFill>
                  <a:schemeClr val="bg1"/>
                </a:solidFill>
                <a:latin typeface="Arial Narrow" panose="020B0606020202030204" pitchFamily="34" charset="0"/>
              </a:rPr>
              <a:t>Beteiligung von Amts wegen oder auf Antrag</a:t>
            </a:r>
          </a:p>
          <a:p>
            <a:endParaRPr lang="de-DE" sz="2800" dirty="0">
              <a:latin typeface="Arial Narrow" panose="020B0606020202030204" pitchFamily="34" charset="0"/>
            </a:endParaRPr>
          </a:p>
        </p:txBody>
      </p:sp>
      <p:sp>
        <p:nvSpPr>
          <p:cNvPr id="3" name="Rechteck 2"/>
          <p:cNvSpPr/>
          <p:nvPr/>
        </p:nvSpPr>
        <p:spPr>
          <a:xfrm>
            <a:off x="8328025" y="571753"/>
            <a:ext cx="4019278" cy="1446550"/>
          </a:xfrm>
          <a:prstGeom prst="rect">
            <a:avLst/>
          </a:prstGeom>
          <a:noFill/>
        </p:spPr>
        <p:txBody>
          <a:bodyPr wrap="square" lIns="91440" tIns="45720" rIns="91440" bIns="45720">
            <a:spAutoFit/>
          </a:bodyPr>
          <a:lstStyle/>
          <a:p>
            <a:pPr algn="ctr"/>
            <a:r>
              <a:rPr lang="de-DE"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Wer gehört dazu?</a:t>
            </a:r>
          </a:p>
        </p:txBody>
      </p:sp>
      <p:pic>
        <p:nvPicPr>
          <p:cNvPr id="4" name="Grafik 3"/>
          <p:cNvPicPr>
            <a:picLocks noChangeAspect="1"/>
          </p:cNvPicPr>
          <p:nvPr/>
        </p:nvPicPr>
        <p:blipFill>
          <a:blip r:embed="rId2"/>
          <a:stretch>
            <a:fillRect/>
          </a:stretch>
        </p:blipFill>
        <p:spPr>
          <a:xfrm>
            <a:off x="2044700" y="3746926"/>
            <a:ext cx="7124700" cy="2704674"/>
          </a:xfrm>
          <a:prstGeom prst="rect">
            <a:avLst/>
          </a:prstGeom>
        </p:spPr>
      </p:pic>
    </p:spTree>
    <p:extLst>
      <p:ext uri="{BB962C8B-B14F-4D97-AF65-F5344CB8AC3E}">
        <p14:creationId xmlns:p14="http://schemas.microsoft.com/office/powerpoint/2010/main" val="400092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3"/>
                                        </p:tgtEl>
                                      </p:cBhvr>
                                    </p:animEffect>
                                    <p:anim calcmode="lin" valueType="num">
                                      <p:cBhvr>
                                        <p:cTn id="7" dur="2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3"/>
                                        </p:tgtEl>
                                        <p:attrNameLst>
                                          <p:attrName>ppt_h</p:attrName>
                                        </p:attrNameLst>
                                      </p:cBhvr>
                                      <p:tavLst>
                                        <p:tav tm="0">
                                          <p:val>
                                            <p:strVal val="ppt_h"/>
                                          </p:val>
                                        </p:tav>
                                        <p:tav tm="100000">
                                          <p:val>
                                            <p:strVal val="ppt_h"/>
                                          </p:val>
                                        </p:tav>
                                      </p:tavLst>
                                    </p:anim>
                                    <p:set>
                                      <p:cBhvr>
                                        <p:cTn id="9"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7853E88B-54AC-4837-8B2B-679B3D9453A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www.marc-ruttkus.de</a:t>
            </a:r>
          </a:p>
        </p:txBody>
      </p:sp>
      <p:pic>
        <p:nvPicPr>
          <p:cNvPr id="5" name="Grafik 4" descr="Ein Bild, das drinnen, Schrank, Decke, Küche enthält.&#10;&#10;Automatisch generierte Beschreibung">
            <a:extLst>
              <a:ext uri="{FF2B5EF4-FFF2-40B4-BE49-F238E27FC236}">
                <a16:creationId xmlns:a16="http://schemas.microsoft.com/office/drawing/2014/main" id="{4FC28728-74C0-4B3F-B446-69BEADC76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feld 7">
            <a:extLst>
              <a:ext uri="{FF2B5EF4-FFF2-40B4-BE49-F238E27FC236}">
                <a16:creationId xmlns:a16="http://schemas.microsoft.com/office/drawing/2014/main" id="{34A5266E-ABFB-45AF-B835-328443788CAB}"/>
              </a:ext>
            </a:extLst>
          </p:cNvPr>
          <p:cNvSpPr txBox="1"/>
          <p:nvPr/>
        </p:nvSpPr>
        <p:spPr>
          <a:xfrm>
            <a:off x="1551218" y="1511027"/>
            <a:ext cx="9262233"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dirty="0">
                <a:ln>
                  <a:noFill/>
                </a:ln>
                <a:solidFill>
                  <a:srgbClr val="E7E6E6"/>
                </a:solidFill>
                <a:effectLst/>
                <a:uLnTx/>
                <a:uFillTx/>
                <a:latin typeface="Calibri" panose="020F0502020204030204"/>
                <a:ea typeface="+mn-ea"/>
                <a:cs typeface="+mn-cs"/>
              </a:rPr>
              <a:t>Vertreter des Staatskasse</a:t>
            </a:r>
          </a:p>
        </p:txBody>
      </p:sp>
      <p:pic>
        <p:nvPicPr>
          <p:cNvPr id="11" name="Grafik 10" descr="Kundendienstmitarbeiter zufrieden">
            <a:extLst>
              <a:ext uri="{FF2B5EF4-FFF2-40B4-BE49-F238E27FC236}">
                <a16:creationId xmlns:a16="http://schemas.microsoft.com/office/drawing/2014/main" id="{33896A75-5F13-4A07-A371-0A4DC6F2C2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7134" y="2955510"/>
            <a:ext cx="1937731" cy="3785335"/>
          </a:xfrm>
          <a:prstGeom prst="rect">
            <a:avLst/>
          </a:prstGeom>
        </p:spPr>
      </p:pic>
    </p:spTree>
    <p:extLst>
      <p:ext uri="{BB962C8B-B14F-4D97-AF65-F5344CB8AC3E}">
        <p14:creationId xmlns:p14="http://schemas.microsoft.com/office/powerpoint/2010/main" val="2945123352"/>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16428" y="89624"/>
            <a:ext cx="11134272" cy="6678751"/>
          </a:xfrm>
          <a:prstGeom prst="rect">
            <a:avLst/>
          </a:prstGeom>
          <a:noFill/>
        </p:spPr>
        <p:txBody>
          <a:bodyPr wrap="square" rtlCol="0">
            <a:spAutoFit/>
          </a:bodyPr>
          <a:lstStyle/>
          <a:p>
            <a:pPr algn="ctr"/>
            <a:r>
              <a:rPr lang="de-DE" sz="4000" b="1" u="sng" dirty="0">
                <a:solidFill>
                  <a:schemeClr val="bg1"/>
                </a:solidFill>
                <a:latin typeface="Arial Narrow" panose="020B0606020202030204" pitchFamily="34" charset="0"/>
              </a:rPr>
              <a:t>Vertreter der Staatskasse</a:t>
            </a:r>
          </a:p>
          <a:p>
            <a:pPr algn="ctr"/>
            <a:endParaRPr lang="de-DE" sz="4000" b="1" dirty="0">
              <a:solidFill>
                <a:schemeClr val="bg1"/>
              </a:solidFill>
              <a:latin typeface="Arial Narrow" panose="020B0606020202030204" pitchFamily="34" charset="0"/>
            </a:endParaRPr>
          </a:p>
          <a:p>
            <a:pPr marL="457200" indent="-457200">
              <a:buFont typeface="Arial" panose="020B0604020202020204" pitchFamily="34" charset="0"/>
              <a:buChar char="•"/>
            </a:pPr>
            <a:r>
              <a:rPr lang="de-DE" sz="3200" b="1" dirty="0">
                <a:solidFill>
                  <a:schemeClr val="bg1"/>
                </a:solidFill>
                <a:latin typeface="Arial Narrow" panose="020B0606020202030204" pitchFamily="34" charset="0"/>
              </a:rPr>
              <a:t>Beteiligung setzt fiskalische Interessen voraus</a:t>
            </a:r>
            <a:br>
              <a:rPr lang="de-DE" sz="3200" b="1" dirty="0">
                <a:solidFill>
                  <a:schemeClr val="bg1"/>
                </a:solidFill>
                <a:latin typeface="Arial Narrow" panose="020B0606020202030204" pitchFamily="34" charset="0"/>
              </a:rPr>
            </a:br>
            <a:endParaRPr lang="de-DE" sz="3200" b="1" dirty="0">
              <a:solidFill>
                <a:schemeClr val="bg1"/>
              </a:solidFill>
              <a:latin typeface="Arial Narrow" panose="020B0606020202030204" pitchFamily="34" charset="0"/>
            </a:endParaRPr>
          </a:p>
          <a:p>
            <a:r>
              <a:rPr lang="de-DE" sz="3200" b="1" dirty="0">
                <a:solidFill>
                  <a:schemeClr val="bg1"/>
                </a:solidFill>
                <a:latin typeface="Arial Narrow" panose="020B0606020202030204" pitchFamily="34" charset="0"/>
              </a:rPr>
              <a:t>	Beispiele:</a:t>
            </a:r>
          </a:p>
          <a:p>
            <a:pPr marL="914400" lvl="1" indent="-457200">
              <a:buFont typeface="Wingdings" panose="05000000000000000000" pitchFamily="2" charset="2"/>
              <a:buChar char="Ø"/>
            </a:pPr>
            <a:r>
              <a:rPr lang="de-DE" sz="3200" b="1" dirty="0">
                <a:solidFill>
                  <a:schemeClr val="bg1"/>
                </a:solidFill>
                <a:latin typeface="Arial Narrow" panose="020B0606020202030204" pitchFamily="34" charset="0"/>
              </a:rPr>
              <a:t>Abrechnungen des Betreuers</a:t>
            </a:r>
          </a:p>
          <a:p>
            <a:pPr marL="914400" lvl="1" indent="-457200">
              <a:buFont typeface="Wingdings" panose="05000000000000000000" pitchFamily="2" charset="2"/>
              <a:buChar char="Ø"/>
            </a:pPr>
            <a:r>
              <a:rPr lang="de-DE" sz="3200" b="1" dirty="0">
                <a:solidFill>
                  <a:schemeClr val="bg1"/>
                </a:solidFill>
                <a:latin typeface="Arial Narrow" panose="020B0606020202030204" pitchFamily="34" charset="0"/>
              </a:rPr>
              <a:t>Berufsbetreuer statt ehrenamtlicher Betreuer bestellt</a:t>
            </a:r>
            <a:br>
              <a:rPr lang="de-DE" sz="3200" b="1" dirty="0">
                <a:solidFill>
                  <a:schemeClr val="bg1"/>
                </a:solidFill>
                <a:latin typeface="Arial Narrow" panose="020B0606020202030204" pitchFamily="34" charset="0"/>
              </a:rPr>
            </a:br>
            <a:endParaRPr lang="de-DE" sz="3200" b="1" dirty="0">
              <a:solidFill>
                <a:schemeClr val="bg1"/>
              </a:solidFill>
              <a:latin typeface="Arial Narrow" panose="020B0606020202030204" pitchFamily="34" charset="0"/>
            </a:endParaRPr>
          </a:p>
          <a:p>
            <a:pPr marL="457200" indent="-457200">
              <a:buFont typeface="Arial" panose="020B0604020202020204" pitchFamily="34" charset="0"/>
              <a:buChar char="•"/>
            </a:pPr>
            <a:r>
              <a:rPr lang="de-DE" sz="3200" b="1" dirty="0">
                <a:solidFill>
                  <a:schemeClr val="bg1"/>
                </a:solidFill>
                <a:latin typeface="Arial Narrow" panose="020B0606020202030204" pitchFamily="34" charset="0"/>
              </a:rPr>
              <a:t>Streng genommen bei jeder Bestellung eines Berufsbetreuers und mittellosen Betroffenen, da Vergütung aus Staatskasse</a:t>
            </a:r>
            <a:br>
              <a:rPr lang="de-DE" sz="3200" b="1" dirty="0">
                <a:solidFill>
                  <a:schemeClr val="bg1"/>
                </a:solidFill>
                <a:latin typeface="Arial Narrow" panose="020B0606020202030204" pitchFamily="34" charset="0"/>
              </a:rPr>
            </a:br>
            <a:endParaRPr lang="de-DE" sz="3200" b="1" dirty="0">
              <a:solidFill>
                <a:schemeClr val="bg1"/>
              </a:solidFill>
              <a:latin typeface="Arial Narrow" panose="020B0606020202030204" pitchFamily="34" charset="0"/>
            </a:endParaRPr>
          </a:p>
          <a:p>
            <a:pPr marL="457200" indent="-457200">
              <a:buFont typeface="Arial" panose="020B0604020202020204" pitchFamily="34" charset="0"/>
              <a:buChar char="•"/>
            </a:pPr>
            <a:r>
              <a:rPr lang="de-DE" sz="3200" b="1" dirty="0">
                <a:solidFill>
                  <a:srgbClr val="FF0000"/>
                </a:solidFill>
                <a:latin typeface="Arial Narrow" panose="020B0606020202030204" pitchFamily="34" charset="0"/>
              </a:rPr>
              <a:t>ABER:</a:t>
            </a:r>
            <a:r>
              <a:rPr lang="de-DE" sz="3200" b="1" dirty="0">
                <a:solidFill>
                  <a:schemeClr val="bg1"/>
                </a:solidFill>
                <a:latin typeface="Arial Narrow" panose="020B0606020202030204" pitchFamily="34" charset="0"/>
              </a:rPr>
              <a:t> Gericht hat Ermessen</a:t>
            </a:r>
          </a:p>
          <a:p>
            <a:endParaRPr lang="de-DE" sz="2800" dirty="0">
              <a:latin typeface="Arial Narrow" panose="020B0606020202030204" pitchFamily="34" charset="0"/>
            </a:endParaRPr>
          </a:p>
        </p:txBody>
      </p:sp>
    </p:spTree>
    <p:extLst>
      <p:ext uri="{BB962C8B-B14F-4D97-AF65-F5344CB8AC3E}">
        <p14:creationId xmlns:p14="http://schemas.microsoft.com/office/powerpoint/2010/main" val="4185957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sz="4800" dirty="0">
                <a:solidFill>
                  <a:schemeClr val="bg1"/>
                </a:solidFill>
                <a:latin typeface="Arial Narrow" panose="020B0606020202030204" pitchFamily="34" charset="0"/>
              </a:rPr>
              <a:t>Grundbegriffe des 4. Buches des BGB</a:t>
            </a:r>
          </a:p>
        </p:txBody>
      </p:sp>
      <p:sp>
        <p:nvSpPr>
          <p:cNvPr id="3" name="Untertitel 2"/>
          <p:cNvSpPr>
            <a:spLocks noGrp="1"/>
          </p:cNvSpPr>
          <p:nvPr>
            <p:ph type="subTitle" idx="1"/>
          </p:nvPr>
        </p:nvSpPr>
        <p:spPr/>
        <p:txBody>
          <a:bodyPr/>
          <a:lstStyle/>
          <a:p>
            <a:r>
              <a:rPr lang="de-DE" sz="2000" b="1" dirty="0">
                <a:solidFill>
                  <a:schemeClr val="bg1"/>
                </a:solidFill>
                <a:latin typeface=" Arial Narrow"/>
              </a:rPr>
              <a:t>Zur Erinnerung! Das bürgerliche Gesetzbuch ist unterteilt in 5 Bücher!</a:t>
            </a:r>
          </a:p>
          <a:p>
            <a:endParaRPr lang="de-DE" dirty="0"/>
          </a:p>
          <a:p>
            <a:endParaRPr lang="de-DE" dirty="0"/>
          </a:p>
          <a:p>
            <a:endParaRPr lang="de-DE" dirty="0"/>
          </a:p>
        </p:txBody>
      </p:sp>
      <p:sp>
        <p:nvSpPr>
          <p:cNvPr id="4" name="Smiley 3"/>
          <p:cNvSpPr/>
          <p:nvPr/>
        </p:nvSpPr>
        <p:spPr>
          <a:xfrm>
            <a:off x="7248525" y="4076700"/>
            <a:ext cx="914400" cy="9144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850647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071154" y="731520"/>
            <a:ext cx="10714446" cy="2123658"/>
          </a:xfrm>
          <a:prstGeom prst="rect">
            <a:avLst/>
          </a:prstGeom>
          <a:noFill/>
        </p:spPr>
        <p:txBody>
          <a:bodyPr wrap="square" rtlCol="0">
            <a:spAutoFit/>
          </a:bodyPr>
          <a:lstStyle/>
          <a:p>
            <a:pPr algn="ctr"/>
            <a:r>
              <a:rPr lang="de-DE" sz="4000" b="1" u="sng" dirty="0">
                <a:solidFill>
                  <a:schemeClr val="bg1"/>
                </a:solidFill>
                <a:latin typeface="Arial Narrow" panose="020B0606020202030204" pitchFamily="34" charset="0"/>
              </a:rPr>
              <a:t>Kann- und Muss-Beteiligte gem. </a:t>
            </a:r>
            <a:r>
              <a:rPr lang="de-DE" sz="4000" b="1" u="sng" dirty="0">
                <a:solidFill>
                  <a:srgbClr val="FF0000"/>
                </a:solidFill>
                <a:latin typeface="Arial Narrow" panose="020B0606020202030204" pitchFamily="34" charset="0"/>
              </a:rPr>
              <a:t>§ 274 </a:t>
            </a:r>
            <a:r>
              <a:rPr lang="de-DE" sz="4000" b="1" u="sng" dirty="0" err="1">
                <a:solidFill>
                  <a:srgbClr val="FF0000"/>
                </a:solidFill>
                <a:latin typeface="Arial Narrow" panose="020B0606020202030204" pitchFamily="34" charset="0"/>
              </a:rPr>
              <a:t>FamFG</a:t>
            </a:r>
            <a:endParaRPr lang="de-DE" sz="4000" b="1" u="sng" dirty="0">
              <a:solidFill>
                <a:srgbClr val="FF0000"/>
              </a:solidFill>
              <a:latin typeface="Arial Narrow" panose="020B0606020202030204" pitchFamily="34" charset="0"/>
            </a:endParaRPr>
          </a:p>
          <a:p>
            <a:pPr algn="ctr"/>
            <a:endParaRPr lang="de-DE" sz="3600" b="1" dirty="0">
              <a:solidFill>
                <a:schemeClr val="bg1"/>
              </a:solidFill>
              <a:latin typeface="Arial Narrow" panose="020B0606020202030204" pitchFamily="34" charset="0"/>
            </a:endParaRPr>
          </a:p>
          <a:p>
            <a:r>
              <a:rPr lang="de-DE" sz="2800" b="1" u="sng" dirty="0">
                <a:solidFill>
                  <a:schemeClr val="bg1"/>
                </a:solidFill>
                <a:latin typeface="Arial Narrow" panose="020B0606020202030204" pitchFamily="34" charset="0"/>
              </a:rPr>
              <a:t>Muss-Beteiligte</a:t>
            </a:r>
            <a:r>
              <a:rPr lang="de-DE" sz="2800" b="1" dirty="0">
                <a:solidFill>
                  <a:schemeClr val="bg1"/>
                </a:solidFill>
                <a:latin typeface="Arial Narrow" panose="020B0606020202030204" pitchFamily="34" charset="0"/>
              </a:rPr>
              <a:t>	                           </a:t>
            </a:r>
            <a:r>
              <a:rPr lang="de-DE" sz="2800" b="1" u="sng" dirty="0">
                <a:solidFill>
                  <a:schemeClr val="bg1"/>
                </a:solidFill>
                <a:latin typeface="Arial Narrow" panose="020B0606020202030204" pitchFamily="34" charset="0"/>
              </a:rPr>
              <a:t>Kann-Beteiligte</a:t>
            </a:r>
          </a:p>
          <a:p>
            <a:endParaRPr lang="de-DE" sz="2800" dirty="0">
              <a:latin typeface="Arial Narrow" panose="020B0606020202030204" pitchFamily="34" charset="0"/>
            </a:endParaRPr>
          </a:p>
        </p:txBody>
      </p:sp>
      <p:sp>
        <p:nvSpPr>
          <p:cNvPr id="3" name="Textfeld 2"/>
          <p:cNvSpPr txBox="1"/>
          <p:nvPr/>
        </p:nvSpPr>
        <p:spPr>
          <a:xfrm>
            <a:off x="842315" y="2471420"/>
            <a:ext cx="3770812" cy="3970318"/>
          </a:xfrm>
          <a:prstGeom prst="rect">
            <a:avLst/>
          </a:prstGeom>
          <a:noFill/>
        </p:spPr>
        <p:txBody>
          <a:bodyPr wrap="square" rtlCol="0">
            <a:spAutoFit/>
          </a:bodyPr>
          <a:lstStyle/>
          <a:p>
            <a:pPr marL="457200" indent="-457200">
              <a:buFont typeface="Wingdings" panose="05000000000000000000" pitchFamily="2" charset="2"/>
              <a:buChar char="Ø"/>
            </a:pPr>
            <a:r>
              <a:rPr lang="de-DE" sz="2800" b="1" dirty="0">
                <a:solidFill>
                  <a:schemeClr val="bg1"/>
                </a:solidFill>
                <a:latin typeface="Arial Narrow" panose="020B0606020202030204" pitchFamily="34" charset="0"/>
              </a:rPr>
              <a:t>Betroffener</a:t>
            </a:r>
          </a:p>
          <a:p>
            <a:pPr marL="457200" indent="-457200">
              <a:buFont typeface="Wingdings" panose="05000000000000000000" pitchFamily="2" charset="2"/>
              <a:buChar char="Ø"/>
            </a:pPr>
            <a:endParaRPr lang="de-DE" sz="2800" b="1" dirty="0">
              <a:solidFill>
                <a:schemeClr val="bg1"/>
              </a:solidFill>
              <a:latin typeface="Arial Narrow" panose="020B0606020202030204" pitchFamily="34" charset="0"/>
            </a:endParaRPr>
          </a:p>
          <a:p>
            <a:pPr marL="457200" indent="-457200">
              <a:buFont typeface="Wingdings" panose="05000000000000000000" pitchFamily="2" charset="2"/>
              <a:buChar char="Ø"/>
            </a:pPr>
            <a:r>
              <a:rPr lang="de-DE" sz="2800" b="1" dirty="0">
                <a:solidFill>
                  <a:schemeClr val="bg1"/>
                </a:solidFill>
                <a:latin typeface="Arial Narrow" panose="020B0606020202030204" pitchFamily="34" charset="0"/>
              </a:rPr>
              <a:t>Betreuer</a:t>
            </a:r>
          </a:p>
          <a:p>
            <a:pPr marL="457200" indent="-457200">
              <a:buFont typeface="Wingdings" panose="05000000000000000000" pitchFamily="2" charset="2"/>
              <a:buChar char="Ø"/>
            </a:pPr>
            <a:endParaRPr lang="de-DE" sz="2800" b="1" dirty="0">
              <a:solidFill>
                <a:schemeClr val="bg1"/>
              </a:solidFill>
              <a:latin typeface="Arial Narrow" panose="020B0606020202030204" pitchFamily="34" charset="0"/>
            </a:endParaRPr>
          </a:p>
          <a:p>
            <a:pPr marL="457200" indent="-457200">
              <a:buFont typeface="Wingdings" panose="05000000000000000000" pitchFamily="2" charset="2"/>
              <a:buChar char="Ø"/>
            </a:pPr>
            <a:r>
              <a:rPr lang="de-DE" sz="2800" b="1" dirty="0">
                <a:solidFill>
                  <a:schemeClr val="bg1"/>
                </a:solidFill>
                <a:latin typeface="Arial Narrow" panose="020B0606020202030204" pitchFamily="34" charset="0"/>
              </a:rPr>
              <a:t>Bevollmächtigter</a:t>
            </a:r>
          </a:p>
          <a:p>
            <a:pPr marL="457200" indent="-457200">
              <a:buFont typeface="Wingdings" panose="05000000000000000000" pitchFamily="2" charset="2"/>
              <a:buChar char="Ø"/>
            </a:pPr>
            <a:endParaRPr lang="de-DE" sz="2800" b="1" dirty="0">
              <a:solidFill>
                <a:schemeClr val="bg1"/>
              </a:solidFill>
              <a:latin typeface="Arial Narrow" panose="020B0606020202030204" pitchFamily="34" charset="0"/>
            </a:endParaRPr>
          </a:p>
          <a:p>
            <a:pPr marL="457200" indent="-457200">
              <a:buFont typeface="Wingdings" panose="05000000000000000000" pitchFamily="2" charset="2"/>
              <a:buChar char="Ø"/>
            </a:pPr>
            <a:r>
              <a:rPr lang="de-DE" sz="2800" b="1" dirty="0">
                <a:solidFill>
                  <a:schemeClr val="bg1"/>
                </a:solidFill>
                <a:latin typeface="Arial Narrow" panose="020B0606020202030204" pitchFamily="34" charset="0"/>
              </a:rPr>
              <a:t>Verfahrenspfleger</a:t>
            </a:r>
          </a:p>
          <a:p>
            <a:endParaRPr lang="de-DE" sz="2800" b="1" dirty="0">
              <a:solidFill>
                <a:schemeClr val="bg1"/>
              </a:solidFill>
              <a:latin typeface="Arial Narrow" panose="020B0606020202030204" pitchFamily="34" charset="0"/>
            </a:endParaRPr>
          </a:p>
          <a:p>
            <a:pPr marL="457200" indent="-457200">
              <a:buFont typeface="Wingdings" panose="05000000000000000000" pitchFamily="2" charset="2"/>
              <a:buChar char="Ø"/>
            </a:pPr>
            <a:r>
              <a:rPr lang="de-DE" sz="2800" b="1" dirty="0">
                <a:solidFill>
                  <a:schemeClr val="bg1"/>
                </a:solidFill>
                <a:latin typeface="Arial Narrow" panose="020B0606020202030204" pitchFamily="34" charset="0"/>
              </a:rPr>
              <a:t>Betreuungsbehörde</a:t>
            </a:r>
          </a:p>
        </p:txBody>
      </p:sp>
      <p:sp>
        <p:nvSpPr>
          <p:cNvPr id="4" name="Textfeld 3"/>
          <p:cNvSpPr txBox="1"/>
          <p:nvPr/>
        </p:nvSpPr>
        <p:spPr>
          <a:xfrm>
            <a:off x="5456162" y="2640697"/>
            <a:ext cx="6177037" cy="1384995"/>
          </a:xfrm>
          <a:prstGeom prst="rect">
            <a:avLst/>
          </a:prstGeom>
          <a:noFill/>
        </p:spPr>
        <p:txBody>
          <a:bodyPr wrap="square" rtlCol="0">
            <a:spAutoFit/>
          </a:bodyPr>
          <a:lstStyle/>
          <a:p>
            <a:pPr marL="457200" indent="-457200">
              <a:buFont typeface="Wingdings" panose="05000000000000000000" pitchFamily="2" charset="2"/>
              <a:buChar char="Ø"/>
            </a:pPr>
            <a:r>
              <a:rPr lang="de-DE" sz="2800" b="1" dirty="0">
                <a:solidFill>
                  <a:schemeClr val="bg1"/>
                </a:solidFill>
                <a:latin typeface="Arial Narrow" panose="020B0606020202030204" pitchFamily="34" charset="0"/>
              </a:rPr>
              <a:t>Angehörige und Vertrauenspersonen</a:t>
            </a:r>
          </a:p>
          <a:p>
            <a:endParaRPr lang="de-DE" sz="2800" b="1" dirty="0">
              <a:solidFill>
                <a:schemeClr val="bg1"/>
              </a:solidFill>
              <a:latin typeface="Arial Narrow" panose="020B0606020202030204" pitchFamily="34" charset="0"/>
            </a:endParaRPr>
          </a:p>
          <a:p>
            <a:pPr marL="457200" indent="-457200">
              <a:buFont typeface="Wingdings" panose="05000000000000000000" pitchFamily="2" charset="2"/>
              <a:buChar char="Ø"/>
            </a:pPr>
            <a:r>
              <a:rPr lang="de-DE" sz="2800" b="1" dirty="0">
                <a:solidFill>
                  <a:schemeClr val="bg1"/>
                </a:solidFill>
                <a:latin typeface="Arial Narrow" panose="020B0606020202030204" pitchFamily="34" charset="0"/>
              </a:rPr>
              <a:t>Vertreter der Staatskasse</a:t>
            </a:r>
          </a:p>
        </p:txBody>
      </p:sp>
    </p:spTree>
    <p:extLst>
      <p:ext uri="{BB962C8B-B14F-4D97-AF65-F5344CB8AC3E}">
        <p14:creationId xmlns:p14="http://schemas.microsoft.com/office/powerpoint/2010/main" val="38392195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040674" y="763880"/>
            <a:ext cx="10452826" cy="5016758"/>
          </a:xfrm>
          <a:prstGeom prst="rect">
            <a:avLst/>
          </a:prstGeom>
          <a:noFill/>
        </p:spPr>
        <p:txBody>
          <a:bodyPr wrap="square" rtlCol="0">
            <a:spAutoFit/>
          </a:bodyPr>
          <a:lstStyle/>
          <a:p>
            <a:pPr marL="457200" indent="-457200">
              <a:buFont typeface="Wingdings" panose="05000000000000000000" pitchFamily="2" charset="2"/>
              <a:buChar char="Ø"/>
            </a:pPr>
            <a:r>
              <a:rPr lang="de-DE" sz="3200" b="1" dirty="0">
                <a:solidFill>
                  <a:schemeClr val="bg1"/>
                </a:solidFill>
                <a:latin typeface="Arial Narrow" panose="020B0606020202030204" pitchFamily="34" charset="0"/>
              </a:rPr>
              <a:t>Muss-Beteiligte sind zwingend am Verfahren zu beteiligen, dem Gericht steht kein Ermessen zu</a:t>
            </a:r>
          </a:p>
          <a:p>
            <a:pPr marL="457200" indent="-457200">
              <a:buFont typeface="Wingdings" panose="05000000000000000000" pitchFamily="2" charset="2"/>
              <a:buChar char="Ø"/>
            </a:pPr>
            <a:endParaRPr lang="de-DE" sz="3200" b="1" dirty="0">
              <a:solidFill>
                <a:schemeClr val="bg1"/>
              </a:solidFill>
              <a:latin typeface="Arial Narrow" panose="020B0606020202030204" pitchFamily="34" charset="0"/>
            </a:endParaRPr>
          </a:p>
          <a:p>
            <a:pPr marL="457200" indent="-457200">
              <a:buFont typeface="Wingdings" panose="05000000000000000000" pitchFamily="2" charset="2"/>
              <a:buChar char="Ø"/>
            </a:pPr>
            <a:r>
              <a:rPr lang="de-DE" sz="3200" b="1" dirty="0">
                <a:solidFill>
                  <a:schemeClr val="bg1"/>
                </a:solidFill>
                <a:latin typeface="Arial Narrow" panose="020B0606020202030204" pitchFamily="34" charset="0"/>
              </a:rPr>
              <a:t>Kann-Beteiligte können auf Antrag oder von Amts wegen beteiligt werden; Gericht hat Ermessen</a:t>
            </a:r>
          </a:p>
          <a:p>
            <a:pPr marL="457200" indent="-457200">
              <a:buFont typeface="Wingdings" panose="05000000000000000000" pitchFamily="2" charset="2"/>
              <a:buChar char="Ø"/>
            </a:pPr>
            <a:endParaRPr lang="de-DE" sz="3200" b="1" dirty="0">
              <a:solidFill>
                <a:schemeClr val="bg1"/>
              </a:solidFill>
              <a:latin typeface="Arial Narrow" panose="020B0606020202030204" pitchFamily="34" charset="0"/>
            </a:endParaRPr>
          </a:p>
          <a:p>
            <a:pPr marL="457200" indent="-457200">
              <a:buFont typeface="Wingdings" panose="05000000000000000000" pitchFamily="2" charset="2"/>
              <a:buChar char="Ø"/>
            </a:pPr>
            <a:r>
              <a:rPr lang="de-DE" sz="3200" b="1" dirty="0">
                <a:solidFill>
                  <a:schemeClr val="bg1"/>
                </a:solidFill>
                <a:latin typeface="Arial Narrow" panose="020B0606020202030204" pitchFamily="34" charset="0"/>
              </a:rPr>
              <a:t>Wird Muss-Beteiligter übergangen </a:t>
            </a:r>
            <a:r>
              <a:rPr lang="de-DE" sz="3200" b="1" dirty="0">
                <a:solidFill>
                  <a:schemeClr val="bg1"/>
                </a:solidFill>
                <a:latin typeface="Arial Narrow" panose="020B0606020202030204" pitchFamily="34" charset="0"/>
                <a:sym typeface="Wingdings" panose="05000000000000000000" pitchFamily="2" charset="2"/>
              </a:rPr>
              <a:t> Beschwerderecht</a:t>
            </a:r>
          </a:p>
          <a:p>
            <a:pPr marL="457200" indent="-457200">
              <a:buFont typeface="Wingdings" panose="05000000000000000000" pitchFamily="2" charset="2"/>
              <a:buChar char="Ø"/>
            </a:pPr>
            <a:endParaRPr lang="de-DE" sz="3200" b="1" dirty="0">
              <a:solidFill>
                <a:schemeClr val="bg1"/>
              </a:solidFill>
              <a:latin typeface="Arial Narrow" panose="020B0606020202030204" pitchFamily="34" charset="0"/>
              <a:sym typeface="Wingdings" panose="05000000000000000000" pitchFamily="2" charset="2"/>
            </a:endParaRPr>
          </a:p>
          <a:p>
            <a:pPr marL="457200" indent="-457200">
              <a:buFont typeface="Wingdings" panose="05000000000000000000" pitchFamily="2" charset="2"/>
              <a:buChar char="Ø"/>
            </a:pPr>
            <a:r>
              <a:rPr lang="de-DE" sz="3200" b="1" dirty="0">
                <a:solidFill>
                  <a:schemeClr val="bg1"/>
                </a:solidFill>
                <a:latin typeface="Arial Narrow" panose="020B0606020202030204" pitchFamily="34" charset="0"/>
                <a:sym typeface="Wingdings" panose="05000000000000000000" pitchFamily="2" charset="2"/>
              </a:rPr>
              <a:t>Stellt Kann-Beteiligter Antrag auf Beteiligung  Beschwerderecht bei Ablehnung</a:t>
            </a:r>
            <a:endParaRPr lang="de-DE" sz="32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2184924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732970" y="89624"/>
            <a:ext cx="10735129" cy="6678751"/>
          </a:xfrm>
          <a:prstGeom prst="rect">
            <a:avLst/>
          </a:prstGeom>
          <a:noFill/>
        </p:spPr>
        <p:txBody>
          <a:bodyPr wrap="square" rtlCol="0">
            <a:spAutoFit/>
          </a:bodyPr>
          <a:lstStyle/>
          <a:p>
            <a:pPr algn="ctr"/>
            <a:r>
              <a:rPr lang="de-DE" sz="4000" b="1" u="sng" dirty="0">
                <a:solidFill>
                  <a:schemeClr val="bg1"/>
                </a:solidFill>
                <a:latin typeface="Arial Narrow" panose="020B0606020202030204" pitchFamily="34" charset="0"/>
              </a:rPr>
              <a:t>Sozialbericht der Betreuungsbehörde</a:t>
            </a:r>
          </a:p>
          <a:p>
            <a:pPr algn="ctr"/>
            <a:endParaRPr lang="de-DE" sz="3600" b="1" dirty="0">
              <a:solidFill>
                <a:schemeClr val="bg1"/>
              </a:solidFill>
              <a:latin typeface="Arial Narrow" panose="020B0606020202030204" pitchFamily="34" charset="0"/>
            </a:endParaRPr>
          </a:p>
          <a:p>
            <a:pPr algn="ctr"/>
            <a:endParaRPr lang="de-DE" sz="3600" b="1" dirty="0">
              <a:solidFill>
                <a:schemeClr val="bg1"/>
              </a:solidFill>
              <a:latin typeface="Arial Narrow" panose="020B0606020202030204" pitchFamily="34" charset="0"/>
            </a:endParaRPr>
          </a:p>
          <a:p>
            <a:pPr marL="457200" indent="-457200">
              <a:buFont typeface="Wingdings" panose="05000000000000000000" pitchFamily="2" charset="2"/>
              <a:buChar char="Ø"/>
            </a:pPr>
            <a:r>
              <a:rPr lang="de-DE" sz="3200" b="1" dirty="0">
                <a:solidFill>
                  <a:schemeClr val="bg1"/>
                </a:solidFill>
                <a:latin typeface="Arial Narrow" panose="020B0606020202030204" pitchFamily="34" charset="0"/>
              </a:rPr>
              <a:t>Ergibt sich aus § 279 Abs. 2 </a:t>
            </a:r>
            <a:r>
              <a:rPr lang="de-DE" sz="3200" b="1" dirty="0" err="1">
                <a:solidFill>
                  <a:schemeClr val="bg1"/>
                </a:solidFill>
                <a:latin typeface="Arial Narrow" panose="020B0606020202030204" pitchFamily="34" charset="0"/>
              </a:rPr>
              <a:t>FamFG</a:t>
            </a:r>
            <a:endParaRPr lang="de-DE" sz="3200" b="1" dirty="0">
              <a:solidFill>
                <a:schemeClr val="bg1"/>
              </a:solidFill>
              <a:latin typeface="Arial Narrow" panose="020B0606020202030204" pitchFamily="34" charset="0"/>
            </a:endParaRPr>
          </a:p>
          <a:p>
            <a:pPr marL="457200" indent="-457200">
              <a:buFont typeface="Wingdings" panose="05000000000000000000" pitchFamily="2" charset="2"/>
              <a:buChar char="Ø"/>
            </a:pPr>
            <a:endParaRPr lang="de-DE" sz="3200" b="1" dirty="0">
              <a:solidFill>
                <a:schemeClr val="bg1"/>
              </a:solidFill>
              <a:latin typeface="Arial Narrow" panose="020B0606020202030204" pitchFamily="34" charset="0"/>
            </a:endParaRPr>
          </a:p>
          <a:p>
            <a:pPr marL="457200" indent="-457200">
              <a:buFont typeface="Wingdings" panose="05000000000000000000" pitchFamily="2" charset="2"/>
              <a:buChar char="Ø"/>
            </a:pPr>
            <a:r>
              <a:rPr lang="de-DE" sz="3200" b="1" dirty="0">
                <a:solidFill>
                  <a:schemeClr val="bg1"/>
                </a:solidFill>
                <a:latin typeface="Arial Narrow" panose="020B0606020202030204" pitchFamily="34" charset="0"/>
              </a:rPr>
              <a:t>Schreiben an Betreuungsbehörde mit der Bitte um Erstellung des Sozialberichts</a:t>
            </a:r>
          </a:p>
          <a:p>
            <a:pPr marL="457200" indent="-457200">
              <a:buFont typeface="Wingdings" panose="05000000000000000000" pitchFamily="2" charset="2"/>
              <a:buChar char="Ø"/>
            </a:pPr>
            <a:endParaRPr lang="de-DE" sz="3200" b="1" dirty="0">
              <a:solidFill>
                <a:schemeClr val="bg1"/>
              </a:solidFill>
              <a:latin typeface="Arial Narrow" panose="020B0606020202030204" pitchFamily="34" charset="0"/>
            </a:endParaRPr>
          </a:p>
          <a:p>
            <a:pPr marL="457200" indent="-457200">
              <a:buFont typeface="Wingdings" panose="05000000000000000000" pitchFamily="2" charset="2"/>
              <a:buChar char="Ø"/>
            </a:pPr>
            <a:r>
              <a:rPr lang="de-DE" sz="3200" b="1" dirty="0">
                <a:solidFill>
                  <a:schemeClr val="bg1"/>
                </a:solidFill>
                <a:latin typeface="Arial Narrow" panose="020B0606020202030204" pitchFamily="34" charset="0"/>
              </a:rPr>
              <a:t>Behörde fertigt Bericht an </a:t>
            </a:r>
            <a:r>
              <a:rPr lang="de-DE" sz="3200" b="1" dirty="0">
                <a:solidFill>
                  <a:schemeClr val="bg1"/>
                </a:solidFill>
                <a:latin typeface="Arial Narrow" panose="020B0606020202030204" pitchFamily="34" charset="0"/>
                <a:sym typeface="Wingdings" panose="05000000000000000000" pitchFamily="2" charset="2"/>
              </a:rPr>
              <a:t> meist mit persönlicher Anhörung des Betroffenen</a:t>
            </a:r>
          </a:p>
          <a:p>
            <a:pPr marL="457200" indent="-457200">
              <a:buFont typeface="Wingdings" panose="05000000000000000000" pitchFamily="2" charset="2"/>
              <a:buChar char="Ø"/>
            </a:pPr>
            <a:endParaRPr lang="de-DE" sz="3200" b="1" dirty="0">
              <a:solidFill>
                <a:schemeClr val="bg1"/>
              </a:solidFill>
              <a:latin typeface="Arial Narrow" panose="020B0606020202030204" pitchFamily="34" charset="0"/>
              <a:sym typeface="Wingdings" panose="05000000000000000000" pitchFamily="2" charset="2"/>
            </a:endParaRPr>
          </a:p>
          <a:p>
            <a:pPr marL="457200" indent="-457200">
              <a:buFont typeface="Wingdings" panose="05000000000000000000" pitchFamily="2" charset="2"/>
              <a:buChar char="Ø"/>
            </a:pPr>
            <a:r>
              <a:rPr lang="de-DE" sz="3200" b="1" dirty="0">
                <a:solidFill>
                  <a:schemeClr val="bg1"/>
                </a:solidFill>
                <a:latin typeface="Arial Narrow" panose="020B0606020202030204" pitchFamily="34" charset="0"/>
                <a:sym typeface="Wingdings" panose="05000000000000000000" pitchFamily="2" charset="2"/>
              </a:rPr>
              <a:t>Meist erste Verfahrenshandlung des Richters</a:t>
            </a:r>
            <a:endParaRPr lang="de-DE" sz="3200" b="1" dirty="0">
              <a:solidFill>
                <a:schemeClr val="bg1"/>
              </a:solidFill>
              <a:latin typeface="Arial Narrow" panose="020B0606020202030204" pitchFamily="34" charset="0"/>
            </a:endParaRPr>
          </a:p>
          <a:p>
            <a:endParaRPr lang="de-DE" sz="2800" dirty="0">
              <a:latin typeface="Arial Narrow" panose="020B0606020202030204" pitchFamily="34" charset="0"/>
            </a:endParaRPr>
          </a:p>
        </p:txBody>
      </p:sp>
      <p:grpSp>
        <p:nvGrpSpPr>
          <p:cNvPr id="3" name="Gruppieren 2">
            <a:extLst>
              <a:ext uri="{FF2B5EF4-FFF2-40B4-BE49-F238E27FC236}">
                <a16:creationId xmlns:a16="http://schemas.microsoft.com/office/drawing/2014/main" id="{F9D54422-1D9B-1142-76D3-7FEBC09C832E}"/>
              </a:ext>
            </a:extLst>
          </p:cNvPr>
          <p:cNvGrpSpPr/>
          <p:nvPr/>
        </p:nvGrpSpPr>
        <p:grpSpPr>
          <a:xfrm>
            <a:off x="9446841" y="89624"/>
            <a:ext cx="2308060" cy="2041321"/>
            <a:chOff x="5889458" y="351712"/>
            <a:chExt cx="2308060" cy="2041321"/>
          </a:xfrm>
        </p:grpSpPr>
        <p:pic>
          <p:nvPicPr>
            <p:cNvPr id="4" name="Grafik 3" descr="Dokument">
              <a:extLst>
                <a:ext uri="{FF2B5EF4-FFF2-40B4-BE49-F238E27FC236}">
                  <a16:creationId xmlns:a16="http://schemas.microsoft.com/office/drawing/2014/main" id="{9E14AE93-4EE7-C407-888F-679152FFEFA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586288" y="351712"/>
              <a:ext cx="914400" cy="914400"/>
            </a:xfrm>
            <a:prstGeom prst="rect">
              <a:avLst/>
            </a:prstGeom>
          </p:spPr>
        </p:pic>
        <p:sp>
          <p:nvSpPr>
            <p:cNvPr id="5" name="Textfeld 4">
              <a:extLst>
                <a:ext uri="{FF2B5EF4-FFF2-40B4-BE49-F238E27FC236}">
                  <a16:creationId xmlns:a16="http://schemas.microsoft.com/office/drawing/2014/main" id="{6EA55954-CE97-A260-88BA-B00D4DCB310A}"/>
                </a:ext>
              </a:extLst>
            </p:cNvPr>
            <p:cNvSpPr txBox="1"/>
            <p:nvPr/>
          </p:nvSpPr>
          <p:spPr>
            <a:xfrm>
              <a:off x="5889458" y="1192704"/>
              <a:ext cx="2308060" cy="1200329"/>
            </a:xfrm>
            <a:prstGeom prst="rect">
              <a:avLst/>
            </a:prstGeom>
            <a:noFill/>
          </p:spPr>
          <p:txBody>
            <a:bodyPr wrap="square" rtlCol="0">
              <a:spAutoFit/>
            </a:bodyPr>
            <a:lstStyle/>
            <a:p>
              <a:pPr algn="ctr"/>
              <a:r>
                <a:rPr lang="de-DE" b="1" dirty="0">
                  <a:solidFill>
                    <a:prstClr val="black"/>
                  </a:solidFill>
                  <a:latin typeface="Calibri" panose="020F0502020204030204"/>
                </a:rPr>
                <a:t>Anhörung der sonstigen Beteiligten/</a:t>
              </a:r>
            </a:p>
            <a:p>
              <a:pPr algn="ctr"/>
              <a:r>
                <a:rPr lang="de-DE" b="1" dirty="0">
                  <a:solidFill>
                    <a:prstClr val="black"/>
                  </a:solidFill>
                  <a:latin typeface="Calibri" panose="020F0502020204030204"/>
                </a:rPr>
                <a:t>Sozialbericht der Betreuungsbehörde</a:t>
              </a:r>
            </a:p>
          </p:txBody>
        </p:sp>
      </p:grpSp>
    </p:spTree>
    <p:extLst>
      <p:ext uri="{BB962C8B-B14F-4D97-AF65-F5344CB8AC3E}">
        <p14:creationId xmlns:p14="http://schemas.microsoft.com/office/powerpoint/2010/main" val="206258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905774" y="89624"/>
            <a:ext cx="10562325" cy="69249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0" b="1"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rPr>
              <a:t>Sozialbericht der Betreuungsbehörde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4000" b="1"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n-ea"/>
                <a:cs typeface="+mn-cs"/>
              </a:rPr>
              <a:t>(</a:t>
            </a:r>
            <a:r>
              <a:rPr kumimoji="0" lang="de-DE" sz="2400" b="1" i="0" u="none" strike="noStrike" kern="1200" cap="none" spc="0" normalizeH="0" baseline="0" noProof="0" dirty="0">
                <a:ln>
                  <a:noFill/>
                </a:ln>
                <a:solidFill>
                  <a:prstClr val="black"/>
                </a:solidFill>
                <a:effectLst/>
                <a:uLnTx/>
                <a:uFillTx/>
                <a:latin typeface="Calibri Light" panose="020F0302020204030204"/>
                <a:ea typeface="+mn-ea"/>
                <a:cs typeface="+mn-cs"/>
              </a:rPr>
              <a:t>2) Das Gericht hat die zuständige Behörde vor der Bestellung eines Betreuers oder der Anordnung eines Einwilligungsvorbehalts anzuhören. Die Anhörung vor der Bestellung eines Betreuers soll sich insbesondere auf folgende Kriterien beziehen:</a:t>
            </a:r>
            <a:br>
              <a:rPr kumimoji="0" lang="de-DE" sz="2400" b="1" i="0" u="none" strike="noStrike" kern="1200" cap="none" spc="0" normalizeH="0" baseline="0" noProof="0" dirty="0">
                <a:ln>
                  <a:noFill/>
                </a:ln>
                <a:solidFill>
                  <a:prstClr val="black"/>
                </a:solidFill>
                <a:effectLst/>
                <a:uLnTx/>
                <a:uFillTx/>
                <a:latin typeface="Calibri Light" panose="020F0302020204030204"/>
                <a:ea typeface="+mn-ea"/>
                <a:cs typeface="+mn-cs"/>
              </a:rPr>
            </a:br>
            <a:endParaRPr kumimoji="0" lang="de-DE" sz="24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Calibri Light" panose="020F0302020204030204"/>
                <a:ea typeface="+mn-ea"/>
                <a:cs typeface="+mn-cs"/>
              </a:rPr>
              <a:t>	1. persönliche, gesundheitliche und soziale Situation des Betroffenen,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Calibri Light" panose="020F0302020204030204"/>
                <a:ea typeface="+mn-ea"/>
                <a:cs typeface="+mn-cs"/>
              </a:rPr>
              <a:t>	2. Erforderlichkeit der Betreuung einschließlich geeigneter anderer Hilfen </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2400" b="1" dirty="0">
                <a:solidFill>
                  <a:prstClr val="black"/>
                </a:solidFill>
                <a:latin typeface="Calibri Light" panose="020F0302020204030204"/>
              </a:rPr>
              <a:t>	</a:t>
            </a:r>
            <a:r>
              <a:rPr kumimoji="0" lang="de-DE" sz="2400" b="1" i="0" u="none" strike="noStrike" kern="1200" cap="none" spc="0" normalizeH="0" baseline="0" noProof="0" dirty="0">
                <a:ln>
                  <a:noFill/>
                </a:ln>
                <a:solidFill>
                  <a:prstClr val="black"/>
                </a:solidFill>
                <a:effectLst/>
                <a:uLnTx/>
                <a:uFillTx/>
                <a:latin typeface="Calibri Light" panose="020F0302020204030204"/>
                <a:ea typeface="+mn-ea"/>
                <a:cs typeface="+mn-cs"/>
              </a:rPr>
              <a:t>(§ 1814 Absatz 2 des Bürgerlichen Gesetzbuchs),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Calibri Light" panose="020F0302020204030204"/>
                <a:ea typeface="+mn-ea"/>
                <a:cs typeface="+mn-cs"/>
              </a:rPr>
              <a:t>	3. Betreuerauswahl unter Berücksichtigung des Vorrangs der Ehrenamtlichkeit</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2400" b="1" dirty="0">
                <a:solidFill>
                  <a:prstClr val="black"/>
                </a:solidFill>
                <a:latin typeface="Calibri Light" panose="020F0302020204030204"/>
              </a:rPr>
              <a:t>	</a:t>
            </a:r>
            <a:r>
              <a:rPr kumimoji="0" lang="de-DE" sz="2400" b="1" i="0" u="none" strike="noStrike" kern="1200" cap="none" spc="0" normalizeH="0" baseline="0" noProof="0" dirty="0">
                <a:ln>
                  <a:noFill/>
                </a:ln>
                <a:solidFill>
                  <a:prstClr val="black"/>
                </a:solidFill>
                <a:effectLst/>
                <a:uLnTx/>
                <a:uFillTx/>
                <a:latin typeface="Calibri Light" panose="020F0302020204030204"/>
                <a:ea typeface="+mn-ea"/>
                <a:cs typeface="+mn-cs"/>
              </a:rPr>
              <a:t>(§ 1897 des Bürgerlichen Gesetzbuchs) und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Calibri Light" panose="020F0302020204030204"/>
                <a:ea typeface="+mn-ea"/>
                <a:cs typeface="+mn-cs"/>
              </a:rPr>
              <a:t>	4. diesbezügliche Sichtweise des Betroffenen.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600181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42718" y="456423"/>
            <a:ext cx="11506563" cy="5693866"/>
          </a:xfrm>
          <a:prstGeom prst="rect">
            <a:avLst/>
          </a:prstGeom>
          <a:noFill/>
        </p:spPr>
        <p:txBody>
          <a:bodyPr wrap="square" rtlCol="0">
            <a:spAutoFit/>
          </a:bodyPr>
          <a:lstStyle/>
          <a:p>
            <a:pPr algn="ctr"/>
            <a:r>
              <a:rPr lang="de-DE" sz="4000" b="1" u="sng" dirty="0">
                <a:solidFill>
                  <a:schemeClr val="bg1"/>
                </a:solidFill>
                <a:latin typeface="Arial Narrow" panose="020B0606020202030204" pitchFamily="34" charset="0"/>
              </a:rPr>
              <a:t>Ärztliches Gutachten</a:t>
            </a:r>
          </a:p>
          <a:p>
            <a:pPr algn="ctr"/>
            <a:endParaRPr lang="de-DE" sz="4000" b="1" dirty="0">
              <a:solidFill>
                <a:schemeClr val="bg1"/>
              </a:solidFill>
              <a:latin typeface="Arial Narrow" panose="020B0606020202030204" pitchFamily="34" charset="0"/>
            </a:endParaRPr>
          </a:p>
          <a:p>
            <a:pPr marL="457200" indent="-457200">
              <a:buFont typeface="Wingdings" panose="05000000000000000000" pitchFamily="2" charset="2"/>
              <a:buChar char="Ø"/>
            </a:pPr>
            <a:r>
              <a:rPr lang="de-DE" sz="3200" b="1" dirty="0">
                <a:solidFill>
                  <a:schemeClr val="bg1"/>
                </a:solidFill>
                <a:latin typeface="Arial Narrow" panose="020B0606020202030204" pitchFamily="34" charset="0"/>
              </a:rPr>
              <a:t>Ergibt sich aus § 280 </a:t>
            </a:r>
            <a:r>
              <a:rPr lang="de-DE" sz="3200" b="1" dirty="0" err="1">
                <a:solidFill>
                  <a:schemeClr val="bg1"/>
                </a:solidFill>
                <a:latin typeface="Arial Narrow" panose="020B0606020202030204" pitchFamily="34" charset="0"/>
              </a:rPr>
              <a:t>FamFG</a:t>
            </a:r>
            <a:endParaRPr lang="de-DE" sz="3200" b="1" dirty="0">
              <a:solidFill>
                <a:schemeClr val="bg1"/>
              </a:solidFill>
              <a:latin typeface="Arial Narrow" panose="020B0606020202030204" pitchFamily="34" charset="0"/>
            </a:endParaRPr>
          </a:p>
          <a:p>
            <a:pPr marL="457200" indent="-457200">
              <a:buFont typeface="Wingdings" panose="05000000000000000000" pitchFamily="2" charset="2"/>
              <a:buChar char="Ø"/>
            </a:pPr>
            <a:r>
              <a:rPr lang="de-DE" sz="3200" b="1" dirty="0">
                <a:solidFill>
                  <a:schemeClr val="bg1"/>
                </a:solidFill>
                <a:latin typeface="Arial Narrow" panose="020B0606020202030204" pitchFamily="34" charset="0"/>
              </a:rPr>
              <a:t>Vor Betreuerbestellung oder Einwilligungsvorbehalt</a:t>
            </a:r>
          </a:p>
          <a:p>
            <a:pPr marL="457200" indent="-457200">
              <a:buFont typeface="Wingdings" panose="05000000000000000000" pitchFamily="2" charset="2"/>
              <a:buChar char="Ø"/>
            </a:pPr>
            <a:r>
              <a:rPr lang="de-DE" sz="3200" b="1" dirty="0">
                <a:solidFill>
                  <a:schemeClr val="bg1"/>
                </a:solidFill>
                <a:latin typeface="Arial Narrow" panose="020B0606020202030204" pitchFamily="34" charset="0"/>
              </a:rPr>
              <a:t>Durch psychiatrischen Facharzt oder Arzt mit Erfahrung auf dem Gebiet der Psychiatrie (§ 280 Abs. 1 Satz 2 </a:t>
            </a:r>
            <a:r>
              <a:rPr lang="de-DE" sz="3200" b="1" dirty="0" err="1">
                <a:solidFill>
                  <a:schemeClr val="bg1"/>
                </a:solidFill>
                <a:latin typeface="Arial Narrow" panose="020B0606020202030204" pitchFamily="34" charset="0"/>
              </a:rPr>
              <a:t>FamFG</a:t>
            </a:r>
            <a:r>
              <a:rPr lang="de-DE" sz="3200" b="1" dirty="0">
                <a:solidFill>
                  <a:schemeClr val="bg1"/>
                </a:solidFill>
                <a:latin typeface="Arial Narrow" panose="020B0606020202030204" pitchFamily="34" charset="0"/>
              </a:rPr>
              <a:t>)</a:t>
            </a:r>
          </a:p>
          <a:p>
            <a:pPr marL="457200" indent="-457200">
              <a:buFont typeface="Wingdings" panose="05000000000000000000" pitchFamily="2" charset="2"/>
              <a:buChar char="Ø"/>
            </a:pPr>
            <a:r>
              <a:rPr lang="de-DE" sz="3200" b="1" dirty="0">
                <a:solidFill>
                  <a:schemeClr val="bg1"/>
                </a:solidFill>
                <a:latin typeface="Arial Narrow" panose="020B0606020202030204" pitchFamily="34" charset="0"/>
              </a:rPr>
              <a:t>Beauftragung kann formlos erfolgen; meist durch Beschluss</a:t>
            </a:r>
          </a:p>
          <a:p>
            <a:pPr marL="457200" indent="-457200">
              <a:buFont typeface="Wingdings" panose="05000000000000000000" pitchFamily="2" charset="2"/>
              <a:buChar char="Ø"/>
            </a:pPr>
            <a:r>
              <a:rPr lang="de-DE" sz="3200" b="1" dirty="0">
                <a:solidFill>
                  <a:schemeClr val="bg1"/>
                </a:solidFill>
                <a:latin typeface="Arial Narrow" panose="020B0606020202030204" pitchFamily="34" charset="0"/>
              </a:rPr>
              <a:t>Vor Beauftragung ist den Beteiligten rechtliches Gehör zu gewähren</a:t>
            </a:r>
          </a:p>
          <a:p>
            <a:pPr marL="457200" indent="-457200">
              <a:buFont typeface="Wingdings" panose="05000000000000000000" pitchFamily="2" charset="2"/>
              <a:buChar char="Ø"/>
            </a:pPr>
            <a:r>
              <a:rPr lang="de-DE" sz="3200" b="1" dirty="0">
                <a:solidFill>
                  <a:schemeClr val="bg1"/>
                </a:solidFill>
                <a:latin typeface="Arial Narrow" panose="020B0606020202030204" pitchFamily="34" charset="0"/>
              </a:rPr>
              <a:t>Bericht der Betreuungsbehörde soll im Gutachten berücksichtigt werden</a:t>
            </a:r>
          </a:p>
          <a:p>
            <a:pPr marL="457200" indent="-457200">
              <a:buFont typeface="Arial" panose="020B0604020202020204" pitchFamily="34" charset="0"/>
              <a:buChar char="•"/>
            </a:pPr>
            <a:endParaRPr lang="de-DE" sz="2800" dirty="0">
              <a:latin typeface="Arial Narrow" panose="020B0606020202030204" pitchFamily="34" charset="0"/>
            </a:endParaRPr>
          </a:p>
        </p:txBody>
      </p:sp>
      <p:grpSp>
        <p:nvGrpSpPr>
          <p:cNvPr id="3" name="Gruppieren 2">
            <a:extLst>
              <a:ext uri="{FF2B5EF4-FFF2-40B4-BE49-F238E27FC236}">
                <a16:creationId xmlns:a16="http://schemas.microsoft.com/office/drawing/2014/main" id="{D3BCC76F-1E95-B8A2-C28A-B40435FECA4B}"/>
              </a:ext>
            </a:extLst>
          </p:cNvPr>
          <p:cNvGrpSpPr/>
          <p:nvPr/>
        </p:nvGrpSpPr>
        <p:grpSpPr>
          <a:xfrm>
            <a:off x="9023018" y="456423"/>
            <a:ext cx="2408643" cy="1217130"/>
            <a:chOff x="8228596" y="344906"/>
            <a:chExt cx="2408643" cy="1217130"/>
          </a:xfrm>
        </p:grpSpPr>
        <p:pic>
          <p:nvPicPr>
            <p:cNvPr id="4" name="Grafik 3" descr="Dokument">
              <a:extLst>
                <a:ext uri="{FF2B5EF4-FFF2-40B4-BE49-F238E27FC236}">
                  <a16:creationId xmlns:a16="http://schemas.microsoft.com/office/drawing/2014/main" id="{DAC8585E-0A93-1A74-ABC1-510C7A106A3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925427" y="344906"/>
              <a:ext cx="914400" cy="914400"/>
            </a:xfrm>
            <a:prstGeom prst="rect">
              <a:avLst/>
            </a:prstGeom>
          </p:spPr>
        </p:pic>
        <p:sp>
          <p:nvSpPr>
            <p:cNvPr id="5" name="Textfeld 4">
              <a:extLst>
                <a:ext uri="{FF2B5EF4-FFF2-40B4-BE49-F238E27FC236}">
                  <a16:creationId xmlns:a16="http://schemas.microsoft.com/office/drawing/2014/main" id="{5D035B39-FCFB-CFFC-CE45-30F76CB977B1}"/>
                </a:ext>
              </a:extLst>
            </p:cNvPr>
            <p:cNvSpPr txBox="1"/>
            <p:nvPr/>
          </p:nvSpPr>
          <p:spPr>
            <a:xfrm>
              <a:off x="8228596" y="1192704"/>
              <a:ext cx="2408643" cy="369332"/>
            </a:xfrm>
            <a:prstGeom prst="rect">
              <a:avLst/>
            </a:prstGeom>
            <a:noFill/>
          </p:spPr>
          <p:txBody>
            <a:bodyPr wrap="square" rtlCol="0">
              <a:spAutoFit/>
            </a:bodyPr>
            <a:lstStyle/>
            <a:p>
              <a:pPr algn="ctr"/>
              <a:r>
                <a:rPr lang="de-DE" b="1" dirty="0">
                  <a:solidFill>
                    <a:prstClr val="black"/>
                  </a:solidFill>
                  <a:latin typeface="Calibri" panose="020F0502020204030204"/>
                </a:rPr>
                <a:t>Ärztliches Gutachten</a:t>
              </a:r>
            </a:p>
          </p:txBody>
        </p:sp>
      </p:grpSp>
    </p:spTree>
    <p:extLst>
      <p:ext uri="{BB962C8B-B14F-4D97-AF65-F5344CB8AC3E}">
        <p14:creationId xmlns:p14="http://schemas.microsoft.com/office/powerpoint/2010/main" val="298756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3B230E6-208B-8745-B97A-B5B107F0DABA}"/>
              </a:ext>
            </a:extLst>
          </p:cNvPr>
          <p:cNvSpPr>
            <a:spLocks noGrp="1"/>
          </p:cNvSpPr>
          <p:nvPr>
            <p:ph idx="1"/>
          </p:nvPr>
        </p:nvSpPr>
        <p:spPr>
          <a:xfrm>
            <a:off x="1694656" y="342611"/>
            <a:ext cx="8643938" cy="357188"/>
          </a:xfrm>
        </p:spPr>
        <p:txBody>
          <a:bodyPr>
            <a:noAutofit/>
          </a:bodyPr>
          <a:lstStyle/>
          <a:p>
            <a:pPr marL="0" indent="0" algn="ctr">
              <a:buNone/>
            </a:pPr>
            <a:r>
              <a:rPr lang="de-DE" sz="4000" b="1" u="sng" dirty="0">
                <a:solidFill>
                  <a:schemeClr val="bg1"/>
                </a:solidFill>
                <a:latin typeface="Arial Narrow" panose="020B0606020202030204" pitchFamily="34" charset="0"/>
              </a:rPr>
              <a:t>Ärztliches Gutachten</a:t>
            </a:r>
          </a:p>
        </p:txBody>
      </p:sp>
      <p:sp>
        <p:nvSpPr>
          <p:cNvPr id="2" name="Rechteck 1"/>
          <p:cNvSpPr/>
          <p:nvPr/>
        </p:nvSpPr>
        <p:spPr>
          <a:xfrm>
            <a:off x="577850" y="881301"/>
            <a:ext cx="10877550" cy="5786199"/>
          </a:xfrm>
          <a:prstGeom prst="rect">
            <a:avLst/>
          </a:prstGeom>
        </p:spPr>
        <p:txBody>
          <a:bodyPr wrap="square">
            <a:spAutoFit/>
          </a:bodyPr>
          <a:lstStyle/>
          <a:p>
            <a:pPr>
              <a:buFont typeface="Wingdings" panose="05000000000000000000" pitchFamily="2" charset="2"/>
              <a:buChar char="Ø"/>
            </a:pPr>
            <a:r>
              <a:rPr lang="de-DE" sz="3200" b="1" dirty="0">
                <a:solidFill>
                  <a:schemeClr val="bg1"/>
                </a:solidFill>
                <a:latin typeface="Arial Narrow" panose="020B0606020202030204" pitchFamily="34" charset="0"/>
              </a:rPr>
              <a:t> Vor dem Gutachten Tatsachenermittlung, ob die weiteren Voraussetzungen der Betreuerbestellung überhaupt vorliegen </a:t>
            </a:r>
          </a:p>
          <a:p>
            <a:endParaRPr lang="de-DE" sz="3200" b="1" dirty="0">
              <a:solidFill>
                <a:schemeClr val="bg1"/>
              </a:solidFill>
              <a:latin typeface="Arial Narrow" panose="020B0606020202030204" pitchFamily="34" charset="0"/>
            </a:endParaRPr>
          </a:p>
          <a:p>
            <a:pPr>
              <a:buFont typeface="Wingdings" panose="05000000000000000000" pitchFamily="2" charset="2"/>
              <a:buChar char="Ø"/>
            </a:pPr>
            <a:r>
              <a:rPr lang="de-DE" sz="3200" b="1" dirty="0">
                <a:solidFill>
                  <a:schemeClr val="bg1"/>
                </a:solidFill>
                <a:latin typeface="Arial Narrow" panose="020B0606020202030204" pitchFamily="34" charset="0"/>
              </a:rPr>
              <a:t>Kein Gutachten, wenn die Bestellung eines Betreuers oder eines Einwilligungsvorbehalts nicht beabsichtigt ist</a:t>
            </a:r>
          </a:p>
          <a:p>
            <a:pPr>
              <a:buFont typeface="Wingdings" panose="05000000000000000000" pitchFamily="2" charset="2"/>
              <a:buChar char="Ø"/>
            </a:pPr>
            <a:endParaRPr lang="de-DE" sz="3200" b="1" dirty="0">
              <a:solidFill>
                <a:schemeClr val="bg1"/>
              </a:solidFill>
              <a:latin typeface="Arial Narrow" panose="020B0606020202030204" pitchFamily="34" charset="0"/>
            </a:endParaRPr>
          </a:p>
          <a:p>
            <a:pPr>
              <a:buFont typeface="Wingdings" panose="05000000000000000000" pitchFamily="2" charset="2"/>
              <a:buChar char="Ø"/>
            </a:pPr>
            <a:r>
              <a:rPr lang="de-DE" sz="3200" b="1" dirty="0">
                <a:solidFill>
                  <a:schemeClr val="bg1"/>
                </a:solidFill>
                <a:latin typeface="Arial Narrow" panose="020B0606020202030204" pitchFamily="34" charset="0"/>
              </a:rPr>
              <a:t>Möglichkeit der Verwertung von Pflegeversicherungsgutachten nach </a:t>
            </a:r>
            <a:r>
              <a:rPr lang="de-DE" sz="3200" b="1" dirty="0">
                <a:solidFill>
                  <a:srgbClr val="FF0000"/>
                </a:solidFill>
                <a:latin typeface="Arial Narrow" panose="020B0606020202030204" pitchFamily="34" charset="0"/>
              </a:rPr>
              <a:t>§ 282 </a:t>
            </a:r>
            <a:r>
              <a:rPr lang="de-DE" sz="3200" b="1" dirty="0" err="1">
                <a:solidFill>
                  <a:srgbClr val="FF0000"/>
                </a:solidFill>
                <a:latin typeface="Arial Narrow" panose="020B0606020202030204" pitchFamily="34" charset="0"/>
              </a:rPr>
              <a:t>FamFG</a:t>
            </a:r>
            <a:br>
              <a:rPr lang="de-DE" sz="3200" b="1" dirty="0">
                <a:solidFill>
                  <a:schemeClr val="bg1"/>
                </a:solidFill>
                <a:latin typeface="Arial Narrow" panose="020B0606020202030204" pitchFamily="34" charset="0"/>
              </a:rPr>
            </a:br>
            <a:endParaRPr lang="de-DE" sz="3200" b="1" dirty="0">
              <a:solidFill>
                <a:schemeClr val="bg1"/>
              </a:solidFill>
              <a:latin typeface="Arial Narrow" panose="020B0606020202030204" pitchFamily="34" charset="0"/>
            </a:endParaRPr>
          </a:p>
          <a:p>
            <a:pPr>
              <a:buFont typeface="Wingdings" panose="05000000000000000000" pitchFamily="2" charset="2"/>
              <a:buChar char="Ø"/>
            </a:pPr>
            <a:r>
              <a:rPr lang="de-DE" sz="3200" b="1" dirty="0">
                <a:solidFill>
                  <a:schemeClr val="bg1"/>
                </a:solidFill>
                <a:latin typeface="Arial Narrow" panose="020B0606020202030204" pitchFamily="34" charset="0"/>
              </a:rPr>
              <a:t>Gutachten ist dem Betroffenen zwecks rechtlichen Gehörs zu übersenden</a:t>
            </a:r>
          </a:p>
          <a:p>
            <a:endParaRPr lang="de-DE" dirty="0">
              <a:latin typeface="Arial Narrow" panose="020B0606020202030204" pitchFamily="34" charset="0"/>
            </a:endParaRPr>
          </a:p>
        </p:txBody>
      </p:sp>
    </p:spTree>
    <p:extLst>
      <p:ext uri="{BB962C8B-B14F-4D97-AF65-F5344CB8AC3E}">
        <p14:creationId xmlns:p14="http://schemas.microsoft.com/office/powerpoint/2010/main" val="22278450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966" y="471351"/>
            <a:ext cx="10702834" cy="3600986"/>
          </a:xfrm>
          <a:prstGeom prst="rect">
            <a:avLst/>
          </a:prstGeom>
          <a:noFill/>
        </p:spPr>
        <p:txBody>
          <a:bodyPr wrap="square" rtlCol="0">
            <a:spAutoFit/>
          </a:bodyPr>
          <a:lstStyle/>
          <a:p>
            <a:r>
              <a:rPr lang="de-DE" sz="4000" b="1" u="sng" dirty="0">
                <a:solidFill>
                  <a:schemeClr val="bg1"/>
                </a:solidFill>
                <a:latin typeface="Arial Narrow" panose="020B0606020202030204" pitchFamily="34" charset="0"/>
              </a:rPr>
              <a:t>Bereiche, auf die sich das Gutachten erstrecken soll</a:t>
            </a:r>
          </a:p>
          <a:p>
            <a:endParaRPr lang="de-DE" sz="4000" u="sng" dirty="0">
              <a:solidFill>
                <a:schemeClr val="bg1"/>
              </a:solidFill>
              <a:latin typeface="Arial Narrow" panose="020B0606020202030204" pitchFamily="34" charset="0"/>
            </a:endParaRPr>
          </a:p>
          <a:p>
            <a:pPr marL="514350" indent="-514350">
              <a:buFont typeface="+mj-lt"/>
              <a:buAutoNum type="arabicPeriod"/>
            </a:pPr>
            <a:r>
              <a:rPr lang="de-DE" sz="2400" b="1" dirty="0">
                <a:solidFill>
                  <a:schemeClr val="bg1"/>
                </a:solidFill>
                <a:latin typeface="Arial Narrow" panose="020B0606020202030204" pitchFamily="34" charset="0"/>
              </a:rPr>
              <a:t>Krankheitsbild und Krankheitsentwicklung</a:t>
            </a:r>
          </a:p>
          <a:p>
            <a:pPr marL="514350" indent="-514350">
              <a:buFont typeface="+mj-lt"/>
              <a:buAutoNum type="arabicPeriod"/>
            </a:pPr>
            <a:r>
              <a:rPr lang="de-DE" sz="2400" b="1" dirty="0">
                <a:solidFill>
                  <a:schemeClr val="bg1"/>
                </a:solidFill>
                <a:latin typeface="Arial Narrow" panose="020B0606020202030204" pitchFamily="34" charset="0"/>
              </a:rPr>
              <a:t>Durchgeführte Untersuchungen und Erkenntnisse</a:t>
            </a:r>
          </a:p>
          <a:p>
            <a:pPr marL="514350" indent="-514350">
              <a:buFont typeface="+mj-lt"/>
              <a:buAutoNum type="arabicPeriod"/>
            </a:pPr>
            <a:r>
              <a:rPr lang="de-DE" sz="2400" b="1" dirty="0">
                <a:solidFill>
                  <a:schemeClr val="bg1"/>
                </a:solidFill>
                <a:latin typeface="Arial Narrow" panose="020B0606020202030204" pitchFamily="34" charset="0"/>
              </a:rPr>
              <a:t>Körperliche und psychiatrischer Zustand des Betroffenen</a:t>
            </a:r>
          </a:p>
          <a:p>
            <a:pPr marL="514350" indent="-514350">
              <a:buFont typeface="+mj-lt"/>
              <a:buAutoNum type="arabicPeriod"/>
            </a:pPr>
            <a:r>
              <a:rPr lang="de-DE" sz="2400" b="1" dirty="0">
                <a:solidFill>
                  <a:schemeClr val="bg1"/>
                </a:solidFill>
                <a:latin typeface="Arial Narrow" panose="020B0606020202030204" pitchFamily="34" charset="0"/>
              </a:rPr>
              <a:t>Umfang der Aufgabenkreise</a:t>
            </a:r>
          </a:p>
          <a:p>
            <a:pPr marL="514350" indent="-514350">
              <a:buFont typeface="+mj-lt"/>
              <a:buAutoNum type="arabicPeriod"/>
            </a:pPr>
            <a:r>
              <a:rPr lang="de-DE" sz="2400" b="1" dirty="0">
                <a:solidFill>
                  <a:schemeClr val="bg1"/>
                </a:solidFill>
                <a:latin typeface="Arial Narrow" panose="020B0606020202030204" pitchFamily="34" charset="0"/>
              </a:rPr>
              <a:t>Dauer der Maßnahme (z.B. der Betreuung)</a:t>
            </a:r>
          </a:p>
          <a:p>
            <a:endParaRPr lang="de-DE" sz="2800" dirty="0">
              <a:latin typeface="Arial Narrow" panose="020B0606020202030204" pitchFamily="34" charset="0"/>
            </a:endParaRPr>
          </a:p>
        </p:txBody>
      </p:sp>
      <p:sp>
        <p:nvSpPr>
          <p:cNvPr id="3" name="Textfeld 2"/>
          <p:cNvSpPr txBox="1"/>
          <p:nvPr/>
        </p:nvSpPr>
        <p:spPr>
          <a:xfrm>
            <a:off x="3594100" y="3798173"/>
            <a:ext cx="8420101" cy="2923877"/>
          </a:xfrm>
          <a:prstGeom prst="rect">
            <a:avLst/>
          </a:prstGeom>
          <a:noFill/>
          <a:ln w="28575">
            <a:solidFill>
              <a:srgbClr val="FF0000"/>
            </a:solidFill>
          </a:ln>
        </p:spPr>
        <p:txBody>
          <a:bodyPr wrap="square" rtlCol="0">
            <a:spAutoFit/>
          </a:bodyPr>
          <a:lstStyle/>
          <a:p>
            <a:pPr algn="ctr"/>
            <a:r>
              <a:rPr lang="de-DE" sz="3600" b="1" dirty="0">
                <a:solidFill>
                  <a:srgbClr val="FF0000"/>
                </a:solidFill>
                <a:latin typeface="Arial Narrow" panose="020B0606020202030204" pitchFamily="34" charset="0"/>
              </a:rPr>
              <a:t>Sonderfälle</a:t>
            </a:r>
          </a:p>
          <a:p>
            <a:pPr marL="285750" indent="-285750">
              <a:buFont typeface="Arial" panose="020B0604020202020204" pitchFamily="34" charset="0"/>
              <a:buChar char="•"/>
            </a:pPr>
            <a:r>
              <a:rPr lang="de-DE" sz="2000" b="1" dirty="0">
                <a:solidFill>
                  <a:schemeClr val="bg1"/>
                </a:solidFill>
                <a:latin typeface=" Arial Narrow"/>
              </a:rPr>
              <a:t>Betroffener beantragt Betreuung selbst</a:t>
            </a:r>
          </a:p>
          <a:p>
            <a:pPr marL="285750" indent="-285750">
              <a:buFont typeface="Arial" panose="020B0604020202020204" pitchFamily="34" charset="0"/>
              <a:buChar char="•"/>
            </a:pPr>
            <a:r>
              <a:rPr lang="de-DE" sz="2000" b="1" dirty="0">
                <a:solidFill>
                  <a:schemeClr val="bg1"/>
                </a:solidFill>
                <a:latin typeface=" Arial Narrow"/>
              </a:rPr>
              <a:t>Betreuer nur zur Geltendmachung von Rechten gegenüber Bevollmächtigten</a:t>
            </a:r>
            <a:br>
              <a:rPr lang="de-DE" sz="2000" b="1" dirty="0">
                <a:solidFill>
                  <a:schemeClr val="bg1"/>
                </a:solidFill>
                <a:latin typeface=" Arial Narrow"/>
              </a:rPr>
            </a:br>
            <a:r>
              <a:rPr lang="de-DE" sz="2000" b="1" dirty="0">
                <a:solidFill>
                  <a:schemeClr val="bg1"/>
                </a:solidFill>
                <a:latin typeface=" Arial Narrow"/>
              </a:rPr>
              <a:t>Dann gilt:</a:t>
            </a:r>
          </a:p>
          <a:p>
            <a:pPr marL="742950" lvl="1" indent="-285750">
              <a:buFont typeface="Wingdings" panose="05000000000000000000" pitchFamily="2" charset="2"/>
              <a:buChar char="Ø"/>
            </a:pPr>
            <a:r>
              <a:rPr lang="de-DE" sz="2000" b="1" dirty="0">
                <a:solidFill>
                  <a:schemeClr val="bg1"/>
                </a:solidFill>
                <a:latin typeface=" Arial Narrow"/>
              </a:rPr>
              <a:t>Ärztliches Zeugnis (Attest) reicht </a:t>
            </a:r>
            <a:r>
              <a:rPr lang="de-DE" sz="2000" b="1" dirty="0">
                <a:solidFill>
                  <a:srgbClr val="FF0000"/>
                </a:solidFill>
                <a:latin typeface=" Arial Narrow"/>
              </a:rPr>
              <a:t>(§ 281 </a:t>
            </a:r>
            <a:r>
              <a:rPr lang="de-DE" sz="2000" b="1" dirty="0" err="1">
                <a:solidFill>
                  <a:srgbClr val="FF0000"/>
                </a:solidFill>
                <a:latin typeface=" Arial Narrow"/>
              </a:rPr>
              <a:t>FamFG</a:t>
            </a:r>
            <a:r>
              <a:rPr lang="de-DE" sz="2000" b="1" dirty="0">
                <a:solidFill>
                  <a:srgbClr val="FF0000"/>
                </a:solidFill>
                <a:latin typeface=" Arial Narrow"/>
              </a:rPr>
              <a:t>)</a:t>
            </a:r>
          </a:p>
          <a:p>
            <a:pPr marL="742950" lvl="1" indent="-285750">
              <a:buFont typeface="Wingdings" panose="05000000000000000000" pitchFamily="2" charset="2"/>
              <a:buChar char="Ø"/>
            </a:pPr>
            <a:r>
              <a:rPr lang="de-DE" sz="2000" b="1" dirty="0">
                <a:solidFill>
                  <a:schemeClr val="bg1"/>
                </a:solidFill>
                <a:latin typeface=" Arial Narrow"/>
              </a:rPr>
              <a:t>Inhalt wie Gutachten nur verkürzt</a:t>
            </a:r>
          </a:p>
          <a:p>
            <a:pPr marL="742950" lvl="1" indent="-285750">
              <a:buFont typeface="Wingdings" panose="05000000000000000000" pitchFamily="2" charset="2"/>
              <a:buChar char="Ø"/>
            </a:pPr>
            <a:r>
              <a:rPr lang="de-DE" sz="2000" b="1" dirty="0">
                <a:solidFill>
                  <a:schemeClr val="bg1"/>
                </a:solidFill>
                <a:latin typeface=" Arial Narrow"/>
              </a:rPr>
              <a:t>Kann durch jeden Arzt erstellt werden</a:t>
            </a:r>
          </a:p>
          <a:p>
            <a:endParaRPr lang="de-DE" sz="280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10360749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27000" y="847334"/>
            <a:ext cx="11419609" cy="4770537"/>
          </a:xfrm>
          <a:prstGeom prst="rect">
            <a:avLst/>
          </a:prstGeom>
          <a:noFill/>
        </p:spPr>
        <p:txBody>
          <a:bodyPr wrap="square" rtlCol="0">
            <a:spAutoFit/>
          </a:bodyPr>
          <a:lstStyle/>
          <a:p>
            <a:pPr algn="ctr"/>
            <a:r>
              <a:rPr lang="de-DE" sz="4000" b="1" u="sng" dirty="0">
                <a:solidFill>
                  <a:schemeClr val="bg1"/>
                </a:solidFill>
                <a:latin typeface="Arial Narrow" panose="020B0606020202030204" pitchFamily="34" charset="0"/>
              </a:rPr>
              <a:t>Anhörung des Betroffenen</a:t>
            </a:r>
          </a:p>
          <a:p>
            <a:pPr algn="ctr"/>
            <a:endParaRPr lang="de-DE" sz="4000" b="1" dirty="0">
              <a:latin typeface="Arial Narrow" panose="020B0606020202030204" pitchFamily="34" charset="0"/>
            </a:endParaRPr>
          </a:p>
          <a:p>
            <a:pPr marL="457200" indent="-457200">
              <a:buFont typeface="Wingdings" panose="05000000000000000000" pitchFamily="2" charset="2"/>
              <a:buChar char="Ø"/>
            </a:pPr>
            <a:r>
              <a:rPr lang="de-DE" sz="2800" b="1" dirty="0">
                <a:solidFill>
                  <a:schemeClr val="bg1"/>
                </a:solidFill>
                <a:latin typeface="Arial Narrow" panose="020B0606020202030204" pitchFamily="34" charset="0"/>
              </a:rPr>
              <a:t>Persönliche Anhörung vor Betreuerbestellung oder Einwilligungsvorbehalt </a:t>
            </a:r>
            <a:br>
              <a:rPr lang="de-DE" sz="2800" b="1" dirty="0">
                <a:solidFill>
                  <a:schemeClr val="bg1"/>
                </a:solidFill>
                <a:latin typeface="Arial Narrow" panose="020B0606020202030204" pitchFamily="34" charset="0"/>
              </a:rPr>
            </a:br>
            <a:r>
              <a:rPr lang="de-DE" sz="2800" b="1" dirty="0">
                <a:solidFill>
                  <a:srgbClr val="FF0000"/>
                </a:solidFill>
                <a:latin typeface="Arial Narrow" panose="020B0606020202030204" pitchFamily="34" charset="0"/>
              </a:rPr>
              <a:t>(§ 278 Abs. 1 </a:t>
            </a:r>
            <a:r>
              <a:rPr lang="de-DE" sz="2800" b="1" dirty="0" err="1">
                <a:solidFill>
                  <a:srgbClr val="FF0000"/>
                </a:solidFill>
                <a:latin typeface="Arial Narrow" panose="020B0606020202030204" pitchFamily="34" charset="0"/>
              </a:rPr>
              <a:t>FamFG</a:t>
            </a:r>
            <a:r>
              <a:rPr lang="de-DE" sz="2800" b="1" dirty="0">
                <a:solidFill>
                  <a:srgbClr val="FF0000"/>
                </a:solidFill>
                <a:latin typeface="Arial Narrow" panose="020B0606020202030204" pitchFamily="34" charset="0"/>
              </a:rPr>
              <a:t>)</a:t>
            </a:r>
          </a:p>
          <a:p>
            <a:pPr marL="457200" indent="-457200">
              <a:buFont typeface="Wingdings" panose="05000000000000000000" pitchFamily="2" charset="2"/>
              <a:buChar char="Ø"/>
            </a:pPr>
            <a:r>
              <a:rPr lang="de-DE" sz="2800" b="1" dirty="0">
                <a:solidFill>
                  <a:schemeClr val="bg1"/>
                </a:solidFill>
                <a:latin typeface="Arial Narrow" panose="020B0606020202030204" pitchFamily="34" charset="0"/>
              </a:rPr>
              <a:t>Grundsätzlich keine Rechtshilfe (außer Entscheidung auch ohne eigenen Eindruck möglich und bei einstweiligen Anordnungen)</a:t>
            </a:r>
          </a:p>
          <a:p>
            <a:pPr marL="457200" indent="-457200">
              <a:buFont typeface="Wingdings" panose="05000000000000000000" pitchFamily="2" charset="2"/>
              <a:buChar char="Ø"/>
            </a:pPr>
            <a:r>
              <a:rPr lang="de-DE" sz="2800" b="1" dirty="0">
                <a:solidFill>
                  <a:schemeClr val="bg1"/>
                </a:solidFill>
                <a:latin typeface="Arial Narrow" panose="020B0606020202030204" pitchFamily="34" charset="0"/>
              </a:rPr>
              <a:t>Ergebnis der Gutachten sind Betroffenen mitzuteilen</a:t>
            </a:r>
          </a:p>
          <a:p>
            <a:pPr marL="457200" indent="-457200">
              <a:buFont typeface="Wingdings" panose="05000000000000000000" pitchFamily="2" charset="2"/>
              <a:buChar char="Ø"/>
            </a:pPr>
            <a:r>
              <a:rPr lang="de-DE" sz="2800" b="1" dirty="0">
                <a:solidFill>
                  <a:schemeClr val="bg1"/>
                </a:solidFill>
                <a:latin typeface="Arial Narrow" panose="020B0606020202030204" pitchFamily="34" charset="0"/>
              </a:rPr>
              <a:t>Alternativen müssen besprochen werden</a:t>
            </a:r>
          </a:p>
          <a:p>
            <a:pPr marL="457200" indent="-457200">
              <a:buFont typeface="Wingdings" panose="05000000000000000000" pitchFamily="2" charset="2"/>
              <a:buChar char="Ø"/>
            </a:pPr>
            <a:r>
              <a:rPr lang="de-DE" sz="2800" b="1" dirty="0">
                <a:solidFill>
                  <a:schemeClr val="bg1"/>
                </a:solidFill>
                <a:latin typeface="Arial Narrow" panose="020B0606020202030204" pitchFamily="34" charset="0"/>
              </a:rPr>
              <a:t>Ergebnis der Anhörung muss mitgeteilt werden</a:t>
            </a:r>
          </a:p>
          <a:p>
            <a:endParaRPr lang="de-DE" sz="2800" dirty="0">
              <a:latin typeface="Arial Narrow" panose="020B0606020202030204" pitchFamily="34" charset="0"/>
            </a:endParaRPr>
          </a:p>
        </p:txBody>
      </p:sp>
      <p:grpSp>
        <p:nvGrpSpPr>
          <p:cNvPr id="3" name="Gruppieren 2">
            <a:extLst>
              <a:ext uri="{FF2B5EF4-FFF2-40B4-BE49-F238E27FC236}">
                <a16:creationId xmlns:a16="http://schemas.microsoft.com/office/drawing/2014/main" id="{F7E926A5-3CAD-1642-E574-6323D5CBF22D}"/>
              </a:ext>
            </a:extLst>
          </p:cNvPr>
          <p:cNvGrpSpPr/>
          <p:nvPr/>
        </p:nvGrpSpPr>
        <p:grpSpPr>
          <a:xfrm>
            <a:off x="9137966" y="360071"/>
            <a:ext cx="2408643" cy="1494129"/>
            <a:chOff x="8228596" y="344906"/>
            <a:chExt cx="2408643" cy="1494129"/>
          </a:xfrm>
        </p:grpSpPr>
        <p:pic>
          <p:nvPicPr>
            <p:cNvPr id="4" name="Grafik 3" descr="Marketing">
              <a:extLst>
                <a:ext uri="{FF2B5EF4-FFF2-40B4-BE49-F238E27FC236}">
                  <a16:creationId xmlns:a16="http://schemas.microsoft.com/office/drawing/2014/main" id="{4F787E3E-9EC2-C49B-E046-CB7C7AD637B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925427" y="344906"/>
              <a:ext cx="914400" cy="914400"/>
            </a:xfrm>
            <a:prstGeom prst="rect">
              <a:avLst/>
            </a:prstGeom>
          </p:spPr>
        </p:pic>
        <p:sp>
          <p:nvSpPr>
            <p:cNvPr id="5" name="Textfeld 4">
              <a:extLst>
                <a:ext uri="{FF2B5EF4-FFF2-40B4-BE49-F238E27FC236}">
                  <a16:creationId xmlns:a16="http://schemas.microsoft.com/office/drawing/2014/main" id="{81A295FE-4BE3-AA64-56E9-17D7D229D5D4}"/>
                </a:ext>
              </a:extLst>
            </p:cNvPr>
            <p:cNvSpPr txBox="1"/>
            <p:nvPr/>
          </p:nvSpPr>
          <p:spPr>
            <a:xfrm>
              <a:off x="8228596" y="1192704"/>
              <a:ext cx="2408643" cy="646331"/>
            </a:xfrm>
            <a:prstGeom prst="rect">
              <a:avLst/>
            </a:prstGeom>
            <a:noFill/>
          </p:spPr>
          <p:txBody>
            <a:bodyPr wrap="square" rtlCol="0">
              <a:spAutoFit/>
            </a:bodyPr>
            <a:lstStyle/>
            <a:p>
              <a:pPr algn="ctr"/>
              <a:r>
                <a:rPr lang="de-DE" b="1" dirty="0">
                  <a:solidFill>
                    <a:prstClr val="black"/>
                  </a:solidFill>
                  <a:latin typeface="Calibri" panose="020F0502020204030204"/>
                </a:rPr>
                <a:t>Anhörung des Betroffenen</a:t>
              </a:r>
            </a:p>
          </p:txBody>
        </p:sp>
      </p:grpSp>
    </p:spTree>
    <p:extLst>
      <p:ext uri="{BB962C8B-B14F-4D97-AF65-F5344CB8AC3E}">
        <p14:creationId xmlns:p14="http://schemas.microsoft.com/office/powerpoint/2010/main" val="119367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96850" y="511701"/>
            <a:ext cx="11798299" cy="68018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0" b="1"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rPr>
              <a:t>Bestellung des Betreuers durch Beschluss</a:t>
            </a:r>
          </a:p>
          <a:p>
            <a:pPr marL="0" marR="0" lvl="0" indent="0" algn="l" defTabSz="457200" rtl="0" eaLnBrk="1" fontAlgn="t" latinLnBrk="0" hangingPunct="1">
              <a:lnSpc>
                <a:spcPct val="100000"/>
              </a:lnSpc>
              <a:spcBef>
                <a:spcPts val="1200"/>
              </a:spcBef>
              <a:spcAft>
                <a:spcPts val="0"/>
              </a:spcAft>
              <a:buClrTx/>
              <a:buSzTx/>
              <a:buFontTx/>
              <a:buNone/>
              <a:tabLst/>
              <a:defRPr/>
            </a:pPr>
            <a:r>
              <a:rPr kumimoji="0" lang="de-DE" sz="2800" b="0" i="0" u="none" strike="noStrike" kern="1200" cap="none" spc="0" normalizeH="0" baseline="0" noProof="0" dirty="0">
                <a:ln>
                  <a:noFill/>
                </a:ln>
                <a:solidFill>
                  <a:srgbClr val="161515"/>
                </a:solidFill>
                <a:effectLst/>
                <a:uLnTx/>
                <a:uFillTx/>
                <a:latin typeface=" Arial Narrow"/>
                <a:ea typeface="Times New Roman" panose="02020603050405020304" pitchFamily="18" charset="0"/>
                <a:cs typeface="+mn-cs"/>
              </a:rPr>
              <a:t>Zum Ende des Verfahrens wird durch das Gericht ein sog. Bestellungs- oder Betreuungsbeschluss erlassen, in dem festgelegt ist, für wen der Betreuer bestellt wird, wer der Betreuer ist und für welche Aufgaben der Betreuer zuständig ist bzw. für welche Aufgaben es einen Einwilligungsvorbehalt gibt. Zudem ist das Datum vermerkt, wann die Betreuerbestellung erneut überprüft wird.</a:t>
            </a:r>
            <a:endParaRPr kumimoji="0" lang="de-DE" sz="2800" b="0" i="0" u="none" strike="noStrike" kern="1200" cap="none" spc="0" normalizeH="0" baseline="0" noProof="0" dirty="0">
              <a:ln>
                <a:noFill/>
              </a:ln>
              <a:solidFill>
                <a:prstClr val="black"/>
              </a:solidFill>
              <a:effectLst/>
              <a:uLnTx/>
              <a:uFillTx/>
              <a:latin typeface=" Arial Narrow"/>
              <a:ea typeface="Times New Roman" panose="02020603050405020304" pitchFamily="18" charset="0"/>
              <a:cs typeface="+mn-cs"/>
            </a:endParaRPr>
          </a:p>
          <a:p>
            <a:pPr marL="0" marR="0" lvl="0" indent="0" algn="l" defTabSz="457200" rtl="0" eaLnBrk="1" fontAlgn="t" latinLnBrk="0" hangingPunct="1">
              <a:lnSpc>
                <a:spcPct val="100000"/>
              </a:lnSpc>
              <a:spcBef>
                <a:spcPts val="1200"/>
              </a:spcBef>
              <a:spcAft>
                <a:spcPts val="0"/>
              </a:spcAft>
              <a:buClrTx/>
              <a:buSzTx/>
              <a:buFontTx/>
              <a:buNone/>
              <a:tabLst/>
              <a:defRPr/>
            </a:pPr>
            <a:r>
              <a:rPr kumimoji="0" lang="de-DE" sz="2800" b="0" i="0" u="none" strike="noStrike" kern="1200" cap="none" spc="0" normalizeH="0" baseline="0" noProof="0" dirty="0">
                <a:ln>
                  <a:noFill/>
                </a:ln>
                <a:solidFill>
                  <a:srgbClr val="161515"/>
                </a:solidFill>
                <a:effectLst/>
                <a:uLnTx/>
                <a:uFillTx/>
                <a:latin typeface=" Arial Narrow"/>
                <a:ea typeface="Times New Roman" panose="02020603050405020304" pitchFamily="18" charset="0"/>
                <a:cs typeface="+mn-cs"/>
              </a:rPr>
              <a:t>Im Falle einer endgültigen Betreuung erfolgt eine erneute Überprüfung nach 7 Jahren.</a:t>
            </a:r>
            <a:r>
              <a:rPr kumimoji="0" lang="de-DE" sz="2800" b="0" i="0" u="none" strike="noStrike" kern="1200" cap="none" spc="0" normalizeH="0" baseline="0" noProof="0" dirty="0">
                <a:ln>
                  <a:noFill/>
                </a:ln>
                <a:solidFill>
                  <a:prstClr val="black"/>
                </a:solidFill>
                <a:effectLst/>
                <a:uLnTx/>
                <a:uFillTx/>
                <a:latin typeface=" Arial Narrow"/>
                <a:ea typeface="Times New Roman" panose="02020603050405020304" pitchFamily="18" charset="0"/>
                <a:cs typeface="+mn-cs"/>
              </a:rPr>
              <a:t> </a:t>
            </a:r>
            <a:r>
              <a:rPr kumimoji="0" lang="de-DE" sz="2800" b="0" i="0" u="none" strike="noStrike" kern="1200" cap="none" spc="0" normalizeH="0" baseline="0" noProof="0" dirty="0">
                <a:ln>
                  <a:noFill/>
                </a:ln>
                <a:solidFill>
                  <a:srgbClr val="161515"/>
                </a:solidFill>
                <a:effectLst/>
                <a:uLnTx/>
                <a:uFillTx/>
                <a:latin typeface=" Arial Narrow"/>
                <a:ea typeface="Times New Roman" panose="02020603050405020304" pitchFamily="18" charset="0"/>
                <a:cs typeface="+mn-cs"/>
              </a:rPr>
              <a:t>Zusätzlich kann in dem Beschluss auch aufgeführt werden, für welche Bereich der Betreuer Rechte hat, wie z.B. für die Beschränkung der Post oder den Telefonverkehr. Der Bestellungsbeschluss wird dem Betreuten, dem Betreuer, dem Verfahrenspfleger, den Betreuungsbehörden, ggf. weiteren Behörden oder dem Heim, in dem der Betreute lebt, zugestellt.</a:t>
            </a:r>
            <a:endParaRPr kumimoji="0" lang="de-DE" sz="2800" b="0" i="0" u="none" strike="noStrike" kern="1200" cap="none" spc="0" normalizeH="0" baseline="0" noProof="0" dirty="0">
              <a:ln>
                <a:noFill/>
              </a:ln>
              <a:solidFill>
                <a:prstClr val="black"/>
              </a:solidFill>
              <a:effectLst/>
              <a:uLnTx/>
              <a:uFillTx/>
              <a:latin typeface=" Arial Narrow"/>
              <a:ea typeface="Times New Roman" panose="020206030504050203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7350236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96850" y="511701"/>
            <a:ext cx="11798299" cy="5632311"/>
          </a:xfrm>
          <a:prstGeom prst="rect">
            <a:avLst/>
          </a:prstGeom>
          <a:noFill/>
        </p:spPr>
        <p:txBody>
          <a:bodyPr wrap="square" rtlCol="0">
            <a:spAutoFit/>
          </a:bodyPr>
          <a:lstStyle/>
          <a:p>
            <a:pPr algn="ctr"/>
            <a:r>
              <a:rPr lang="de-DE" sz="4000" b="1" u="sng" dirty="0">
                <a:solidFill>
                  <a:schemeClr val="bg1"/>
                </a:solidFill>
                <a:latin typeface="Arial Narrow" panose="020B0606020202030204" pitchFamily="34" charset="0"/>
              </a:rPr>
              <a:t>Bestellung des Betreuers durch Beschluss</a:t>
            </a:r>
          </a:p>
          <a:p>
            <a:pPr algn="ctr"/>
            <a:endParaRPr lang="de-DE" sz="4000" b="1" dirty="0">
              <a:latin typeface="Arial Narrow" panose="020B0606020202030204" pitchFamily="34" charset="0"/>
            </a:endParaRPr>
          </a:p>
          <a:p>
            <a:r>
              <a:rPr lang="de-DE" sz="2800" b="1" dirty="0">
                <a:solidFill>
                  <a:schemeClr val="bg1"/>
                </a:solidFill>
                <a:latin typeface="Arial Narrow" panose="020B0606020202030204" pitchFamily="34" charset="0"/>
              </a:rPr>
              <a:t>Inhalt nach </a:t>
            </a:r>
            <a:r>
              <a:rPr lang="de-DE" sz="2800" b="1" dirty="0">
                <a:solidFill>
                  <a:srgbClr val="FF0000"/>
                </a:solidFill>
                <a:latin typeface="Arial Narrow" panose="020B0606020202030204" pitchFamily="34" charset="0"/>
              </a:rPr>
              <a:t>§ 286 </a:t>
            </a:r>
            <a:r>
              <a:rPr lang="de-DE" sz="2800" b="1" dirty="0" err="1">
                <a:solidFill>
                  <a:srgbClr val="FF0000"/>
                </a:solidFill>
                <a:latin typeface="Arial Narrow" panose="020B0606020202030204" pitchFamily="34" charset="0"/>
              </a:rPr>
              <a:t>FamFG</a:t>
            </a:r>
            <a:endParaRPr lang="de-DE" sz="2800" b="1" dirty="0">
              <a:solidFill>
                <a:srgbClr val="FF0000"/>
              </a:solidFill>
              <a:latin typeface="Arial Narrow" panose="020B0606020202030204" pitchFamily="34" charset="0"/>
            </a:endParaRPr>
          </a:p>
          <a:p>
            <a:endParaRPr lang="de-DE" sz="2800" b="1" dirty="0">
              <a:solidFill>
                <a:srgbClr val="FF0000"/>
              </a:solidFill>
              <a:latin typeface="Arial Narrow" panose="020B0606020202030204" pitchFamily="34" charset="0"/>
            </a:endParaRPr>
          </a:p>
          <a:p>
            <a:pPr marL="914400" lvl="1" indent="-457200">
              <a:buFont typeface="Wingdings" panose="05000000000000000000" pitchFamily="2" charset="2"/>
              <a:buChar char="Ø"/>
            </a:pPr>
            <a:r>
              <a:rPr lang="de-DE" sz="2800" b="1" dirty="0">
                <a:solidFill>
                  <a:schemeClr val="bg1"/>
                </a:solidFill>
                <a:latin typeface="Arial Narrow" panose="020B0606020202030204" pitchFamily="34" charset="0"/>
              </a:rPr>
              <a:t>Bezeichnung der Aufgabenkreise </a:t>
            </a:r>
          </a:p>
          <a:p>
            <a:pPr marL="914400" lvl="1" indent="-457200">
              <a:buFont typeface="Wingdings" panose="05000000000000000000" pitchFamily="2" charset="2"/>
              <a:buChar char="Ø"/>
            </a:pPr>
            <a:r>
              <a:rPr lang="de-DE" sz="2800" b="1" dirty="0">
                <a:solidFill>
                  <a:schemeClr val="bg1"/>
                </a:solidFill>
                <a:latin typeface="Arial Narrow" panose="020B0606020202030204" pitchFamily="34" charset="0"/>
              </a:rPr>
              <a:t>Ggf. Bezeichnung des Vereins und des Vereinsbetreuers (nur wenn der Fall)</a:t>
            </a:r>
          </a:p>
          <a:p>
            <a:pPr marL="914400" lvl="1" indent="-457200">
              <a:buFont typeface="Wingdings" panose="05000000000000000000" pitchFamily="2" charset="2"/>
              <a:buChar char="Ø"/>
            </a:pPr>
            <a:r>
              <a:rPr lang="de-DE" sz="2800" b="1" dirty="0">
                <a:solidFill>
                  <a:schemeClr val="bg1"/>
                </a:solidFill>
                <a:latin typeface="Arial Narrow" panose="020B0606020202030204" pitchFamily="34" charset="0"/>
              </a:rPr>
              <a:t>Ggf. Bezeichnung der Behörde und des Behördenbetreuers (nur wenn der Fall)</a:t>
            </a:r>
          </a:p>
          <a:p>
            <a:pPr marL="914400" lvl="1" indent="-457200">
              <a:buFont typeface="Wingdings" panose="05000000000000000000" pitchFamily="2" charset="2"/>
              <a:buChar char="Ø"/>
            </a:pPr>
            <a:r>
              <a:rPr lang="de-DE" sz="2800" b="1" dirty="0">
                <a:solidFill>
                  <a:schemeClr val="bg1"/>
                </a:solidFill>
                <a:latin typeface="Arial Narrow" panose="020B0606020202030204" pitchFamily="34" charset="0"/>
              </a:rPr>
              <a:t>Ggf. Bezeichnung des Berufsbetreuers (nur wenn der Fall)</a:t>
            </a:r>
          </a:p>
          <a:p>
            <a:pPr marL="914400" lvl="1" indent="-457200">
              <a:buFont typeface="Wingdings" panose="05000000000000000000" pitchFamily="2" charset="2"/>
              <a:buChar char="Ø"/>
            </a:pPr>
            <a:r>
              <a:rPr lang="de-DE" sz="2800" b="1" dirty="0">
                <a:solidFill>
                  <a:schemeClr val="bg1"/>
                </a:solidFill>
                <a:latin typeface="Arial Narrow" panose="020B0606020202030204" pitchFamily="34" charset="0"/>
              </a:rPr>
              <a:t>Aufgabekreise mit Einwilligungsvorbehalt (nur wenn der Fall)</a:t>
            </a:r>
          </a:p>
          <a:p>
            <a:pPr marL="914400" lvl="1" indent="-457200">
              <a:buFont typeface="Wingdings" panose="05000000000000000000" pitchFamily="2" charset="2"/>
              <a:buChar char="Ø"/>
            </a:pPr>
            <a:r>
              <a:rPr lang="de-DE" sz="2800" b="1" dirty="0">
                <a:solidFill>
                  <a:schemeClr val="bg1"/>
                </a:solidFill>
                <a:latin typeface="Arial Narrow" panose="020B0606020202030204" pitchFamily="34" charset="0"/>
              </a:rPr>
              <a:t>Frist zur Aufhebung o. Verlängerung nach </a:t>
            </a:r>
            <a:r>
              <a:rPr lang="de-DE" sz="2800" b="1" dirty="0">
                <a:solidFill>
                  <a:srgbClr val="FF0000"/>
                </a:solidFill>
                <a:latin typeface="Arial Narrow" panose="020B0606020202030204" pitchFamily="34" charset="0"/>
              </a:rPr>
              <a:t>§§ 294 Abs. 3, 295 Abs. 2 </a:t>
            </a:r>
            <a:r>
              <a:rPr lang="de-DE" sz="2800" b="1" dirty="0" err="1">
                <a:solidFill>
                  <a:srgbClr val="FF0000"/>
                </a:solidFill>
                <a:latin typeface="Arial Narrow" panose="020B0606020202030204" pitchFamily="34" charset="0"/>
              </a:rPr>
              <a:t>FamFG</a:t>
            </a:r>
            <a:endParaRPr lang="de-DE" sz="2800" b="1" dirty="0">
              <a:solidFill>
                <a:srgbClr val="FF0000"/>
              </a:solidFill>
              <a:latin typeface="Arial Narrow" panose="020B0606020202030204" pitchFamily="34" charset="0"/>
            </a:endParaRPr>
          </a:p>
          <a:p>
            <a:endParaRPr lang="de-DE" sz="2800" dirty="0">
              <a:latin typeface="Arial Narrow" panose="020B0606020202030204" pitchFamily="34" charset="0"/>
            </a:endParaRPr>
          </a:p>
        </p:txBody>
      </p:sp>
    </p:spTree>
    <p:extLst>
      <p:ext uri="{BB962C8B-B14F-4D97-AF65-F5344CB8AC3E}">
        <p14:creationId xmlns:p14="http://schemas.microsoft.com/office/powerpoint/2010/main" val="660137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203621-7C6A-4D5C-B8E0-472A3F5AAC98}"/>
              </a:ext>
            </a:extLst>
          </p:cNvPr>
          <p:cNvSpPr>
            <a:spLocks noGrp="1"/>
          </p:cNvSpPr>
          <p:nvPr>
            <p:ph type="title"/>
          </p:nvPr>
        </p:nvSpPr>
        <p:spPr>
          <a:xfrm>
            <a:off x="800100" y="591723"/>
            <a:ext cx="10515600" cy="652878"/>
          </a:xfrm>
        </p:spPr>
        <p:txBody>
          <a:bodyPr>
            <a:noAutofit/>
          </a:bodyPr>
          <a:lstStyle/>
          <a:p>
            <a:r>
              <a:rPr lang="de-DE" sz="2400" b="1" i="0" dirty="0">
                <a:solidFill>
                  <a:srgbClr val="202124"/>
                </a:solidFill>
                <a:effectLst/>
                <a:latin typeface="+mn-lt"/>
              </a:rPr>
              <a:t>Das Bürgerliche Gesetzbuch (BGB) ist in 5 Bücher gegliedert, die allgemeine und besondere Regelungen beinhalten</a:t>
            </a:r>
            <a:endParaRPr lang="de-DE" sz="2400" b="1" dirty="0">
              <a:latin typeface="+mn-lt"/>
            </a:endParaRPr>
          </a:p>
        </p:txBody>
      </p:sp>
      <p:pic>
        <p:nvPicPr>
          <p:cNvPr id="6" name="Inhaltsplatzhalter 5">
            <a:extLst>
              <a:ext uri="{FF2B5EF4-FFF2-40B4-BE49-F238E27FC236}">
                <a16:creationId xmlns:a16="http://schemas.microsoft.com/office/drawing/2014/main" id="{CB010826-13DB-745B-88F3-F893380896D5}"/>
              </a:ext>
            </a:extLst>
          </p:cNvPr>
          <p:cNvPicPr>
            <a:picLocks noGrp="1" noChangeAspect="1"/>
          </p:cNvPicPr>
          <p:nvPr>
            <p:ph idx="1"/>
          </p:nvPr>
        </p:nvPicPr>
        <p:blipFill>
          <a:blip r:embed="rId2"/>
          <a:stretch>
            <a:fillRect/>
          </a:stretch>
        </p:blipFill>
        <p:spPr>
          <a:xfrm>
            <a:off x="800100" y="1664898"/>
            <a:ext cx="10750569" cy="4506488"/>
          </a:xfrm>
        </p:spPr>
      </p:pic>
    </p:spTree>
    <p:extLst>
      <p:ext uri="{BB962C8B-B14F-4D97-AF65-F5344CB8AC3E}">
        <p14:creationId xmlns:p14="http://schemas.microsoft.com/office/powerpoint/2010/main" val="33556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36959" y="725599"/>
            <a:ext cx="10307781" cy="4524315"/>
          </a:xfrm>
          <a:prstGeom prst="rect">
            <a:avLst/>
          </a:prstGeom>
          <a:noFill/>
        </p:spPr>
        <p:txBody>
          <a:bodyPr wrap="square" rtlCol="0">
            <a:spAutoFit/>
          </a:bodyPr>
          <a:lstStyle/>
          <a:p>
            <a:pPr algn="ctr"/>
            <a:r>
              <a:rPr lang="de-DE" sz="4000" b="1" u="sng" dirty="0">
                <a:solidFill>
                  <a:schemeClr val="bg1"/>
                </a:solidFill>
                <a:latin typeface="Arial Narrow" panose="020B0606020202030204" pitchFamily="34" charset="0"/>
              </a:rPr>
              <a:t>Wirksamwerden des Beschlusses</a:t>
            </a:r>
          </a:p>
          <a:p>
            <a:pPr algn="ctr"/>
            <a:endParaRPr lang="de-DE" sz="2800" b="1" dirty="0">
              <a:latin typeface="Arial Narrow" panose="020B0606020202030204" pitchFamily="34" charset="0"/>
            </a:endParaRPr>
          </a:p>
          <a:p>
            <a:pPr marL="457200" indent="-457200">
              <a:lnSpc>
                <a:spcPct val="150000"/>
              </a:lnSpc>
              <a:buFont typeface="Arial" panose="020B0604020202020204" pitchFamily="34" charset="0"/>
              <a:buChar char="•"/>
            </a:pPr>
            <a:r>
              <a:rPr lang="de-DE" sz="3200" b="1" dirty="0">
                <a:solidFill>
                  <a:schemeClr val="bg1"/>
                </a:solidFill>
                <a:latin typeface="Arial Narrow" panose="020B0606020202030204" pitchFamily="34" charset="0"/>
              </a:rPr>
              <a:t>Bekanntgabe an den Betreuer </a:t>
            </a:r>
            <a:r>
              <a:rPr lang="de-DE" sz="3200" b="1" dirty="0">
                <a:solidFill>
                  <a:srgbClr val="FF0000"/>
                </a:solidFill>
                <a:latin typeface="Arial Narrow" panose="020B0606020202030204" pitchFamily="34" charset="0"/>
              </a:rPr>
              <a:t>(§ 287 Abs. 1 </a:t>
            </a:r>
            <a:r>
              <a:rPr lang="de-DE" sz="3200" b="1" dirty="0" err="1">
                <a:solidFill>
                  <a:srgbClr val="FF0000"/>
                </a:solidFill>
                <a:latin typeface="Arial Narrow" panose="020B0606020202030204" pitchFamily="34" charset="0"/>
              </a:rPr>
              <a:t>FamFG</a:t>
            </a:r>
            <a:r>
              <a:rPr lang="de-DE" sz="3200" b="1" dirty="0">
                <a:solidFill>
                  <a:srgbClr val="FF0000"/>
                </a:solidFill>
                <a:latin typeface="Arial Narrow" panose="020B0606020202030204" pitchFamily="34" charset="0"/>
              </a:rPr>
              <a:t>)</a:t>
            </a:r>
          </a:p>
          <a:p>
            <a:pPr marL="457200" indent="-457200">
              <a:lnSpc>
                <a:spcPct val="150000"/>
              </a:lnSpc>
              <a:buFont typeface="Arial" panose="020B0604020202020204" pitchFamily="34" charset="0"/>
              <a:buChar char="•"/>
            </a:pPr>
            <a:r>
              <a:rPr lang="de-DE" sz="3200" b="1" dirty="0">
                <a:solidFill>
                  <a:schemeClr val="bg1"/>
                </a:solidFill>
                <a:latin typeface="Arial Narrow" panose="020B0606020202030204" pitchFamily="34" charset="0"/>
              </a:rPr>
              <a:t>Ausnahme sofortige Wirksamkeit </a:t>
            </a:r>
            <a:r>
              <a:rPr lang="de-DE" sz="3200" b="1" dirty="0">
                <a:solidFill>
                  <a:srgbClr val="FF0000"/>
                </a:solidFill>
                <a:latin typeface="Arial Narrow" panose="020B0606020202030204" pitchFamily="34" charset="0"/>
              </a:rPr>
              <a:t>(§ 287 Abs. 2 </a:t>
            </a:r>
            <a:r>
              <a:rPr lang="de-DE" sz="3200" b="1" dirty="0" err="1">
                <a:solidFill>
                  <a:srgbClr val="FF0000"/>
                </a:solidFill>
                <a:latin typeface="Arial Narrow" panose="020B0606020202030204" pitchFamily="34" charset="0"/>
              </a:rPr>
              <a:t>FamFG</a:t>
            </a:r>
            <a:r>
              <a:rPr lang="de-DE" sz="3200" b="1" dirty="0">
                <a:solidFill>
                  <a:srgbClr val="FF0000"/>
                </a:solidFill>
                <a:latin typeface="Arial Narrow" panose="020B0606020202030204" pitchFamily="34" charset="0"/>
              </a:rPr>
              <a:t>)</a:t>
            </a:r>
            <a:r>
              <a:rPr lang="de-DE" sz="3200" b="1" dirty="0">
                <a:solidFill>
                  <a:schemeClr val="bg1"/>
                </a:solidFill>
                <a:latin typeface="Arial Narrow" panose="020B0606020202030204" pitchFamily="34" charset="0"/>
              </a:rPr>
              <a:t>:</a:t>
            </a:r>
          </a:p>
          <a:p>
            <a:pPr marL="914400" lvl="1" indent="-457200">
              <a:lnSpc>
                <a:spcPct val="150000"/>
              </a:lnSpc>
              <a:buFont typeface="Wingdings" panose="05000000000000000000" pitchFamily="2" charset="2"/>
              <a:buChar char="Ø"/>
            </a:pPr>
            <a:r>
              <a:rPr lang="de-DE" sz="3200" b="1" dirty="0">
                <a:solidFill>
                  <a:schemeClr val="bg1"/>
                </a:solidFill>
                <a:latin typeface="Arial Narrow" panose="020B0606020202030204" pitchFamily="34" charset="0"/>
              </a:rPr>
              <a:t>Bekanntgabe an Betroffenen oder Verfahrenspfleger</a:t>
            </a:r>
          </a:p>
          <a:p>
            <a:pPr marL="914400" lvl="1" indent="-457200">
              <a:lnSpc>
                <a:spcPct val="150000"/>
              </a:lnSpc>
              <a:buFont typeface="Wingdings" panose="05000000000000000000" pitchFamily="2" charset="2"/>
              <a:buChar char="Ø"/>
            </a:pPr>
            <a:r>
              <a:rPr lang="de-DE" sz="3200" b="1" dirty="0">
                <a:solidFill>
                  <a:schemeClr val="bg1"/>
                </a:solidFill>
                <a:latin typeface="Arial Narrow" panose="020B0606020202030204" pitchFamily="34" charset="0"/>
              </a:rPr>
              <a:t>Übergabe an Geschäftsstelle (Regelfall)</a:t>
            </a:r>
          </a:p>
          <a:p>
            <a:endParaRPr lang="de-DE" sz="2800" dirty="0">
              <a:latin typeface="Arial Narrow" panose="020B0606020202030204" pitchFamily="34" charset="0"/>
            </a:endParaRPr>
          </a:p>
        </p:txBody>
      </p:sp>
    </p:spTree>
    <p:extLst>
      <p:ext uri="{BB962C8B-B14F-4D97-AF65-F5344CB8AC3E}">
        <p14:creationId xmlns:p14="http://schemas.microsoft.com/office/powerpoint/2010/main" val="132413266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099127" y="665018"/>
            <a:ext cx="9790546" cy="3108543"/>
          </a:xfrm>
          <a:prstGeom prst="rect">
            <a:avLst/>
          </a:prstGeom>
          <a:noFill/>
        </p:spPr>
        <p:txBody>
          <a:bodyPr wrap="square" rtlCol="0">
            <a:spAutoFit/>
          </a:bodyPr>
          <a:lstStyle/>
          <a:p>
            <a:pPr algn="ctr"/>
            <a:r>
              <a:rPr lang="de-DE" sz="3600" b="1" dirty="0">
                <a:solidFill>
                  <a:schemeClr val="bg1"/>
                </a:solidFill>
                <a:latin typeface="Arial Narrow" panose="020B0606020202030204" pitchFamily="34" charset="0"/>
              </a:rPr>
              <a:t>Wem muss der Beschluss bekannt gegeben werden</a:t>
            </a:r>
          </a:p>
          <a:p>
            <a:pPr algn="ctr"/>
            <a:endParaRPr lang="de-DE" sz="4000" b="1" dirty="0">
              <a:latin typeface="Arial Narrow" panose="020B0606020202030204" pitchFamily="34" charset="0"/>
            </a:endParaRPr>
          </a:p>
          <a:p>
            <a:pPr algn="ctr"/>
            <a:endParaRPr lang="de-DE" sz="4000" b="1" dirty="0">
              <a:latin typeface="Arial Narrow" panose="020B0606020202030204" pitchFamily="34" charset="0"/>
            </a:endParaRPr>
          </a:p>
          <a:p>
            <a:pPr algn="ctr"/>
            <a:endParaRPr lang="de-DE" sz="4000" b="1" dirty="0">
              <a:latin typeface="Arial Narrow" panose="020B0606020202030204" pitchFamily="34" charset="0"/>
            </a:endParaRPr>
          </a:p>
          <a:p>
            <a:r>
              <a:rPr lang="de-DE" sz="4000" b="1" dirty="0">
                <a:latin typeface="Arial Narrow" panose="020B0606020202030204" pitchFamily="34" charset="0"/>
              </a:rPr>
              <a:t> </a:t>
            </a:r>
          </a:p>
        </p:txBody>
      </p:sp>
      <p:sp>
        <p:nvSpPr>
          <p:cNvPr id="3" name="Rechteck 2"/>
          <p:cNvSpPr/>
          <p:nvPr/>
        </p:nvSpPr>
        <p:spPr>
          <a:xfrm>
            <a:off x="5326130" y="1616364"/>
            <a:ext cx="1582670" cy="4708981"/>
          </a:xfrm>
          <a:prstGeom prst="rect">
            <a:avLst/>
          </a:prstGeom>
          <a:noFill/>
        </p:spPr>
        <p:txBody>
          <a:bodyPr wrap="square" lIns="91440" tIns="45720" rIns="91440" bIns="45720">
            <a:spAutoFit/>
          </a:bodyPr>
          <a:lstStyle/>
          <a:p>
            <a:pPr algn="ctr"/>
            <a:r>
              <a:rPr lang="de-DE" sz="30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spTree>
    <p:extLst>
      <p:ext uri="{BB962C8B-B14F-4D97-AF65-F5344CB8AC3E}">
        <p14:creationId xmlns:p14="http://schemas.microsoft.com/office/powerpoint/2010/main" val="202223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36550" y="951398"/>
            <a:ext cx="11518900" cy="4955203"/>
          </a:xfrm>
          <a:prstGeom prst="rect">
            <a:avLst/>
          </a:prstGeom>
          <a:noFill/>
        </p:spPr>
        <p:txBody>
          <a:bodyPr wrap="square" rtlCol="0">
            <a:spAutoFit/>
          </a:bodyPr>
          <a:lstStyle/>
          <a:p>
            <a:pPr algn="ctr"/>
            <a:r>
              <a:rPr lang="de-DE" sz="4000" b="1" dirty="0">
                <a:solidFill>
                  <a:schemeClr val="bg1"/>
                </a:solidFill>
                <a:latin typeface="Arial Narrow" panose="020B0606020202030204" pitchFamily="34" charset="0"/>
              </a:rPr>
              <a:t>Wem muss der Beschluss bekannt gegeben werden?</a:t>
            </a:r>
          </a:p>
          <a:p>
            <a:pPr algn="ctr"/>
            <a:endParaRPr lang="de-DE" sz="4000" b="1" dirty="0">
              <a:solidFill>
                <a:schemeClr val="bg1"/>
              </a:solidFill>
              <a:latin typeface="Arial Narrow" panose="020B0606020202030204" pitchFamily="34" charset="0"/>
            </a:endParaRPr>
          </a:p>
          <a:p>
            <a:pPr marL="457200" indent="-457200">
              <a:buFont typeface="Arial" panose="020B0604020202020204" pitchFamily="34" charset="0"/>
              <a:buChar char="•"/>
            </a:pPr>
            <a:r>
              <a:rPr lang="de-DE" sz="2800" b="1" dirty="0">
                <a:solidFill>
                  <a:srgbClr val="FF0000"/>
                </a:solidFill>
                <a:latin typeface="Arial Narrow" panose="020B0606020202030204" pitchFamily="34" charset="0"/>
              </a:rPr>
              <a:t>§ 41 Abs. 1 </a:t>
            </a:r>
            <a:r>
              <a:rPr lang="de-DE" sz="2800" b="1" dirty="0" err="1">
                <a:solidFill>
                  <a:srgbClr val="FF0000"/>
                </a:solidFill>
                <a:latin typeface="Arial Narrow" panose="020B0606020202030204" pitchFamily="34" charset="0"/>
              </a:rPr>
              <a:t>FamFG</a:t>
            </a:r>
            <a:r>
              <a:rPr lang="de-DE" sz="2800" b="1" dirty="0">
                <a:solidFill>
                  <a:srgbClr val="FF0000"/>
                </a:solidFill>
                <a:latin typeface="Arial Narrow" panose="020B0606020202030204" pitchFamily="34" charset="0"/>
              </a:rPr>
              <a:t> </a:t>
            </a:r>
            <a:r>
              <a:rPr lang="de-DE" sz="2800" b="1" dirty="0">
                <a:solidFill>
                  <a:schemeClr val="bg1"/>
                </a:solidFill>
                <a:latin typeface="Arial Narrow" panose="020B0606020202030204" pitchFamily="34" charset="0"/>
                <a:sym typeface="Wingdings" panose="05000000000000000000" pitchFamily="2" charset="2"/>
              </a:rPr>
              <a:t> an alle Beteiligten (Muss- und Kann-Beteiligte)</a:t>
            </a:r>
          </a:p>
          <a:p>
            <a:pPr marL="457200" indent="-457200">
              <a:buFont typeface="Arial" panose="020B0604020202020204" pitchFamily="34" charset="0"/>
              <a:buChar char="•"/>
            </a:pPr>
            <a:r>
              <a:rPr lang="de-DE" sz="2800" b="1" dirty="0">
                <a:solidFill>
                  <a:schemeClr val="bg1"/>
                </a:solidFill>
                <a:latin typeface="Arial Narrow" panose="020B0606020202030204" pitchFamily="34" charset="0"/>
                <a:sym typeface="Wingdings" panose="05000000000000000000" pitchFamily="2" charset="2"/>
              </a:rPr>
              <a:t>Keine Bekanntgabe an Betroffenen, wenn erhebliche Nachteile für seine Gesundheit droht </a:t>
            </a:r>
            <a:r>
              <a:rPr lang="de-DE" sz="2800" b="1" dirty="0">
                <a:solidFill>
                  <a:srgbClr val="FF0000"/>
                </a:solidFill>
                <a:latin typeface="Arial Narrow" panose="020B0606020202030204" pitchFamily="34" charset="0"/>
                <a:sym typeface="Wingdings" panose="05000000000000000000" pitchFamily="2" charset="2"/>
              </a:rPr>
              <a:t>(§ 288 Abs. 1 </a:t>
            </a:r>
            <a:r>
              <a:rPr lang="de-DE" sz="2800" b="1" dirty="0" err="1">
                <a:solidFill>
                  <a:srgbClr val="FF0000"/>
                </a:solidFill>
                <a:latin typeface="Arial Narrow" panose="020B0606020202030204" pitchFamily="34" charset="0"/>
                <a:sym typeface="Wingdings" panose="05000000000000000000" pitchFamily="2" charset="2"/>
              </a:rPr>
              <a:t>FamFG</a:t>
            </a:r>
            <a:r>
              <a:rPr lang="de-DE" sz="2800" b="1" dirty="0">
                <a:solidFill>
                  <a:srgbClr val="FF0000"/>
                </a:solidFill>
                <a:latin typeface="Arial Narrow" panose="020B0606020202030204" pitchFamily="34" charset="0"/>
                <a:sym typeface="Wingdings" panose="05000000000000000000" pitchFamily="2" charset="2"/>
              </a:rPr>
              <a:t>)</a:t>
            </a:r>
          </a:p>
          <a:p>
            <a:pPr marL="457200" indent="-457200">
              <a:buFont typeface="Arial" panose="020B0604020202020204" pitchFamily="34" charset="0"/>
              <a:buChar char="•"/>
            </a:pPr>
            <a:r>
              <a:rPr lang="de-DE" sz="2800" b="1" dirty="0">
                <a:solidFill>
                  <a:schemeClr val="bg1"/>
                </a:solidFill>
                <a:latin typeface="Arial Narrow" panose="020B0606020202030204" pitchFamily="34" charset="0"/>
                <a:sym typeface="Wingdings" panose="05000000000000000000" pitchFamily="2" charset="2"/>
              </a:rPr>
              <a:t>Bekanntgabe an Betreuungsbehörde bei Betreuerbestellung auch wenn nicht beteiligt </a:t>
            </a:r>
            <a:r>
              <a:rPr lang="de-DE" sz="2800" b="1" dirty="0">
                <a:solidFill>
                  <a:srgbClr val="FF0000"/>
                </a:solidFill>
                <a:latin typeface="Arial Narrow" panose="020B0606020202030204" pitchFamily="34" charset="0"/>
                <a:sym typeface="Wingdings" panose="05000000000000000000" pitchFamily="2" charset="2"/>
              </a:rPr>
              <a:t>(§ 288 Abs. 2 </a:t>
            </a:r>
            <a:r>
              <a:rPr lang="de-DE" sz="2800" b="1" dirty="0" err="1">
                <a:solidFill>
                  <a:srgbClr val="FF0000"/>
                </a:solidFill>
                <a:latin typeface="Arial Narrow" panose="020B0606020202030204" pitchFamily="34" charset="0"/>
                <a:sym typeface="Wingdings" panose="05000000000000000000" pitchFamily="2" charset="2"/>
              </a:rPr>
              <a:t>FamFG</a:t>
            </a:r>
            <a:r>
              <a:rPr lang="de-DE" sz="2800" b="1" dirty="0">
                <a:solidFill>
                  <a:srgbClr val="FF0000"/>
                </a:solidFill>
                <a:latin typeface="Arial Narrow" panose="020B0606020202030204" pitchFamily="34" charset="0"/>
                <a:sym typeface="Wingdings" panose="05000000000000000000" pitchFamily="2" charset="2"/>
              </a:rPr>
              <a:t>)</a:t>
            </a:r>
            <a:endParaRPr lang="de-DE" sz="2800" b="1" dirty="0">
              <a:solidFill>
                <a:srgbClr val="FF0000"/>
              </a:solidFill>
              <a:latin typeface="Arial Narrow" panose="020B0606020202030204" pitchFamily="34" charset="0"/>
            </a:endParaRPr>
          </a:p>
          <a:p>
            <a:endParaRPr lang="de-DE" sz="2800" dirty="0">
              <a:latin typeface="Arial Narrow" panose="020B0606020202030204" pitchFamily="34" charset="0"/>
            </a:endParaRPr>
          </a:p>
          <a:p>
            <a:endParaRPr lang="de-DE" sz="2800" dirty="0">
              <a:latin typeface="Arial Narrow" panose="020B0606020202030204" pitchFamily="34" charset="0"/>
            </a:endParaRPr>
          </a:p>
          <a:p>
            <a:r>
              <a:rPr lang="de-DE" sz="4000" b="1" dirty="0">
                <a:latin typeface="Arial Narrow" panose="020B0606020202030204" pitchFamily="34" charset="0"/>
              </a:rPr>
              <a:t> </a:t>
            </a:r>
          </a:p>
        </p:txBody>
      </p:sp>
    </p:spTree>
    <p:extLst>
      <p:ext uri="{BB962C8B-B14F-4D97-AF65-F5344CB8AC3E}">
        <p14:creationId xmlns:p14="http://schemas.microsoft.com/office/powerpoint/2010/main" val="254081929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764309" y="691573"/>
            <a:ext cx="10437091" cy="4708981"/>
          </a:xfrm>
          <a:prstGeom prst="rect">
            <a:avLst/>
          </a:prstGeom>
          <a:noFill/>
        </p:spPr>
        <p:txBody>
          <a:bodyPr wrap="square" rtlCol="0">
            <a:spAutoFit/>
          </a:bodyPr>
          <a:lstStyle/>
          <a:p>
            <a:pPr algn="ctr"/>
            <a:r>
              <a:rPr lang="de-DE" sz="4000" b="1" u="sng" dirty="0">
                <a:solidFill>
                  <a:schemeClr val="bg1"/>
                </a:solidFill>
                <a:latin typeface="Arial Narrow" panose="020B0606020202030204" pitchFamily="34" charset="0"/>
              </a:rPr>
              <a:t>Form der Bekanntgabe</a:t>
            </a:r>
          </a:p>
          <a:p>
            <a:pPr algn="ctr"/>
            <a:endParaRPr lang="de-DE" sz="4000" b="1" dirty="0">
              <a:solidFill>
                <a:schemeClr val="bg1"/>
              </a:solidFill>
              <a:latin typeface="Arial Narrow" panose="020B0606020202030204" pitchFamily="34" charset="0"/>
            </a:endParaRPr>
          </a:p>
          <a:p>
            <a:pPr marL="457200" indent="-457200">
              <a:buFont typeface="Arial" panose="020B0604020202020204" pitchFamily="34" charset="0"/>
              <a:buChar char="•"/>
            </a:pPr>
            <a:r>
              <a:rPr lang="de-DE" sz="3200" b="1" dirty="0">
                <a:solidFill>
                  <a:schemeClr val="bg1"/>
                </a:solidFill>
                <a:latin typeface="Arial Narrow" panose="020B0606020202030204" pitchFamily="34" charset="0"/>
              </a:rPr>
              <a:t>Schriftliche Form</a:t>
            </a:r>
          </a:p>
          <a:p>
            <a:pPr marL="457200" indent="-457200">
              <a:buFont typeface="Arial" panose="020B0604020202020204" pitchFamily="34" charset="0"/>
              <a:buChar char="•"/>
            </a:pPr>
            <a:r>
              <a:rPr lang="de-DE" sz="3200" b="1" dirty="0">
                <a:solidFill>
                  <a:schemeClr val="bg1"/>
                </a:solidFill>
                <a:latin typeface="Arial Narrow" panose="020B0606020202030204" pitchFamily="34" charset="0"/>
              </a:rPr>
              <a:t>Möglichkeiten der Bekanntgabe:</a:t>
            </a:r>
          </a:p>
          <a:p>
            <a:pPr marL="457200" indent="-457200">
              <a:buFont typeface="Arial" panose="020B0604020202020204" pitchFamily="34" charset="0"/>
              <a:buChar char="•"/>
            </a:pPr>
            <a:endParaRPr lang="de-DE" sz="3200" b="1" dirty="0">
              <a:solidFill>
                <a:schemeClr val="bg1"/>
              </a:solidFill>
              <a:latin typeface="Arial Narrow" panose="020B0606020202030204" pitchFamily="34" charset="0"/>
            </a:endParaRPr>
          </a:p>
          <a:p>
            <a:pPr marL="914400" lvl="1" indent="-457200">
              <a:buFont typeface="+mj-lt"/>
              <a:buAutoNum type="arabicPeriod"/>
            </a:pPr>
            <a:r>
              <a:rPr lang="de-DE" sz="3200" b="1" dirty="0">
                <a:solidFill>
                  <a:schemeClr val="bg1"/>
                </a:solidFill>
                <a:latin typeface="Arial Narrow" panose="020B0606020202030204" pitchFamily="34" charset="0"/>
              </a:rPr>
              <a:t>Förmliche Zustellung nach ZPO (§§ 166-195 ZPO)</a:t>
            </a:r>
          </a:p>
          <a:p>
            <a:pPr marL="914400" lvl="1" indent="-457200">
              <a:buFont typeface="+mj-lt"/>
              <a:buAutoNum type="arabicPeriod"/>
            </a:pPr>
            <a:r>
              <a:rPr lang="de-DE" sz="3200" b="1" dirty="0">
                <a:solidFill>
                  <a:schemeClr val="bg1"/>
                </a:solidFill>
                <a:latin typeface="Arial Narrow" panose="020B0606020202030204" pitchFamily="34" charset="0"/>
              </a:rPr>
              <a:t>Aufgabe zur Post (§ 15 Abs. 2 </a:t>
            </a:r>
            <a:r>
              <a:rPr lang="de-DE" sz="3200" b="1" dirty="0" err="1">
                <a:solidFill>
                  <a:schemeClr val="bg1"/>
                </a:solidFill>
                <a:latin typeface="Arial Narrow" panose="020B0606020202030204" pitchFamily="34" charset="0"/>
              </a:rPr>
              <a:t>FamFG</a:t>
            </a:r>
            <a:r>
              <a:rPr lang="de-DE" sz="3200" b="1" dirty="0">
                <a:solidFill>
                  <a:schemeClr val="bg1"/>
                </a:solidFill>
                <a:latin typeface="Arial Narrow" panose="020B0606020202030204" pitchFamily="34" charset="0"/>
              </a:rPr>
              <a:t>)</a:t>
            </a:r>
          </a:p>
          <a:p>
            <a:pPr marL="914400" lvl="1" indent="-457200">
              <a:buFont typeface="+mj-lt"/>
              <a:buAutoNum type="arabicPeriod"/>
            </a:pPr>
            <a:r>
              <a:rPr lang="de-DE" sz="3200" b="1" dirty="0">
                <a:solidFill>
                  <a:schemeClr val="bg1"/>
                </a:solidFill>
                <a:latin typeface="Arial Narrow" panose="020B0606020202030204" pitchFamily="34" charset="0"/>
              </a:rPr>
              <a:t>Verlesen (§ 41 Abs. 2 </a:t>
            </a:r>
            <a:r>
              <a:rPr lang="de-DE" sz="3200" b="1" dirty="0" err="1">
                <a:solidFill>
                  <a:schemeClr val="bg1"/>
                </a:solidFill>
                <a:latin typeface="Arial Narrow" panose="020B0606020202030204" pitchFamily="34" charset="0"/>
              </a:rPr>
              <a:t>FamFG</a:t>
            </a:r>
            <a:r>
              <a:rPr lang="de-DE" sz="3200" b="1" dirty="0">
                <a:solidFill>
                  <a:schemeClr val="bg1"/>
                </a:solidFill>
                <a:latin typeface="Arial Narrow" panose="020B0606020202030204" pitchFamily="34" charset="0"/>
              </a:rPr>
              <a:t>)</a:t>
            </a:r>
          </a:p>
          <a:p>
            <a:endParaRPr lang="de-DE" sz="2800" dirty="0">
              <a:latin typeface="Arial Narrow" panose="020B0606020202030204" pitchFamily="34" charset="0"/>
            </a:endParaRPr>
          </a:p>
        </p:txBody>
      </p:sp>
    </p:spTree>
    <p:extLst>
      <p:ext uri="{BB962C8B-B14F-4D97-AF65-F5344CB8AC3E}">
        <p14:creationId xmlns:p14="http://schemas.microsoft.com/office/powerpoint/2010/main" val="29501737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189233-D9AD-4D38-8D17-3D4F15DC4622}"/>
              </a:ext>
            </a:extLst>
          </p:cNvPr>
          <p:cNvSpPr>
            <a:spLocks noGrp="1"/>
          </p:cNvSpPr>
          <p:nvPr>
            <p:ph type="title"/>
          </p:nvPr>
        </p:nvSpPr>
        <p:spPr>
          <a:xfrm>
            <a:off x="976312" y="-110068"/>
            <a:ext cx="8534400" cy="1507067"/>
          </a:xfrm>
        </p:spPr>
        <p:txBody>
          <a:bodyPr>
            <a:normAutofit/>
          </a:bodyPr>
          <a:lstStyle/>
          <a:p>
            <a:pPr algn="ctr"/>
            <a:r>
              <a:rPr lang="de-DE" sz="4000" b="1" u="sng" dirty="0">
                <a:solidFill>
                  <a:schemeClr val="bg1"/>
                </a:solidFill>
                <a:latin typeface=" Arial Narrow"/>
              </a:rPr>
              <a:t>Form der Bekanntgabe</a:t>
            </a:r>
          </a:p>
        </p:txBody>
      </p:sp>
      <p:pic>
        <p:nvPicPr>
          <p:cNvPr id="4" name="Inhaltsplatzhalter 3">
            <a:extLst>
              <a:ext uri="{FF2B5EF4-FFF2-40B4-BE49-F238E27FC236}">
                <a16:creationId xmlns:a16="http://schemas.microsoft.com/office/drawing/2014/main" id="{344695DA-3DA2-4384-8F23-1811F77F2CCD}"/>
              </a:ext>
            </a:extLst>
          </p:cNvPr>
          <p:cNvPicPr>
            <a:picLocks noGrp="1" noChangeAspect="1"/>
          </p:cNvPicPr>
          <p:nvPr>
            <p:ph idx="1"/>
          </p:nvPr>
        </p:nvPicPr>
        <p:blipFill>
          <a:blip r:embed="rId2"/>
          <a:stretch>
            <a:fillRect/>
          </a:stretch>
        </p:blipFill>
        <p:spPr>
          <a:xfrm>
            <a:off x="2461588" y="1992704"/>
            <a:ext cx="1969179" cy="2316681"/>
          </a:xfrm>
          <a:prstGeom prst="rect">
            <a:avLst/>
          </a:prstGeom>
        </p:spPr>
      </p:pic>
      <p:pic>
        <p:nvPicPr>
          <p:cNvPr id="5" name="Grafik 4">
            <a:extLst>
              <a:ext uri="{FF2B5EF4-FFF2-40B4-BE49-F238E27FC236}">
                <a16:creationId xmlns:a16="http://schemas.microsoft.com/office/drawing/2014/main" id="{22652404-5E13-44CF-8AE8-08EA8B80EDEF}"/>
              </a:ext>
            </a:extLst>
          </p:cNvPr>
          <p:cNvPicPr>
            <a:picLocks noChangeAspect="1"/>
          </p:cNvPicPr>
          <p:nvPr/>
        </p:nvPicPr>
        <p:blipFill>
          <a:blip r:embed="rId3"/>
          <a:stretch>
            <a:fillRect/>
          </a:stretch>
        </p:blipFill>
        <p:spPr>
          <a:xfrm>
            <a:off x="205753" y="1879918"/>
            <a:ext cx="1798476" cy="2542252"/>
          </a:xfrm>
          <a:prstGeom prst="rect">
            <a:avLst/>
          </a:prstGeom>
        </p:spPr>
      </p:pic>
      <p:pic>
        <p:nvPicPr>
          <p:cNvPr id="6" name="Grafik 5">
            <a:extLst>
              <a:ext uri="{FF2B5EF4-FFF2-40B4-BE49-F238E27FC236}">
                <a16:creationId xmlns:a16="http://schemas.microsoft.com/office/drawing/2014/main" id="{25C8EB09-1BF3-4C71-962D-96DEA41D8548}"/>
              </a:ext>
            </a:extLst>
          </p:cNvPr>
          <p:cNvPicPr>
            <a:picLocks noChangeAspect="1"/>
          </p:cNvPicPr>
          <p:nvPr/>
        </p:nvPicPr>
        <p:blipFill>
          <a:blip r:embed="rId4"/>
          <a:stretch>
            <a:fillRect/>
          </a:stretch>
        </p:blipFill>
        <p:spPr>
          <a:xfrm>
            <a:off x="4888126" y="1396999"/>
            <a:ext cx="3887788" cy="4256076"/>
          </a:xfrm>
          <a:prstGeom prst="rect">
            <a:avLst/>
          </a:prstGeom>
        </p:spPr>
      </p:pic>
      <p:pic>
        <p:nvPicPr>
          <p:cNvPr id="7" name="Grafik 6">
            <a:extLst>
              <a:ext uri="{FF2B5EF4-FFF2-40B4-BE49-F238E27FC236}">
                <a16:creationId xmlns:a16="http://schemas.microsoft.com/office/drawing/2014/main" id="{45800D8E-C84C-4FB7-867D-DCD08D89294B}"/>
              </a:ext>
            </a:extLst>
          </p:cNvPr>
          <p:cNvPicPr>
            <a:picLocks noChangeAspect="1"/>
          </p:cNvPicPr>
          <p:nvPr/>
        </p:nvPicPr>
        <p:blipFill>
          <a:blip r:embed="rId5"/>
          <a:stretch>
            <a:fillRect/>
          </a:stretch>
        </p:blipFill>
        <p:spPr>
          <a:xfrm>
            <a:off x="9196387" y="1590871"/>
            <a:ext cx="2619375" cy="3120349"/>
          </a:xfrm>
          <a:prstGeom prst="rect">
            <a:avLst/>
          </a:prstGeom>
        </p:spPr>
      </p:pic>
    </p:spTree>
    <p:extLst>
      <p:ext uri="{BB962C8B-B14F-4D97-AF65-F5344CB8AC3E}">
        <p14:creationId xmlns:p14="http://schemas.microsoft.com/office/powerpoint/2010/main" val="26295930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08A2C6-631F-4072-8889-611ACDBAED90}"/>
              </a:ext>
            </a:extLst>
          </p:cNvPr>
          <p:cNvSpPr>
            <a:spLocks noGrp="1"/>
          </p:cNvSpPr>
          <p:nvPr>
            <p:ph type="title"/>
          </p:nvPr>
        </p:nvSpPr>
        <p:spPr>
          <a:xfrm>
            <a:off x="1560512" y="118532"/>
            <a:ext cx="8534400" cy="1507067"/>
          </a:xfrm>
        </p:spPr>
        <p:txBody>
          <a:bodyPr>
            <a:normAutofit/>
          </a:bodyPr>
          <a:lstStyle/>
          <a:p>
            <a:pPr algn="ctr"/>
            <a:r>
              <a:rPr lang="de-DE" sz="4000" b="1" u="sng" dirty="0">
                <a:solidFill>
                  <a:schemeClr val="bg1"/>
                </a:solidFill>
                <a:latin typeface=" Arial Narrow"/>
              </a:rPr>
              <a:t>Förmliche Zustellung</a:t>
            </a:r>
          </a:p>
        </p:txBody>
      </p:sp>
      <p:sp>
        <p:nvSpPr>
          <p:cNvPr id="3" name="Inhaltsplatzhalter 2">
            <a:extLst>
              <a:ext uri="{FF2B5EF4-FFF2-40B4-BE49-F238E27FC236}">
                <a16:creationId xmlns:a16="http://schemas.microsoft.com/office/drawing/2014/main" id="{60C203DF-AECF-408C-88D5-87CF11EB7D13}"/>
              </a:ext>
            </a:extLst>
          </p:cNvPr>
          <p:cNvSpPr>
            <a:spLocks noGrp="1"/>
          </p:cNvSpPr>
          <p:nvPr>
            <p:ph idx="1"/>
          </p:nvPr>
        </p:nvSpPr>
        <p:spPr>
          <a:xfrm>
            <a:off x="577850" y="1625599"/>
            <a:ext cx="11036300" cy="4089400"/>
          </a:xfrm>
        </p:spPr>
        <p:txBody>
          <a:bodyPr>
            <a:normAutofit/>
          </a:bodyPr>
          <a:lstStyle/>
          <a:p>
            <a:pPr>
              <a:buFont typeface="Wingdings" panose="05000000000000000000" pitchFamily="2" charset="2"/>
              <a:buChar char="Ø"/>
            </a:pPr>
            <a:r>
              <a:rPr lang="de-DE" sz="3200" b="1" dirty="0">
                <a:solidFill>
                  <a:schemeClr val="bg1"/>
                </a:solidFill>
                <a:latin typeface=" Arial Narrow"/>
              </a:rPr>
              <a:t>§§ 166 – 195 ZPO </a:t>
            </a:r>
          </a:p>
          <a:p>
            <a:pPr>
              <a:buFont typeface="Wingdings" panose="05000000000000000000" pitchFamily="2" charset="2"/>
              <a:buChar char="Ø"/>
            </a:pPr>
            <a:r>
              <a:rPr lang="de-DE" sz="3200" b="1" dirty="0">
                <a:solidFill>
                  <a:schemeClr val="bg1"/>
                </a:solidFill>
                <a:latin typeface=" Arial Narrow"/>
              </a:rPr>
              <a:t>Ausführung durch Geschäftsstelle (meist Beauftragung eines Postdienstleisters)</a:t>
            </a:r>
          </a:p>
          <a:p>
            <a:pPr>
              <a:buFont typeface="Wingdings" panose="05000000000000000000" pitchFamily="2" charset="2"/>
              <a:buChar char="Ø"/>
            </a:pPr>
            <a:r>
              <a:rPr lang="de-DE" sz="3200" b="1" dirty="0">
                <a:solidFill>
                  <a:schemeClr val="bg1"/>
                </a:solidFill>
                <a:latin typeface=" Arial Narrow"/>
              </a:rPr>
              <a:t>Zustellungsurkunde als Nachweis</a:t>
            </a:r>
          </a:p>
          <a:p>
            <a:pPr>
              <a:buFont typeface="Wingdings" panose="05000000000000000000" pitchFamily="2" charset="2"/>
              <a:buChar char="Ø"/>
            </a:pPr>
            <a:r>
              <a:rPr lang="de-DE" sz="3200" b="1" dirty="0">
                <a:solidFill>
                  <a:schemeClr val="bg1"/>
                </a:solidFill>
                <a:latin typeface=" Arial Narrow"/>
              </a:rPr>
              <a:t>Bei Anwälten, Berufsbetreuern, etc. auch Empfangsbekenntnis/ elektronische Zustellung</a:t>
            </a:r>
          </a:p>
        </p:txBody>
      </p:sp>
    </p:spTree>
    <p:extLst>
      <p:ext uri="{BB962C8B-B14F-4D97-AF65-F5344CB8AC3E}">
        <p14:creationId xmlns:p14="http://schemas.microsoft.com/office/powerpoint/2010/main" val="360095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859082-649C-4C32-A140-1E25E6BBFD22}"/>
              </a:ext>
            </a:extLst>
          </p:cNvPr>
          <p:cNvSpPr>
            <a:spLocks noGrp="1"/>
          </p:cNvSpPr>
          <p:nvPr>
            <p:ph type="title"/>
          </p:nvPr>
        </p:nvSpPr>
        <p:spPr>
          <a:xfrm>
            <a:off x="1560512" y="-67734"/>
            <a:ext cx="8534400" cy="1507067"/>
          </a:xfrm>
        </p:spPr>
        <p:txBody>
          <a:bodyPr>
            <a:normAutofit/>
          </a:bodyPr>
          <a:lstStyle/>
          <a:p>
            <a:pPr algn="ctr"/>
            <a:r>
              <a:rPr lang="de-DE" sz="4000" b="1" u="sng" dirty="0">
                <a:solidFill>
                  <a:schemeClr val="bg1"/>
                </a:solidFill>
                <a:latin typeface=" Arial Narrow"/>
              </a:rPr>
              <a:t>Aufgabe zur Post gem. </a:t>
            </a:r>
            <a:r>
              <a:rPr lang="de-DE" sz="4000" b="1" u="sng" dirty="0">
                <a:solidFill>
                  <a:srgbClr val="FF0000"/>
                </a:solidFill>
                <a:latin typeface=" Arial Narrow"/>
              </a:rPr>
              <a:t>§ 15 </a:t>
            </a:r>
            <a:r>
              <a:rPr lang="de-DE" sz="4000" b="1" u="sng" dirty="0" err="1">
                <a:solidFill>
                  <a:srgbClr val="FF0000"/>
                </a:solidFill>
                <a:latin typeface=" Arial Narrow"/>
              </a:rPr>
              <a:t>FamFG</a:t>
            </a:r>
            <a:endParaRPr lang="de-DE" sz="4000" b="1" u="sng" dirty="0">
              <a:solidFill>
                <a:srgbClr val="FF0000"/>
              </a:solidFill>
              <a:latin typeface=" Arial Narrow"/>
            </a:endParaRPr>
          </a:p>
        </p:txBody>
      </p:sp>
      <p:sp>
        <p:nvSpPr>
          <p:cNvPr id="3" name="Inhaltsplatzhalter 2">
            <a:extLst>
              <a:ext uri="{FF2B5EF4-FFF2-40B4-BE49-F238E27FC236}">
                <a16:creationId xmlns:a16="http://schemas.microsoft.com/office/drawing/2014/main" id="{ACF101E0-B74C-4BB9-8326-81EBC97D3FEB}"/>
              </a:ext>
            </a:extLst>
          </p:cNvPr>
          <p:cNvSpPr>
            <a:spLocks noGrp="1"/>
          </p:cNvSpPr>
          <p:nvPr>
            <p:ph idx="1"/>
          </p:nvPr>
        </p:nvSpPr>
        <p:spPr>
          <a:xfrm>
            <a:off x="774700" y="1329266"/>
            <a:ext cx="10642600" cy="3725334"/>
          </a:xfrm>
        </p:spPr>
        <p:txBody>
          <a:bodyPr>
            <a:normAutofit fontScale="92500"/>
          </a:bodyPr>
          <a:lstStyle/>
          <a:p>
            <a:pPr>
              <a:buFont typeface="Wingdings" panose="05000000000000000000" pitchFamily="2" charset="2"/>
              <a:buChar char="Ø"/>
            </a:pPr>
            <a:r>
              <a:rPr lang="de-DE" sz="3200" b="1" dirty="0">
                <a:solidFill>
                  <a:schemeClr val="bg1"/>
                </a:solidFill>
                <a:latin typeface=" Arial Narrow"/>
              </a:rPr>
              <a:t>Zugang nach Ablauf von vier Tagen wird unterstellt (Zugangsfiktion)</a:t>
            </a:r>
          </a:p>
          <a:p>
            <a:pPr>
              <a:buFont typeface="Wingdings" panose="05000000000000000000" pitchFamily="2" charset="2"/>
              <a:buChar char="Ø"/>
            </a:pPr>
            <a:r>
              <a:rPr lang="de-DE" sz="3200" b="1" dirty="0">
                <a:solidFill>
                  <a:schemeClr val="bg1"/>
                </a:solidFill>
                <a:latin typeface=" Arial Narrow"/>
              </a:rPr>
              <a:t>Zeitpunkt der Aufgabe zur Post </a:t>
            </a:r>
            <a:r>
              <a:rPr lang="de-DE" sz="3200" b="1" dirty="0">
                <a:solidFill>
                  <a:schemeClr val="bg1"/>
                </a:solidFill>
                <a:latin typeface=" Arial Narrow"/>
                <a:sym typeface="Wingdings" panose="05000000000000000000" pitchFamily="2" charset="2"/>
              </a:rPr>
              <a:t> </a:t>
            </a:r>
            <a:r>
              <a:rPr lang="de-DE" sz="3200" b="1" dirty="0">
                <a:solidFill>
                  <a:schemeClr val="bg1"/>
                </a:solidFill>
                <a:latin typeface=" Arial Narrow"/>
              </a:rPr>
              <a:t>Übergabe an Postdienstleister</a:t>
            </a:r>
          </a:p>
          <a:p>
            <a:pPr>
              <a:buFont typeface="Wingdings" panose="05000000000000000000" pitchFamily="2" charset="2"/>
              <a:buChar char="Ø"/>
            </a:pPr>
            <a:r>
              <a:rPr lang="de-DE" sz="3200" b="1" dirty="0">
                <a:solidFill>
                  <a:schemeClr val="bg1"/>
                </a:solidFill>
                <a:latin typeface=" Arial Narrow"/>
              </a:rPr>
              <a:t>Zuständig ist der Urkundsbeamte der Geschäftsstelle</a:t>
            </a:r>
          </a:p>
          <a:p>
            <a:pPr>
              <a:buFont typeface="Wingdings" panose="05000000000000000000" pitchFamily="2" charset="2"/>
              <a:buChar char="Ø"/>
            </a:pPr>
            <a:r>
              <a:rPr lang="de-DE" sz="3200" b="1" dirty="0">
                <a:solidFill>
                  <a:schemeClr val="bg1"/>
                </a:solidFill>
                <a:latin typeface=" Arial Narrow"/>
              </a:rPr>
              <a:t>Übergabe an JHW </a:t>
            </a:r>
            <a:r>
              <a:rPr lang="de-DE" sz="3200" b="1" dirty="0">
                <a:solidFill>
                  <a:schemeClr val="bg1"/>
                </a:solidFill>
                <a:latin typeface=" Arial Narrow"/>
                <a:sym typeface="Wingdings" panose="05000000000000000000" pitchFamily="2" charset="2"/>
              </a:rPr>
              <a:t></a:t>
            </a:r>
            <a:r>
              <a:rPr lang="de-DE" sz="3200" b="1" dirty="0">
                <a:solidFill>
                  <a:schemeClr val="bg1"/>
                </a:solidFill>
                <a:latin typeface=" Arial Narrow"/>
              </a:rPr>
              <a:t> Übergabezeitpunkt an Postdienstleiter vermerken</a:t>
            </a:r>
          </a:p>
          <a:p>
            <a:endParaRPr lang="de-DE" dirty="0"/>
          </a:p>
        </p:txBody>
      </p:sp>
    </p:spTree>
    <p:extLst>
      <p:ext uri="{BB962C8B-B14F-4D97-AF65-F5344CB8AC3E}">
        <p14:creationId xmlns:p14="http://schemas.microsoft.com/office/powerpoint/2010/main" val="294610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esamt" descr="Ein Bild, das Screenshot enthält.&#10;&#10;Automatisch generierte Beschreibung">
            <a:extLst>
              <a:ext uri="{FF2B5EF4-FFF2-40B4-BE49-F238E27FC236}">
                <a16:creationId xmlns:a16="http://schemas.microsoft.com/office/drawing/2014/main" id="{E5255BB8-11F4-46CC-B4A0-16CDE820B9DB}"/>
              </a:ext>
            </a:extLst>
          </p:cNvPr>
          <p:cNvPicPr>
            <a:picLocks noChangeAspect="1"/>
          </p:cNvPicPr>
          <p:nvPr/>
        </p:nvPicPr>
        <p:blipFill>
          <a:blip r:embed="rId2"/>
          <a:stretch>
            <a:fillRect/>
          </a:stretch>
        </p:blipFill>
        <p:spPr>
          <a:xfrm>
            <a:off x="5734727" y="0"/>
            <a:ext cx="4986570" cy="6858000"/>
          </a:xfrm>
          <a:prstGeom prst="rect">
            <a:avLst/>
          </a:prstGeom>
        </p:spPr>
      </p:pic>
      <p:pic>
        <p:nvPicPr>
          <p:cNvPr id="5" name="Zustellvermerk UdG" descr="Ein Bild, das Screenshot enthält.&#10;&#10;Automatisch generierte Beschreibung">
            <a:extLst>
              <a:ext uri="{FF2B5EF4-FFF2-40B4-BE49-F238E27FC236}">
                <a16:creationId xmlns:a16="http://schemas.microsoft.com/office/drawing/2014/main" id="{23ECB46E-55D7-4588-BF51-3438B6697B18}"/>
              </a:ext>
            </a:extLst>
          </p:cNvPr>
          <p:cNvPicPr>
            <a:picLocks noChangeAspect="1"/>
          </p:cNvPicPr>
          <p:nvPr/>
        </p:nvPicPr>
        <p:blipFill rotWithShape="1">
          <a:blip r:embed="rId2"/>
          <a:srcRect l="10417" t="57987" r="22808" b="18239"/>
          <a:stretch/>
        </p:blipFill>
        <p:spPr>
          <a:xfrm>
            <a:off x="6254151" y="3976776"/>
            <a:ext cx="3329796" cy="1630394"/>
          </a:xfrm>
          <a:prstGeom prst="rect">
            <a:avLst/>
          </a:prstGeom>
        </p:spPr>
      </p:pic>
      <p:pic>
        <p:nvPicPr>
          <p:cNvPr id="6" name="Bescheinigung Einlieferung" descr="Ein Bild, das Screenshot enthält.&#10;&#10;Automatisch generierte Beschreibung">
            <a:extLst>
              <a:ext uri="{FF2B5EF4-FFF2-40B4-BE49-F238E27FC236}">
                <a16:creationId xmlns:a16="http://schemas.microsoft.com/office/drawing/2014/main" id="{78E0E14B-F66A-44E6-87EC-9D1ED60F5FC6}"/>
              </a:ext>
            </a:extLst>
          </p:cNvPr>
          <p:cNvPicPr>
            <a:picLocks noChangeAspect="1"/>
          </p:cNvPicPr>
          <p:nvPr/>
        </p:nvPicPr>
        <p:blipFill rotWithShape="1">
          <a:blip r:embed="rId2"/>
          <a:srcRect l="10417" t="37862" r="6893" b="43270"/>
          <a:stretch/>
        </p:blipFill>
        <p:spPr>
          <a:xfrm>
            <a:off x="6254151" y="2596550"/>
            <a:ext cx="4123426" cy="1293963"/>
          </a:xfrm>
          <a:prstGeom prst="rect">
            <a:avLst/>
          </a:prstGeom>
        </p:spPr>
      </p:pic>
      <p:pic>
        <p:nvPicPr>
          <p:cNvPr id="7" name="Beschreibung" descr="Ein Bild, das Screenshot enthält.&#10;&#10;Automatisch generierte Beschreibung">
            <a:extLst>
              <a:ext uri="{FF2B5EF4-FFF2-40B4-BE49-F238E27FC236}">
                <a16:creationId xmlns:a16="http://schemas.microsoft.com/office/drawing/2014/main" id="{07CF1123-15B6-4483-86C2-7415A15C8074}"/>
              </a:ext>
            </a:extLst>
          </p:cNvPr>
          <p:cNvPicPr>
            <a:picLocks noChangeAspect="1"/>
          </p:cNvPicPr>
          <p:nvPr/>
        </p:nvPicPr>
        <p:blipFill rotWithShape="1">
          <a:blip r:embed="rId2"/>
          <a:srcRect l="5226" t="27044" r="37340" b="63397"/>
          <a:stretch/>
        </p:blipFill>
        <p:spPr>
          <a:xfrm>
            <a:off x="5995357" y="1854678"/>
            <a:ext cx="2863971" cy="655609"/>
          </a:xfrm>
          <a:prstGeom prst="rect">
            <a:avLst/>
          </a:prstGeom>
        </p:spPr>
      </p:pic>
      <p:pic>
        <p:nvPicPr>
          <p:cNvPr id="8" name="Adressfeld" descr="Ein Bild, das Screenshot enthält.&#10;&#10;Automatisch generierte Beschreibung">
            <a:extLst>
              <a:ext uri="{FF2B5EF4-FFF2-40B4-BE49-F238E27FC236}">
                <a16:creationId xmlns:a16="http://schemas.microsoft.com/office/drawing/2014/main" id="{4AB28498-D287-418E-9BB3-AB29F407B316}"/>
              </a:ext>
            </a:extLst>
          </p:cNvPr>
          <p:cNvPicPr>
            <a:picLocks noChangeAspect="1"/>
          </p:cNvPicPr>
          <p:nvPr/>
        </p:nvPicPr>
        <p:blipFill rotWithShape="1">
          <a:blip r:embed="rId2"/>
          <a:srcRect l="7245" t="14340" r="60694" b="74214"/>
          <a:stretch/>
        </p:blipFill>
        <p:spPr>
          <a:xfrm>
            <a:off x="6096000" y="983411"/>
            <a:ext cx="1598762" cy="785003"/>
          </a:xfrm>
          <a:prstGeom prst="rect">
            <a:avLst/>
          </a:prstGeom>
        </p:spPr>
      </p:pic>
      <p:sp>
        <p:nvSpPr>
          <p:cNvPr id="9" name="Textfeld 8">
            <a:extLst>
              <a:ext uri="{FF2B5EF4-FFF2-40B4-BE49-F238E27FC236}">
                <a16:creationId xmlns:a16="http://schemas.microsoft.com/office/drawing/2014/main" id="{0AF1E0F9-4DC9-47C0-8698-461B8157D253}"/>
              </a:ext>
            </a:extLst>
          </p:cNvPr>
          <p:cNvSpPr txBox="1"/>
          <p:nvPr/>
        </p:nvSpPr>
        <p:spPr>
          <a:xfrm>
            <a:off x="726712" y="1469957"/>
            <a:ext cx="3718288" cy="769441"/>
          </a:xfrm>
          <a:prstGeom prst="rect">
            <a:avLst/>
          </a:prstGeom>
          <a:noFill/>
        </p:spPr>
        <p:txBody>
          <a:bodyPr wrap="square" rtlCol="0">
            <a:spAutoFit/>
          </a:bodyPr>
          <a:lstStyle/>
          <a:p>
            <a:r>
              <a:rPr lang="de-DE" sz="4400" b="1" dirty="0">
                <a:solidFill>
                  <a:schemeClr val="bg1"/>
                </a:solidFill>
              </a:rPr>
              <a:t>§15 </a:t>
            </a:r>
            <a:r>
              <a:rPr lang="de-DE" sz="4400" b="1" dirty="0" err="1">
                <a:solidFill>
                  <a:schemeClr val="bg1"/>
                </a:solidFill>
              </a:rPr>
              <a:t>FamFG</a:t>
            </a:r>
            <a:endParaRPr lang="de-DE" sz="4400" b="1" dirty="0">
              <a:solidFill>
                <a:schemeClr val="bg1"/>
              </a:solidFill>
            </a:endParaRPr>
          </a:p>
        </p:txBody>
      </p:sp>
    </p:spTree>
    <p:extLst>
      <p:ext uri="{BB962C8B-B14F-4D97-AF65-F5344CB8AC3E}">
        <p14:creationId xmlns:p14="http://schemas.microsoft.com/office/powerpoint/2010/main" val="47880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150000" y="150000"/>
                                    </p:animScale>
                                  </p:childTnLst>
                                </p:cTn>
                              </p:par>
                              <p:par>
                                <p:cTn id="7" presetID="42" presetClass="path" presetSubtype="0" accel="50000" decel="50000" fill="hold" nodeType="withEffect">
                                  <p:stCondLst>
                                    <p:cond delay="0"/>
                                  </p:stCondLst>
                                  <p:childTnLst>
                                    <p:animMotion origin="layout" path="M -4.79167E-6 -2.96296E-6 L -0.06549 0.29954 " pathEditMode="relative" rAng="0" ptsTypes="AA">
                                      <p:cBhvr>
                                        <p:cTn id="8" dur="2000" fill="hold"/>
                                        <p:tgtEl>
                                          <p:spTgt spid="8"/>
                                        </p:tgtEl>
                                        <p:attrNameLst>
                                          <p:attrName>ppt_x</p:attrName>
                                          <p:attrName>ppt_y</p:attrName>
                                        </p:attrNameLst>
                                      </p:cBhvr>
                                      <p:rCtr x="-3281" y="14977"/>
                                    </p:animMotion>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7"/>
                                        </p:tgtEl>
                                      </p:cBhvr>
                                      <p:by x="150000" y="150000"/>
                                    </p:animScale>
                                  </p:childTnLst>
                                </p:cTn>
                              </p:par>
                              <p:par>
                                <p:cTn id="13" presetID="42" presetClass="path" presetSubtype="0" accel="50000" decel="50000" fill="hold" nodeType="withEffect">
                                  <p:stCondLst>
                                    <p:cond delay="0"/>
                                  </p:stCondLst>
                                  <p:childTnLst>
                                    <p:animMotion origin="layout" path="M -4.79167E-6 4.44444E-6 L -0.10924 0.18194 " pathEditMode="relative" rAng="0" ptsTypes="AA">
                                      <p:cBhvr>
                                        <p:cTn id="14" dur="2000" fill="hold"/>
                                        <p:tgtEl>
                                          <p:spTgt spid="7"/>
                                        </p:tgtEl>
                                        <p:attrNameLst>
                                          <p:attrName>ppt_x</p:attrName>
                                          <p:attrName>ppt_y</p:attrName>
                                        </p:attrNameLst>
                                      </p:cBhvr>
                                      <p:rCtr x="-5469" y="9097"/>
                                    </p:animMotion>
                                  </p:childTnLst>
                                </p:cTn>
                              </p:par>
                              <p:par>
                                <p:cTn id="15" presetID="10" presetClass="exit" presetSubtype="0" fill="hold" nodeType="with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nodeType="clickEffect">
                                  <p:stCondLst>
                                    <p:cond delay="0"/>
                                  </p:stCondLst>
                                  <p:childTnLst>
                                    <p:animScale>
                                      <p:cBhvr>
                                        <p:cTn id="21" dur="2000" fill="hold"/>
                                        <p:tgtEl>
                                          <p:spTgt spid="6"/>
                                        </p:tgtEl>
                                      </p:cBhvr>
                                      <p:by x="150000" y="150000"/>
                                    </p:animScale>
                                  </p:childTnLst>
                                </p:cTn>
                              </p:par>
                              <p:par>
                                <p:cTn id="22" presetID="42" presetClass="path" presetSubtype="0" accel="50000" decel="50000" fill="hold" nodeType="withEffect">
                                  <p:stCondLst>
                                    <p:cond delay="0"/>
                                  </p:stCondLst>
                                  <p:childTnLst>
                                    <p:animMotion origin="layout" path="M -1.25E-6 3.33333E-6 L -0.18203 0.02708 " pathEditMode="relative" rAng="0" ptsTypes="AA">
                                      <p:cBhvr>
                                        <p:cTn id="23" dur="2000" fill="hold"/>
                                        <p:tgtEl>
                                          <p:spTgt spid="6"/>
                                        </p:tgtEl>
                                        <p:attrNameLst>
                                          <p:attrName>ppt_x</p:attrName>
                                          <p:attrName>ppt_y</p:attrName>
                                        </p:attrNameLst>
                                      </p:cBhvr>
                                      <p:rCtr x="-9102" y="1343"/>
                                    </p:animMotion>
                                  </p:childTnLst>
                                </p:cTn>
                              </p:par>
                              <p:par>
                                <p:cTn id="24" presetID="10" presetClass="exit" presetSubtype="0" fill="hold" nodeType="with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2000" fill="hold"/>
                                        <p:tgtEl>
                                          <p:spTgt spid="5"/>
                                        </p:tgtEl>
                                      </p:cBhvr>
                                      <p:by x="150000" y="150000"/>
                                    </p:animScale>
                                  </p:childTnLst>
                                </p:cTn>
                              </p:par>
                              <p:par>
                                <p:cTn id="31" presetID="64" presetClass="path" presetSubtype="0" accel="50000" decel="50000" fill="hold" nodeType="withEffect">
                                  <p:stCondLst>
                                    <p:cond delay="0"/>
                                  </p:stCondLst>
                                  <p:childTnLst>
                                    <p:animMotion origin="layout" path="M 8.33333E-7 -1.11111E-6 L -0.14948 -0.20116 " pathEditMode="relative" rAng="0" ptsTypes="AA">
                                      <p:cBhvr>
                                        <p:cTn id="32" dur="2000" fill="hold"/>
                                        <p:tgtEl>
                                          <p:spTgt spid="5"/>
                                        </p:tgtEl>
                                        <p:attrNameLst>
                                          <p:attrName>ppt_x</p:attrName>
                                          <p:attrName>ppt_y</p:attrName>
                                        </p:attrNameLst>
                                      </p:cBhvr>
                                      <p:rCtr x="-7474" y="-10069"/>
                                    </p:animMotion>
                                  </p:childTnLst>
                                </p:cTn>
                              </p:par>
                              <p:par>
                                <p:cTn id="33" presetID="10" presetClass="exit" presetSubtype="0" fill="hold"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03.04.2019">
            <a:extLst>
              <a:ext uri="{FF2B5EF4-FFF2-40B4-BE49-F238E27FC236}">
                <a16:creationId xmlns:a16="http://schemas.microsoft.com/office/drawing/2014/main" id="{5E9B4F4B-2CB2-4BC7-ABE6-E9770169C6F4}"/>
              </a:ext>
            </a:extLst>
          </p:cNvPr>
          <p:cNvSpPr txBox="1"/>
          <p:nvPr/>
        </p:nvSpPr>
        <p:spPr>
          <a:xfrm>
            <a:off x="2972246" y="1953881"/>
            <a:ext cx="5458363" cy="126188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de-DE" sz="4000" b="1" dirty="0">
                <a:solidFill>
                  <a:schemeClr val="bg1"/>
                </a:solidFill>
                <a:latin typeface=" Arial Narrow"/>
              </a:rPr>
              <a:t>13.04.2026 (Montag)</a:t>
            </a:r>
          </a:p>
          <a:p>
            <a:endParaRPr lang="de-DE" sz="3600" dirty="0"/>
          </a:p>
        </p:txBody>
      </p:sp>
      <p:pic>
        <p:nvPicPr>
          <p:cNvPr id="5" name="Lieferwageb" descr="LKW">
            <a:extLst>
              <a:ext uri="{FF2B5EF4-FFF2-40B4-BE49-F238E27FC236}">
                <a16:creationId xmlns:a16="http://schemas.microsoft.com/office/drawing/2014/main" id="{22834FE3-57E6-42DA-A17C-2FF5DB3672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68520" y="1953881"/>
            <a:ext cx="4026379" cy="4026379"/>
          </a:xfrm>
          <a:prstGeom prst="rect">
            <a:avLst/>
          </a:prstGeom>
        </p:spPr>
      </p:pic>
      <p:pic>
        <p:nvPicPr>
          <p:cNvPr id="6" name="Brief" descr="Umschlag">
            <a:extLst>
              <a:ext uri="{FF2B5EF4-FFF2-40B4-BE49-F238E27FC236}">
                <a16:creationId xmlns:a16="http://schemas.microsoft.com/office/drawing/2014/main" id="{FEBFC464-5FFA-46F1-A205-12F76E515A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60501" y="3330154"/>
            <a:ext cx="1273834" cy="1273834"/>
          </a:xfrm>
          <a:prstGeom prst="rect">
            <a:avLst/>
          </a:prstGeom>
        </p:spPr>
      </p:pic>
    </p:spTree>
    <p:extLst>
      <p:ext uri="{BB962C8B-B14F-4D97-AF65-F5344CB8AC3E}">
        <p14:creationId xmlns:p14="http://schemas.microsoft.com/office/powerpoint/2010/main" val="63122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9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400"/>
                                        <p:tgtEl>
                                          <p:spTgt spid="6"/>
                                        </p:tgtEl>
                                      </p:cBhvr>
                                    </p:animEffect>
                                  </p:childTnLst>
                                </p:cTn>
                              </p:par>
                              <p:par>
                                <p:cTn id="11" presetID="63" presetClass="path" presetSubtype="0" accel="50000" decel="50000" fill="hold" nodeType="withEffect">
                                  <p:stCondLst>
                                    <p:cond delay="1900"/>
                                  </p:stCondLst>
                                  <p:childTnLst>
                                    <p:animMotion origin="layout" path="M 4.79167E-6 -2.22222E-6 L 0.37161 0.00023 " pathEditMode="relative" rAng="0" ptsTypes="AA">
                                      <p:cBhvr>
                                        <p:cTn id="12" dur="900" fill="hold"/>
                                        <p:tgtEl>
                                          <p:spTgt spid="6"/>
                                        </p:tgtEl>
                                        <p:attrNameLst>
                                          <p:attrName>ppt_x</p:attrName>
                                          <p:attrName>ppt_y</p:attrName>
                                        </p:attrNameLst>
                                      </p:cBhvr>
                                      <p:rCtr x="18581" y="0"/>
                                    </p:animMotion>
                                  </p:childTnLst>
                                </p:cTn>
                              </p:par>
                              <p:par>
                                <p:cTn id="13" presetID="10" presetClass="exit" presetSubtype="0" fill="hold" nodeType="withEffect">
                                  <p:stCondLst>
                                    <p:cond delay="2600"/>
                                  </p:stCondLst>
                                  <p:childTnLst>
                                    <p:animEffect transition="out" filter="fade">
                                      <p:cBhvr>
                                        <p:cTn id="14" dur="300"/>
                                        <p:tgtEl>
                                          <p:spTgt spid="6"/>
                                        </p:tgtEl>
                                      </p:cBhvr>
                                    </p:animEffect>
                                    <p:set>
                                      <p:cBhvr>
                                        <p:cTn id="15" dur="1" fill="hold">
                                          <p:stCondLst>
                                            <p:cond delay="299"/>
                                          </p:stCondLst>
                                        </p:cTn>
                                        <p:tgtEl>
                                          <p:spTgt spid="6"/>
                                        </p:tgtEl>
                                        <p:attrNameLst>
                                          <p:attrName>style.visibility</p:attrName>
                                        </p:attrNameLst>
                                      </p:cBhvr>
                                      <p:to>
                                        <p:strVal val="hidden"/>
                                      </p:to>
                                    </p:set>
                                  </p:childTnLst>
                                </p:cTn>
                              </p:par>
                            </p:childTnLst>
                          </p:cTn>
                        </p:par>
                        <p:par>
                          <p:cTn id="16" fill="hold">
                            <p:stCondLst>
                              <p:cond delay="2900"/>
                            </p:stCondLst>
                            <p:childTnLst>
                              <p:par>
                                <p:cTn id="17" presetID="63" presetClass="path" presetSubtype="0" accel="50000" decel="50000" fill="hold" nodeType="afterEffect">
                                  <p:stCondLst>
                                    <p:cond delay="0"/>
                                  </p:stCondLst>
                                  <p:childTnLst>
                                    <p:animMotion origin="layout" path="M -2.08333E-7 -2.22222E-6 L 0.39336 0.00255 " pathEditMode="relative" rAng="0" ptsTypes="AA">
                                      <p:cBhvr>
                                        <p:cTn id="18" dur="2000" fill="hold"/>
                                        <p:tgtEl>
                                          <p:spTgt spid="5"/>
                                        </p:tgtEl>
                                        <p:attrNameLst>
                                          <p:attrName>ppt_x</p:attrName>
                                          <p:attrName>ppt_y</p:attrName>
                                        </p:attrNameLst>
                                      </p:cBhvr>
                                      <p:rCtr x="1966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a:extLst>
              <a:ext uri="{FF2B5EF4-FFF2-40B4-BE49-F238E27FC236}">
                <a16:creationId xmlns:a16="http://schemas.microsoft.com/office/drawing/2014/main" id="{23851B6A-6B24-4A76-AC53-1037DDAEF486}"/>
              </a:ext>
            </a:extLst>
          </p:cNvPr>
          <p:cNvGraphicFramePr/>
          <p:nvPr>
            <p:extLst>
              <p:ext uri="{D42A27DB-BD31-4B8C-83A1-F6EECF244321}">
                <p14:modId xmlns:p14="http://schemas.microsoft.com/office/powerpoint/2010/main" val="3660179654"/>
              </p:ext>
            </p:extLst>
          </p:nvPr>
        </p:nvGraphicFramePr>
        <p:xfrm>
          <a:off x="712158" y="405441"/>
          <a:ext cx="9872453" cy="5676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2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22799" y="685800"/>
            <a:ext cx="9289501" cy="5295900"/>
          </a:xfrm>
        </p:spPr>
        <p:txBody>
          <a:bodyPr>
            <a:normAutofit/>
          </a:bodyPr>
          <a:lstStyle/>
          <a:p>
            <a:pPr marL="0" indent="0">
              <a:buNone/>
            </a:pPr>
            <a:r>
              <a:rPr kumimoji="0" lang="de-DE" sz="3600" b="1" i="0" u="sng" strike="noStrike" kern="1200" cap="none" spc="0" normalizeH="0" baseline="0" noProof="0" dirty="0">
                <a:ln>
                  <a:noFill/>
                </a:ln>
                <a:solidFill>
                  <a:prstClr val="black"/>
                </a:solidFill>
                <a:effectLst/>
                <a:uLnTx/>
                <a:uFillTx/>
                <a:latin typeface="Calibri" panose="020F0502020204030204"/>
                <a:ea typeface="+mj-ea"/>
                <a:cs typeface="+mj-cs"/>
              </a:rPr>
              <a:t>Wer gehört zur Familie ?</a:t>
            </a:r>
          </a:p>
          <a:p>
            <a:r>
              <a:rPr lang="de-DE" sz="2800" b="1" dirty="0">
                <a:solidFill>
                  <a:schemeClr val="bg1"/>
                </a:solidFill>
                <a:latin typeface="Arial Narrow" panose="020B0606020202030204" pitchFamily="34" charset="0"/>
              </a:rPr>
              <a:t>„Die Familie“ ist kein rechtlicher Begriff und bedeutet für jeden etwas anderes</a:t>
            </a:r>
          </a:p>
          <a:p>
            <a:r>
              <a:rPr lang="de-DE" sz="2800" b="1" dirty="0">
                <a:solidFill>
                  <a:schemeClr val="bg1"/>
                </a:solidFill>
                <a:latin typeface="Arial Narrow" panose="020B0606020202030204" pitchFamily="34" charset="0"/>
              </a:rPr>
              <a:t>Beziehungsverhältnis von Eltern und Kindern, wobei das Abstammungsverhältnis unbeachtlich ist</a:t>
            </a:r>
            <a:endParaRPr lang="de-DE" sz="2800" dirty="0">
              <a:latin typeface="Arial Narrow" panose="020B0606020202030204" pitchFamily="34" charset="0"/>
            </a:endParaRPr>
          </a:p>
          <a:p>
            <a:r>
              <a:rPr lang="de-DE" sz="2800" b="1" u="sng" dirty="0">
                <a:solidFill>
                  <a:schemeClr val="bg1"/>
                </a:solidFill>
                <a:latin typeface="Arial Narrow" panose="020B0606020202030204" pitchFamily="34" charset="0"/>
              </a:rPr>
              <a:t>Im allgemeinen Sprachgebrauch </a:t>
            </a:r>
            <a:r>
              <a:rPr lang="de-DE" sz="2800" b="1" dirty="0">
                <a:solidFill>
                  <a:schemeClr val="bg1"/>
                </a:solidFill>
                <a:latin typeface="Arial Narrow" panose="020B0606020202030204" pitchFamily="34" charset="0"/>
              </a:rPr>
              <a:t>werden als Familie alle Personen bezeichnet, die durch Abstammung/Verwandtschaft, Schwägerschaft, Ehe oder Lebenspartnerschaft miteinander verbunden sind !!!</a:t>
            </a:r>
          </a:p>
        </p:txBody>
      </p:sp>
      <p:pic>
        <p:nvPicPr>
          <p:cNvPr id="4" name="Grafik 3">
            <a:extLst>
              <a:ext uri="{FF2B5EF4-FFF2-40B4-BE49-F238E27FC236}">
                <a16:creationId xmlns:a16="http://schemas.microsoft.com/office/drawing/2014/main" id="{2FCC758B-0F69-ECF2-0762-2CDAF0093DEC}"/>
              </a:ext>
            </a:extLst>
          </p:cNvPr>
          <p:cNvPicPr>
            <a:picLocks noChangeAspect="1"/>
          </p:cNvPicPr>
          <p:nvPr/>
        </p:nvPicPr>
        <p:blipFill>
          <a:blip r:embed="rId2"/>
          <a:stretch>
            <a:fillRect/>
          </a:stretch>
        </p:blipFill>
        <p:spPr>
          <a:xfrm>
            <a:off x="9512300" y="1327992"/>
            <a:ext cx="2456901" cy="2005758"/>
          </a:xfrm>
          <a:prstGeom prst="rect">
            <a:avLst/>
          </a:prstGeom>
        </p:spPr>
      </p:pic>
    </p:spTree>
    <p:extLst>
      <p:ext uri="{BB962C8B-B14F-4D97-AF65-F5344CB8AC3E}">
        <p14:creationId xmlns:p14="http://schemas.microsoft.com/office/powerpoint/2010/main" val="30672822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Zustellung">
            <a:extLst>
              <a:ext uri="{FF2B5EF4-FFF2-40B4-BE49-F238E27FC236}">
                <a16:creationId xmlns:a16="http://schemas.microsoft.com/office/drawing/2014/main" id="{D55AD8C5-2E74-43BE-B0A9-1262FDCA9992}"/>
              </a:ext>
            </a:extLst>
          </p:cNvPr>
          <p:cNvGrpSpPr/>
          <p:nvPr/>
        </p:nvGrpSpPr>
        <p:grpSpPr>
          <a:xfrm>
            <a:off x="4907854" y="1522561"/>
            <a:ext cx="2376291" cy="3812878"/>
            <a:chOff x="9131497" y="1937484"/>
            <a:chExt cx="2376291" cy="3812878"/>
          </a:xfrm>
        </p:grpSpPr>
        <p:sp>
          <p:nvSpPr>
            <p:cNvPr id="5" name="Rechteck 4">
              <a:extLst>
                <a:ext uri="{FF2B5EF4-FFF2-40B4-BE49-F238E27FC236}">
                  <a16:creationId xmlns:a16="http://schemas.microsoft.com/office/drawing/2014/main" id="{86880418-5B65-476B-BB4C-22B2BBEDF856}"/>
                </a:ext>
              </a:extLst>
            </p:cNvPr>
            <p:cNvSpPr/>
            <p:nvPr/>
          </p:nvSpPr>
          <p:spPr>
            <a:xfrm>
              <a:off x="9131499" y="1937487"/>
              <a:ext cx="2376289" cy="38128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r>
                <a:rPr lang="de-DE" b="1" dirty="0">
                  <a:solidFill>
                    <a:schemeClr val="tx1"/>
                  </a:solidFill>
                </a:rPr>
                <a:t>24:00 Uhr</a:t>
              </a:r>
            </a:p>
            <a:p>
              <a:pPr algn="ctr"/>
              <a:r>
                <a:rPr lang="de-DE" b="1" dirty="0">
                  <a:solidFill>
                    <a:schemeClr val="tx1"/>
                  </a:solidFill>
                </a:rPr>
                <a:t>Gilt als zugestellt</a:t>
              </a:r>
            </a:p>
          </p:txBody>
        </p:sp>
        <p:sp>
          <p:nvSpPr>
            <p:cNvPr id="6" name="Rechteck 5">
              <a:extLst>
                <a:ext uri="{FF2B5EF4-FFF2-40B4-BE49-F238E27FC236}">
                  <a16:creationId xmlns:a16="http://schemas.microsoft.com/office/drawing/2014/main" id="{D9B19911-FF26-46DD-BA93-E52E85D07FEE}"/>
                </a:ext>
              </a:extLst>
            </p:cNvPr>
            <p:cNvSpPr/>
            <p:nvPr/>
          </p:nvSpPr>
          <p:spPr>
            <a:xfrm>
              <a:off x="9131497" y="1937484"/>
              <a:ext cx="2376290" cy="5675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1"/>
                  </a:solidFill>
                </a:rPr>
                <a:t>17.04.2026</a:t>
              </a:r>
            </a:p>
          </p:txBody>
        </p:sp>
        <p:pic>
          <p:nvPicPr>
            <p:cNvPr id="7" name="Grafik 6" descr="Daumen hoch">
              <a:extLst>
                <a:ext uri="{FF2B5EF4-FFF2-40B4-BE49-F238E27FC236}">
                  <a16:creationId xmlns:a16="http://schemas.microsoft.com/office/drawing/2014/main" id="{5E0AD313-C69F-43AB-87CC-40E75A83A59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219505" y="2505072"/>
              <a:ext cx="2200275" cy="2200275"/>
            </a:xfrm>
            <a:prstGeom prst="rect">
              <a:avLst/>
            </a:prstGeom>
          </p:spPr>
        </p:pic>
      </p:grpSp>
    </p:spTree>
    <p:extLst>
      <p:ext uri="{BB962C8B-B14F-4D97-AF65-F5344CB8AC3E}">
        <p14:creationId xmlns:p14="http://schemas.microsoft.com/office/powerpoint/2010/main" val="69932427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33221" y="167433"/>
            <a:ext cx="11125558" cy="6894195"/>
          </a:xfrm>
          <a:prstGeom prst="rect">
            <a:avLst/>
          </a:prstGeom>
        </p:spPr>
        <p:txBody>
          <a:bodyPr wrap="square">
            <a:spAutoFit/>
          </a:bodyPr>
          <a:lstStyle/>
          <a:p>
            <a:pPr algn="ctr"/>
            <a:r>
              <a:rPr lang="de-DE" sz="4000" b="1" i="0" u="sng" strike="noStrike" baseline="0" dirty="0">
                <a:solidFill>
                  <a:schemeClr val="bg1"/>
                </a:solidFill>
                <a:latin typeface=" Arial Narrow"/>
              </a:rPr>
              <a:t>Rechtsmittel</a:t>
            </a:r>
          </a:p>
          <a:p>
            <a:pPr algn="ctr"/>
            <a:endParaRPr lang="de-DE" sz="3200" b="1" i="0" u="none" strike="noStrike" baseline="0" dirty="0">
              <a:solidFill>
                <a:srgbClr val="32435F"/>
              </a:solidFill>
              <a:latin typeface="+mj-lt"/>
            </a:endParaRPr>
          </a:p>
          <a:p>
            <a:r>
              <a:rPr lang="de-DE" sz="2800" b="1" dirty="0">
                <a:solidFill>
                  <a:srgbClr val="000000"/>
                </a:solidFill>
                <a:latin typeface=" Arial Narrow"/>
              </a:rPr>
              <a:t>Das </a:t>
            </a:r>
            <a:r>
              <a:rPr lang="de-DE" sz="2800" b="1" dirty="0" err="1">
                <a:solidFill>
                  <a:srgbClr val="000000"/>
                </a:solidFill>
                <a:latin typeface=" Arial Narrow"/>
              </a:rPr>
              <a:t>FamFG</a:t>
            </a:r>
            <a:r>
              <a:rPr lang="de-DE" sz="2800" b="1" dirty="0">
                <a:solidFill>
                  <a:srgbClr val="000000"/>
                </a:solidFill>
                <a:latin typeface=" Arial Narrow"/>
              </a:rPr>
              <a:t> kennt das einheitliche Rechtsmittel der Beschwerde, welche gegen Endentscheidungen des ersten Rechtszuges statthaft ist. Sie ist in den </a:t>
            </a:r>
            <a:r>
              <a:rPr lang="de-DE" sz="2800" b="1" dirty="0">
                <a:solidFill>
                  <a:srgbClr val="FF0000"/>
                </a:solidFill>
                <a:latin typeface=" Arial Narrow"/>
              </a:rPr>
              <a:t>§§ 58 ff. </a:t>
            </a:r>
            <a:r>
              <a:rPr lang="de-DE" sz="2800" b="1" dirty="0" err="1">
                <a:solidFill>
                  <a:srgbClr val="FF0000"/>
                </a:solidFill>
                <a:latin typeface=" Arial Narrow"/>
              </a:rPr>
              <a:t>FamFG</a:t>
            </a:r>
            <a:r>
              <a:rPr lang="de-DE" sz="2800" b="1" dirty="0">
                <a:solidFill>
                  <a:srgbClr val="FF0000"/>
                </a:solidFill>
                <a:latin typeface=" Arial Narrow"/>
              </a:rPr>
              <a:t> </a:t>
            </a:r>
            <a:r>
              <a:rPr lang="de-DE" sz="2800" b="1" dirty="0">
                <a:solidFill>
                  <a:srgbClr val="000000"/>
                </a:solidFill>
                <a:latin typeface=" Arial Narrow"/>
              </a:rPr>
              <a:t>geregelt. Die Beschwerde ist in Betreuungssachen binnen einer </a:t>
            </a:r>
            <a:r>
              <a:rPr lang="de-DE" sz="2800" b="1" dirty="0">
                <a:solidFill>
                  <a:srgbClr val="FF0000"/>
                </a:solidFill>
                <a:latin typeface=" Arial Narrow"/>
              </a:rPr>
              <a:t>Frist von 1 Monat </a:t>
            </a:r>
            <a:r>
              <a:rPr lang="de-DE" sz="2800" b="1" dirty="0">
                <a:solidFill>
                  <a:srgbClr val="000000"/>
                </a:solidFill>
                <a:latin typeface=" Arial Narrow"/>
              </a:rPr>
              <a:t>einzulegen </a:t>
            </a:r>
            <a:r>
              <a:rPr lang="de-DE" sz="2800" b="1" dirty="0">
                <a:solidFill>
                  <a:srgbClr val="FF0000"/>
                </a:solidFill>
                <a:latin typeface=" Arial Narrow"/>
              </a:rPr>
              <a:t>(63 Abs.1. </a:t>
            </a:r>
            <a:r>
              <a:rPr lang="de-DE" sz="2800" b="1" dirty="0" err="1">
                <a:solidFill>
                  <a:srgbClr val="FF0000"/>
                </a:solidFill>
                <a:latin typeface=" Arial Narrow"/>
              </a:rPr>
              <a:t>FamFG</a:t>
            </a:r>
            <a:r>
              <a:rPr lang="de-DE" sz="2800" b="1" dirty="0">
                <a:solidFill>
                  <a:srgbClr val="000000"/>
                </a:solidFill>
                <a:latin typeface=" Arial Narrow"/>
              </a:rPr>
              <a:t>), in Endentscheidungen der einstweiligen Anordnung oder Entscheidungen über Anträge auf Genehmigung eines Rechtsgeschäfts binnen einer </a:t>
            </a:r>
            <a:r>
              <a:rPr lang="de-DE" sz="2800" b="1" dirty="0">
                <a:solidFill>
                  <a:srgbClr val="FF0000"/>
                </a:solidFill>
                <a:latin typeface=" Arial Narrow"/>
              </a:rPr>
              <a:t>Frist von 2 Wochen (§ 63 Abs. 2 Nr. 1 u. 2.)</a:t>
            </a:r>
          </a:p>
          <a:p>
            <a:endParaRPr lang="de-DE" sz="2800" b="1" dirty="0">
              <a:solidFill>
                <a:srgbClr val="000000"/>
              </a:solidFill>
              <a:latin typeface=" Arial Narrow"/>
            </a:endParaRPr>
          </a:p>
          <a:p>
            <a:r>
              <a:rPr lang="de-DE" sz="2800" b="1" dirty="0">
                <a:solidFill>
                  <a:srgbClr val="000000"/>
                </a:solidFill>
                <a:latin typeface=" Arial Narrow"/>
              </a:rPr>
              <a:t>Über die Beschwerde entscheidet das Beschwerdegericht (OLG oder LG). Die Beschwerde bewirkt also, dass eine höhere Instanz entscheidet. Das Gericht, dessen Beschluss angefochten wird, kann der Beschwerde abhelfen.</a:t>
            </a:r>
            <a:endParaRPr lang="de-DE" sz="2800" dirty="0">
              <a:solidFill>
                <a:srgbClr val="000000"/>
              </a:solidFill>
              <a:latin typeface=" Arial Narrow"/>
            </a:endParaRPr>
          </a:p>
          <a:p>
            <a:r>
              <a:rPr lang="de-DE" sz="2800" b="1" dirty="0">
                <a:solidFill>
                  <a:srgbClr val="000000"/>
                </a:solidFill>
                <a:latin typeface=" Arial Narrow"/>
              </a:rPr>
              <a:t>       </a:t>
            </a:r>
          </a:p>
          <a:p>
            <a:r>
              <a:rPr lang="de-DE" sz="1600" b="1" dirty="0">
                <a:solidFill>
                  <a:srgbClr val="000000"/>
                </a:solidFill>
                <a:latin typeface="+mj-lt"/>
              </a:rPr>
              <a:t>                  </a:t>
            </a:r>
            <a:endParaRPr lang="de-DE" sz="2400" b="1" dirty="0">
              <a:solidFill>
                <a:srgbClr val="000000"/>
              </a:solidFill>
              <a:latin typeface="+mj-lt"/>
            </a:endParaRPr>
          </a:p>
          <a:p>
            <a:endParaRPr lang="de-DE" dirty="0"/>
          </a:p>
        </p:txBody>
      </p:sp>
    </p:spTree>
    <p:extLst>
      <p:ext uri="{BB962C8B-B14F-4D97-AF65-F5344CB8AC3E}">
        <p14:creationId xmlns:p14="http://schemas.microsoft.com/office/powerpoint/2010/main" val="354801627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B9AEBEA-87D1-7574-6DC7-88A845C942CF}"/>
              </a:ext>
            </a:extLst>
          </p:cNvPr>
          <p:cNvSpPr txBox="1"/>
          <p:nvPr/>
        </p:nvSpPr>
        <p:spPr>
          <a:xfrm>
            <a:off x="283335" y="487430"/>
            <a:ext cx="11625330" cy="5539978"/>
          </a:xfrm>
          <a:prstGeom prst="rect">
            <a:avLst/>
          </a:prstGeom>
          <a:noFill/>
        </p:spPr>
        <p:txBody>
          <a:bodyPr wrap="square">
            <a:spAutoFit/>
          </a:bodyPr>
          <a:lstStyle/>
          <a:p>
            <a:r>
              <a:rPr lang="de-DE" sz="2800" b="1" dirty="0">
                <a:solidFill>
                  <a:schemeClr val="bg1"/>
                </a:solidFill>
                <a:latin typeface=" Arial Narrow"/>
              </a:rPr>
              <a:t>Betreuungssachen  -&gt;   Landgericht (§§ 72 Abs. 1 S.2, 119 Abs. 1 Nr. 1b GVG) </a:t>
            </a:r>
          </a:p>
          <a:p>
            <a:endParaRPr lang="de-DE" sz="2800" b="1" dirty="0">
              <a:solidFill>
                <a:schemeClr val="bg1"/>
              </a:solidFill>
              <a:latin typeface=" Arial Narrow"/>
            </a:endParaRPr>
          </a:p>
          <a:p>
            <a:r>
              <a:rPr lang="de-DE" sz="2800" b="1" dirty="0">
                <a:solidFill>
                  <a:schemeClr val="bg1"/>
                </a:solidFill>
                <a:latin typeface=" Arial Narrow"/>
              </a:rPr>
              <a:t>Das OLG </a:t>
            </a:r>
            <a:r>
              <a:rPr lang="de-DE" sz="2800" b="1" dirty="0">
                <a:solidFill>
                  <a:srgbClr val="000000"/>
                </a:solidFill>
                <a:latin typeface=" Arial Narrow"/>
              </a:rPr>
              <a:t>grundsätzlich für die Beschwerden gegen Entscheidungen der freiwilligen Gerichtsbarkeit zuständig ist, Freiheitsentziehungssachen und Entscheidungen in </a:t>
            </a:r>
            <a:r>
              <a:rPr kumimoji="0" lang="de-DE" sz="2800" b="1" i="0" u="none" strike="noStrike" kern="1200" cap="none" spc="0" normalizeH="0" baseline="0" noProof="0" dirty="0">
                <a:ln>
                  <a:noFill/>
                </a:ln>
                <a:solidFill>
                  <a:srgbClr val="000000"/>
                </a:solidFill>
                <a:effectLst/>
                <a:uLnTx/>
                <a:uFillTx/>
                <a:latin typeface=" Arial Narrow"/>
              </a:rPr>
              <a:t>Angelegenheiten der  Betreuungsgerichte davon jedoch ausgenommen sind.</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2800" b="1" dirty="0">
              <a:solidFill>
                <a:srgbClr val="000000"/>
              </a:solidFill>
              <a:latin typeface=" Arial Narrow"/>
            </a:endParaRPr>
          </a:p>
          <a:p>
            <a:r>
              <a:rPr lang="de-DE" sz="2800" b="1" dirty="0">
                <a:solidFill>
                  <a:srgbClr val="000000"/>
                </a:solidFill>
                <a:latin typeface=" Arial Narrow"/>
              </a:rPr>
              <a:t>Die Einlegung der Beschwerde bewirkt, dass die formelle Rechtskraft des Beschlusses gehemmt wird. </a:t>
            </a:r>
          </a:p>
          <a:p>
            <a:endParaRPr lang="de-DE" sz="2800" b="1" dirty="0">
              <a:solidFill>
                <a:srgbClr val="000000"/>
              </a:solidFill>
              <a:latin typeface=" Arial Narrow"/>
            </a:endParaRPr>
          </a:p>
          <a:p>
            <a:r>
              <a:rPr lang="de-DE" sz="2800" b="1" dirty="0">
                <a:solidFill>
                  <a:schemeClr val="bg1"/>
                </a:solidFill>
                <a:latin typeface=" Arial Narrow"/>
              </a:rPr>
              <a:t>Die Beschwerde steht demjenigen zu, der durch den Beschluss in seinen Rechten beeinträchtigt ist </a:t>
            </a:r>
            <a:r>
              <a:rPr lang="de-DE" sz="2800" b="1" dirty="0">
                <a:solidFill>
                  <a:srgbClr val="FF0000"/>
                </a:solidFill>
                <a:latin typeface=" Arial Narrow"/>
              </a:rPr>
              <a:t>(§ 59 </a:t>
            </a:r>
            <a:r>
              <a:rPr lang="de-DE" sz="2800" b="1" dirty="0" err="1">
                <a:solidFill>
                  <a:srgbClr val="FF0000"/>
                </a:solidFill>
                <a:latin typeface=" Arial Narrow"/>
              </a:rPr>
              <a:t>FamFG</a:t>
            </a:r>
            <a:r>
              <a:rPr lang="de-DE" sz="2800" b="1" dirty="0">
                <a:solidFill>
                  <a:srgbClr val="FF0000"/>
                </a:solidFill>
                <a:latin typeface=" Arial Narrow"/>
              </a:rPr>
              <a:t>)</a:t>
            </a:r>
          </a:p>
          <a:p>
            <a:endParaRPr lang="de-DE" b="1" dirty="0">
              <a:solidFill>
                <a:srgbClr val="000000"/>
              </a:solidFill>
              <a:latin typeface="+mj-lt"/>
            </a:endParaRPr>
          </a:p>
        </p:txBody>
      </p:sp>
    </p:spTree>
    <p:extLst>
      <p:ext uri="{BB962C8B-B14F-4D97-AF65-F5344CB8AC3E}">
        <p14:creationId xmlns:p14="http://schemas.microsoft.com/office/powerpoint/2010/main" val="84856904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39687" y="558457"/>
            <a:ext cx="11512626" cy="5262979"/>
          </a:xfrm>
          <a:prstGeom prst="rect">
            <a:avLst/>
          </a:prstGeom>
        </p:spPr>
        <p:txBody>
          <a:bodyPr wrap="square">
            <a:spAutoFit/>
          </a:bodyPr>
          <a:lstStyle/>
          <a:p>
            <a:r>
              <a:rPr lang="de-DE" sz="2800" b="1" dirty="0">
                <a:solidFill>
                  <a:srgbClr val="000000"/>
                </a:solidFill>
                <a:latin typeface=" Arial Narrow"/>
              </a:rPr>
              <a:t>Das </a:t>
            </a:r>
            <a:r>
              <a:rPr lang="de-DE" sz="2800" b="1" dirty="0" err="1">
                <a:solidFill>
                  <a:srgbClr val="000000"/>
                </a:solidFill>
                <a:latin typeface=" Arial Narrow"/>
              </a:rPr>
              <a:t>FamFG</a:t>
            </a:r>
            <a:r>
              <a:rPr lang="de-DE" sz="2800" b="1" dirty="0">
                <a:solidFill>
                  <a:srgbClr val="000000"/>
                </a:solidFill>
                <a:latin typeface=" Arial Narrow"/>
              </a:rPr>
              <a:t> kennt außerdem die Rechtsbeschwerde (§§ 70 ff. </a:t>
            </a:r>
            <a:r>
              <a:rPr lang="de-DE" sz="2800" b="1" dirty="0" err="1">
                <a:solidFill>
                  <a:srgbClr val="000000"/>
                </a:solidFill>
                <a:latin typeface=" Arial Narrow"/>
              </a:rPr>
              <a:t>FamFG</a:t>
            </a:r>
            <a:r>
              <a:rPr lang="de-DE" sz="2800" b="1" dirty="0">
                <a:solidFill>
                  <a:srgbClr val="000000"/>
                </a:solidFill>
                <a:latin typeface=" Arial Narrow"/>
              </a:rPr>
              <a:t>), welche jedoch vom Beschwerdegericht oder dem Oberlandesgericht im ersten Rechtszug zugelassen werden muss.</a:t>
            </a:r>
          </a:p>
          <a:p>
            <a:endParaRPr lang="de-DE" sz="2800" b="1" dirty="0">
              <a:solidFill>
                <a:srgbClr val="000000"/>
              </a:solidFill>
              <a:latin typeface=" Arial Narrow"/>
            </a:endParaRPr>
          </a:p>
          <a:p>
            <a:r>
              <a:rPr lang="de-DE" sz="2800" b="1" dirty="0">
                <a:solidFill>
                  <a:srgbClr val="000000"/>
                </a:solidFill>
                <a:latin typeface=" Arial Narrow"/>
              </a:rPr>
              <a:t>Die Rechtsbeschwerde ist ausnahmsweise auch ohne Zulassung durch das Beschwerdegericht zulässig. In Betreuungssachen zur Bestellung eines Betreuers, der Aufhebung der Betreuung oder zur Anordnung oder Aufhebung eines Einwilligungsvorbehalts. </a:t>
            </a:r>
            <a:br>
              <a:rPr lang="de-DE" sz="2800" b="1" dirty="0">
                <a:solidFill>
                  <a:srgbClr val="000000"/>
                </a:solidFill>
                <a:latin typeface=" Arial Narrow"/>
              </a:rPr>
            </a:br>
            <a:br>
              <a:rPr lang="de-DE" sz="2800" b="1" dirty="0">
                <a:solidFill>
                  <a:srgbClr val="000000"/>
                </a:solidFill>
                <a:latin typeface=" Arial Narrow"/>
              </a:rPr>
            </a:br>
            <a:r>
              <a:rPr lang="de-DE" sz="2800" b="1" dirty="0">
                <a:solidFill>
                  <a:srgbClr val="000000"/>
                </a:solidFill>
                <a:latin typeface=" Arial Narrow"/>
              </a:rPr>
              <a:t>Ferner gilt dies auch in Unterbringungs- und Freiheitsentziehungssachen.</a:t>
            </a:r>
          </a:p>
          <a:p>
            <a:r>
              <a:rPr lang="de-DE" sz="2800" b="1" dirty="0">
                <a:solidFill>
                  <a:srgbClr val="000000"/>
                </a:solidFill>
                <a:latin typeface=" Arial Narrow"/>
              </a:rPr>
              <a:t>Die Zuständigkeit für die Entscheidung über die Rechtsbeschwerde steht dem Bundesgerichtshof zu, § 133 GVG.</a:t>
            </a:r>
          </a:p>
        </p:txBody>
      </p:sp>
    </p:spTree>
    <p:extLst>
      <p:ext uri="{BB962C8B-B14F-4D97-AF65-F5344CB8AC3E}">
        <p14:creationId xmlns:p14="http://schemas.microsoft.com/office/powerpoint/2010/main" val="26029713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7F1C43DF-8D9A-42E0-9DA3-AA3BCA8784E4}"/>
              </a:ext>
            </a:extLst>
          </p:cNvPr>
          <p:cNvSpPr txBox="1"/>
          <p:nvPr/>
        </p:nvSpPr>
        <p:spPr>
          <a:xfrm>
            <a:off x="1326501" y="1731874"/>
            <a:ext cx="8819581" cy="707886"/>
          </a:xfrm>
          <a:prstGeom prst="rect">
            <a:avLst/>
          </a:prstGeom>
          <a:noFill/>
        </p:spPr>
        <p:txBody>
          <a:bodyPr wrap="square" rtlCol="0">
            <a:spAutoFit/>
          </a:bodyPr>
          <a:lstStyle/>
          <a:p>
            <a:pPr algn="ctr"/>
            <a:r>
              <a:rPr lang="de-DE" sz="4000" b="1" u="sng" dirty="0">
                <a:solidFill>
                  <a:schemeClr val="bg1"/>
                </a:solidFill>
                <a:latin typeface=" Arial Narrow"/>
              </a:rPr>
              <a:t>Das Verpflichtungsgespräch </a:t>
            </a:r>
          </a:p>
        </p:txBody>
      </p:sp>
      <p:pic>
        <p:nvPicPr>
          <p:cNvPr id="2" name="Grafik 1">
            <a:extLst>
              <a:ext uri="{FF2B5EF4-FFF2-40B4-BE49-F238E27FC236}">
                <a16:creationId xmlns:a16="http://schemas.microsoft.com/office/drawing/2014/main" id="{7BC73472-8F50-87EB-938C-31DF3D053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392" y="2737808"/>
            <a:ext cx="2897746" cy="2027374"/>
          </a:xfrm>
          <a:prstGeom prst="rect">
            <a:avLst/>
          </a:prstGeom>
        </p:spPr>
      </p:pic>
    </p:spTree>
    <p:extLst>
      <p:ext uri="{BB962C8B-B14F-4D97-AF65-F5344CB8AC3E}">
        <p14:creationId xmlns:p14="http://schemas.microsoft.com/office/powerpoint/2010/main" val="126519689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40290" y="414285"/>
            <a:ext cx="11511419" cy="5570756"/>
          </a:xfrm>
          <a:prstGeom prst="rect">
            <a:avLst/>
          </a:prstGeom>
        </p:spPr>
        <p:txBody>
          <a:bodyPr wrap="square">
            <a:spAutoFit/>
          </a:bodyPr>
          <a:lstStyle/>
          <a:p>
            <a:pPr algn="ctr"/>
            <a:r>
              <a:rPr lang="de-DE" sz="4000" b="1" u="sng" dirty="0">
                <a:solidFill>
                  <a:schemeClr val="bg1"/>
                </a:solidFill>
                <a:latin typeface=" Arial Narrow"/>
              </a:rPr>
              <a:t>Das Verpflichtungsgespräch</a:t>
            </a:r>
          </a:p>
          <a:p>
            <a:pPr algn="ctr"/>
            <a:endParaRPr lang="de-DE" sz="2800" b="1" u="sng" dirty="0">
              <a:latin typeface="+mj-lt"/>
            </a:endParaRPr>
          </a:p>
          <a:p>
            <a:r>
              <a:rPr lang="de-DE" sz="2400" b="1" dirty="0">
                <a:solidFill>
                  <a:srgbClr val="FF0000"/>
                </a:solidFill>
                <a:latin typeface=" Arial Narrow"/>
              </a:rPr>
              <a:t>§ 1861 (2) BGB </a:t>
            </a:r>
            <a:r>
              <a:rPr lang="de-DE" sz="2400" b="1" dirty="0">
                <a:solidFill>
                  <a:schemeClr val="bg1"/>
                </a:solidFill>
                <a:latin typeface=" Arial Narrow"/>
              </a:rPr>
              <a:t>sieht vor, dass der Betreuer mündlich verpflichtet und über seine Aufgaben unterrichtet wird (sog. Verpflichtungsgespräch). Dabei wird der Betreuer mit der Bedeutung der Betreuung und dem Umfang seiner Aufgabenkreise vertraut gemacht. Er wird über die bestehenden Berichts- und Rechenschaftspflichten informiert.</a:t>
            </a:r>
          </a:p>
          <a:p>
            <a:endParaRPr lang="de-DE" sz="2400" b="1" dirty="0">
              <a:solidFill>
                <a:schemeClr val="bg1"/>
              </a:solidFill>
              <a:latin typeface=" Arial Narrow"/>
            </a:endParaRPr>
          </a:p>
          <a:p>
            <a:r>
              <a:rPr lang="de-DE" sz="2400" b="1" dirty="0">
                <a:solidFill>
                  <a:schemeClr val="bg1"/>
                </a:solidFill>
                <a:latin typeface=" Arial Narrow"/>
              </a:rPr>
              <a:t>Das Verpflichtungsgespräch kann für folgende Personen entfallen:</a:t>
            </a:r>
          </a:p>
          <a:p>
            <a:pPr marL="742950" lvl="1" indent="-285750">
              <a:buFont typeface="Arial" panose="020B0604020202020204" pitchFamily="34" charset="0"/>
              <a:buChar char="•"/>
            </a:pPr>
            <a:r>
              <a:rPr lang="de-DE" sz="2400" b="1" dirty="0">
                <a:solidFill>
                  <a:schemeClr val="bg1"/>
                </a:solidFill>
                <a:latin typeface=" Arial Narrow"/>
              </a:rPr>
              <a:t>Betreuungsverein- und </a:t>
            </a:r>
            <a:r>
              <a:rPr lang="de-DE" sz="2400" b="1" dirty="0" err="1">
                <a:solidFill>
                  <a:schemeClr val="bg1"/>
                </a:solidFill>
                <a:latin typeface=" Arial Narrow"/>
              </a:rPr>
              <a:t>behörde</a:t>
            </a:r>
            <a:endParaRPr lang="de-DE" sz="2400" b="1" dirty="0">
              <a:solidFill>
                <a:schemeClr val="bg1"/>
              </a:solidFill>
              <a:latin typeface=" Arial Narrow"/>
            </a:endParaRPr>
          </a:p>
          <a:p>
            <a:pPr marL="742950" lvl="1" indent="-285750">
              <a:buFont typeface="Arial" panose="020B0604020202020204" pitchFamily="34" charset="0"/>
              <a:buChar char="•"/>
            </a:pPr>
            <a:r>
              <a:rPr lang="de-DE" sz="2400" b="1" dirty="0">
                <a:solidFill>
                  <a:schemeClr val="bg1"/>
                </a:solidFill>
                <a:latin typeface=" Arial Narrow"/>
              </a:rPr>
              <a:t>Berufsbetreuer</a:t>
            </a:r>
          </a:p>
          <a:p>
            <a:pPr marL="742950" lvl="1" indent="-285750">
              <a:buFont typeface="Arial" panose="020B0604020202020204" pitchFamily="34" charset="0"/>
              <a:buChar char="•"/>
            </a:pPr>
            <a:r>
              <a:rPr lang="de-DE" sz="2400" b="1" dirty="0">
                <a:solidFill>
                  <a:schemeClr val="bg1"/>
                </a:solidFill>
                <a:latin typeface=" Arial Narrow"/>
              </a:rPr>
              <a:t>Ehrenamtliche Betreuer, die mehr als eine Betreuung führen oder in den letzten zwei Jahren geführt haben</a:t>
            </a:r>
            <a:br>
              <a:rPr lang="de-DE" sz="2400" b="1" dirty="0">
                <a:solidFill>
                  <a:schemeClr val="bg1"/>
                </a:solidFill>
                <a:latin typeface=" Arial Narrow"/>
              </a:rPr>
            </a:br>
            <a:endParaRPr lang="de-DE" sz="2400" b="1" dirty="0">
              <a:solidFill>
                <a:schemeClr val="bg1"/>
              </a:solidFill>
              <a:latin typeface=" Arial Narrow"/>
            </a:endParaRPr>
          </a:p>
          <a:p>
            <a:r>
              <a:rPr lang="de-DE" sz="2400" b="1" dirty="0">
                <a:solidFill>
                  <a:schemeClr val="bg1"/>
                </a:solidFill>
                <a:latin typeface=" Arial Narrow"/>
              </a:rPr>
              <a:t>Das Verpflichtungsgespräch führt der Rechtspfleger </a:t>
            </a:r>
            <a:r>
              <a:rPr lang="de-DE" sz="2400" b="1" dirty="0">
                <a:solidFill>
                  <a:srgbClr val="FF0000"/>
                </a:solidFill>
                <a:latin typeface=" Arial Narrow"/>
              </a:rPr>
              <a:t>(§ 3 Nr. 2b </a:t>
            </a:r>
            <a:r>
              <a:rPr lang="de-DE" sz="2400" b="1" dirty="0" err="1">
                <a:solidFill>
                  <a:srgbClr val="FF0000"/>
                </a:solidFill>
                <a:latin typeface=" Arial Narrow"/>
              </a:rPr>
              <a:t>i.V.m</a:t>
            </a:r>
            <a:r>
              <a:rPr lang="de-DE" sz="2400" b="1" dirty="0">
                <a:solidFill>
                  <a:srgbClr val="FF0000"/>
                </a:solidFill>
                <a:latin typeface=" Arial Narrow"/>
              </a:rPr>
              <a:t>. § 15 RPflG)</a:t>
            </a:r>
          </a:p>
        </p:txBody>
      </p:sp>
    </p:spTree>
    <p:extLst>
      <p:ext uri="{BB962C8B-B14F-4D97-AF65-F5344CB8AC3E}">
        <p14:creationId xmlns:p14="http://schemas.microsoft.com/office/powerpoint/2010/main" val="162851062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DE0BB5-D7FF-455A-94B4-53FA19DA1BE8}"/>
              </a:ext>
            </a:extLst>
          </p:cNvPr>
          <p:cNvSpPr>
            <a:spLocks noGrp="1"/>
          </p:cNvSpPr>
          <p:nvPr>
            <p:ph type="title"/>
          </p:nvPr>
        </p:nvSpPr>
        <p:spPr>
          <a:xfrm>
            <a:off x="838200" y="0"/>
            <a:ext cx="10515600" cy="1325563"/>
          </a:xfrm>
        </p:spPr>
        <p:txBody>
          <a:bodyPr>
            <a:normAutofit/>
          </a:bodyPr>
          <a:lstStyle/>
          <a:p>
            <a:r>
              <a:rPr lang="de-DE" sz="4000" b="1" u="sng" dirty="0">
                <a:solidFill>
                  <a:schemeClr val="bg1"/>
                </a:solidFill>
                <a:latin typeface=" Arial Narrow"/>
              </a:rPr>
              <a:t>Betreuerausweis</a:t>
            </a:r>
          </a:p>
        </p:txBody>
      </p:sp>
      <p:sp>
        <p:nvSpPr>
          <p:cNvPr id="3" name="Inhaltsplatzhalter 2">
            <a:extLst>
              <a:ext uri="{FF2B5EF4-FFF2-40B4-BE49-F238E27FC236}">
                <a16:creationId xmlns:a16="http://schemas.microsoft.com/office/drawing/2014/main" id="{B7CA8F6B-24AE-4AC8-8F39-86D5451CF357}"/>
              </a:ext>
            </a:extLst>
          </p:cNvPr>
          <p:cNvSpPr>
            <a:spLocks noGrp="1"/>
          </p:cNvSpPr>
          <p:nvPr>
            <p:ph idx="1"/>
          </p:nvPr>
        </p:nvSpPr>
        <p:spPr>
          <a:xfrm>
            <a:off x="271808" y="948056"/>
            <a:ext cx="10669588" cy="2838450"/>
          </a:xfrm>
        </p:spPr>
        <p:txBody>
          <a:bodyPr/>
          <a:lstStyle/>
          <a:p>
            <a:r>
              <a:rPr lang="de-DE" sz="2400" b="1" dirty="0">
                <a:solidFill>
                  <a:schemeClr val="bg1"/>
                </a:solidFill>
                <a:latin typeface=" Arial Narrow"/>
              </a:rPr>
              <a:t>geregelt in </a:t>
            </a:r>
            <a:r>
              <a:rPr lang="de-DE" sz="2400" b="1" dirty="0">
                <a:solidFill>
                  <a:srgbClr val="FF0000"/>
                </a:solidFill>
                <a:latin typeface=" Arial Narrow"/>
              </a:rPr>
              <a:t>§ 290 FamFG</a:t>
            </a:r>
          </a:p>
          <a:p>
            <a:r>
              <a:rPr lang="de-DE" sz="2400" b="1" dirty="0">
                <a:solidFill>
                  <a:schemeClr val="bg1"/>
                </a:solidFill>
                <a:latin typeface=" Arial Narrow"/>
              </a:rPr>
              <a:t>Übergabe meist bei Verpflichtung, wenn ehrenamtlicher Betreuer</a:t>
            </a:r>
          </a:p>
          <a:p>
            <a:r>
              <a:rPr lang="de-DE" sz="2400" b="1" dirty="0">
                <a:solidFill>
                  <a:schemeClr val="bg1"/>
                </a:solidFill>
                <a:latin typeface=" Arial Narrow"/>
              </a:rPr>
              <a:t>Wenn Verpflichtung nicht erforderlich </a:t>
            </a:r>
            <a:r>
              <a:rPr lang="de-DE" sz="2400" b="1" dirty="0">
                <a:solidFill>
                  <a:schemeClr val="bg1"/>
                </a:solidFill>
                <a:latin typeface=" Arial Narrow"/>
                <a:sym typeface="Wingdings" panose="05000000000000000000" pitchFamily="2" charset="2"/>
              </a:rPr>
              <a:t> Übersendung per Post</a:t>
            </a:r>
          </a:p>
          <a:p>
            <a:r>
              <a:rPr lang="de-DE" sz="2400" b="1" dirty="0">
                <a:solidFill>
                  <a:schemeClr val="bg1"/>
                </a:solidFill>
                <a:latin typeface=" Arial Narrow"/>
                <a:sym typeface="Wingdings" panose="05000000000000000000" pitchFamily="2" charset="2"/>
              </a:rPr>
              <a:t>Rückgabe bei Beendigung oder Änderung der Aufgabenkreise</a:t>
            </a:r>
            <a:endParaRPr lang="de-DE" sz="2400" b="1" dirty="0">
              <a:solidFill>
                <a:schemeClr val="bg1"/>
              </a:solidFill>
              <a:latin typeface=" Arial Narrow"/>
            </a:endParaRPr>
          </a:p>
          <a:p>
            <a:endParaRPr lang="de-DE" b="1" dirty="0"/>
          </a:p>
        </p:txBody>
      </p:sp>
      <p:sp>
        <p:nvSpPr>
          <p:cNvPr id="5" name="Legende: Linie 4">
            <a:extLst>
              <a:ext uri="{FF2B5EF4-FFF2-40B4-BE49-F238E27FC236}">
                <a16:creationId xmlns:a16="http://schemas.microsoft.com/office/drawing/2014/main" id="{CA0D65FB-3F72-4597-ABA8-7244E4965270}"/>
              </a:ext>
            </a:extLst>
          </p:cNvPr>
          <p:cNvSpPr/>
          <p:nvPr/>
        </p:nvSpPr>
        <p:spPr>
          <a:xfrm>
            <a:off x="5144114" y="3157671"/>
            <a:ext cx="6674265" cy="3700329"/>
          </a:xfrm>
          <a:prstGeom prst="borderCallout1">
            <a:avLst>
              <a:gd name="adj1" fmla="val 13669"/>
              <a:gd name="adj2" fmla="val -10"/>
              <a:gd name="adj3" fmla="val 565"/>
              <a:gd name="adj4" fmla="val -17213"/>
            </a:avLst>
          </a:prstGeom>
        </p:spPr>
        <p:style>
          <a:lnRef idx="2">
            <a:schemeClr val="dk1"/>
          </a:lnRef>
          <a:fillRef idx="1">
            <a:schemeClr val="lt1"/>
          </a:fillRef>
          <a:effectRef idx="0">
            <a:schemeClr val="dk1"/>
          </a:effectRef>
          <a:fontRef idx="minor">
            <a:schemeClr val="dk1"/>
          </a:fontRef>
        </p:style>
        <p:txBody>
          <a:bodyPr rtlCol="0" anchor="ctr"/>
          <a:lstStyle/>
          <a:p>
            <a:r>
              <a:rPr lang="de-DE" sz="1600" dirty="0">
                <a:solidFill>
                  <a:srgbClr val="92D050"/>
                </a:solidFill>
                <a:effectLst>
                  <a:outerShdw blurRad="38100" dist="38100" dir="2700000" algn="tl">
                    <a:srgbClr val="000000">
                      <a:alpha val="43137"/>
                    </a:srgbClr>
                  </a:outerShdw>
                </a:effectLst>
              </a:rPr>
              <a:t>Der Betreuer erhält eine Urkunde über seine Bestellung. Die Urkunde soll enthalten:</a:t>
            </a:r>
          </a:p>
          <a:p>
            <a:pPr marL="342900" indent="-342900">
              <a:buFont typeface="+mj-lt"/>
              <a:buAutoNum type="arabicPeriod"/>
            </a:pPr>
            <a:r>
              <a:rPr lang="de-DE" sz="1600" dirty="0">
                <a:solidFill>
                  <a:srgbClr val="92D050"/>
                </a:solidFill>
                <a:effectLst>
                  <a:outerShdw blurRad="38100" dist="38100" dir="2700000" algn="tl">
                    <a:srgbClr val="000000">
                      <a:alpha val="43137"/>
                    </a:srgbClr>
                  </a:outerShdw>
                </a:effectLst>
              </a:rPr>
              <a:t>die Bezeichnung des Betroffenen und des Betreuers;</a:t>
            </a:r>
          </a:p>
          <a:p>
            <a:pPr marL="342900" indent="-342900">
              <a:buFont typeface="+mj-lt"/>
              <a:buAutoNum type="arabicPeriod"/>
            </a:pPr>
            <a:r>
              <a:rPr lang="de-DE" sz="1600" dirty="0">
                <a:solidFill>
                  <a:srgbClr val="92D050"/>
                </a:solidFill>
                <a:effectLst>
                  <a:outerShdw blurRad="38100" dist="38100" dir="2700000" algn="tl">
                    <a:srgbClr val="000000">
                      <a:alpha val="43137"/>
                    </a:srgbClr>
                  </a:outerShdw>
                </a:effectLst>
              </a:rPr>
              <a:t>bei Bestellung eines Vereinsbetreuers oder</a:t>
            </a:r>
            <a:br>
              <a:rPr lang="de-DE" sz="1600" dirty="0">
                <a:solidFill>
                  <a:srgbClr val="92D050"/>
                </a:solidFill>
                <a:effectLst>
                  <a:outerShdw blurRad="38100" dist="38100" dir="2700000" algn="tl">
                    <a:srgbClr val="000000">
                      <a:alpha val="43137"/>
                    </a:srgbClr>
                  </a:outerShdw>
                </a:effectLst>
              </a:rPr>
            </a:br>
            <a:r>
              <a:rPr lang="de-DE" sz="1600" dirty="0">
                <a:solidFill>
                  <a:srgbClr val="92D050"/>
                </a:solidFill>
                <a:effectLst>
                  <a:outerShdw blurRad="38100" dist="38100" dir="2700000" algn="tl">
                    <a:srgbClr val="000000">
                      <a:alpha val="43137"/>
                    </a:srgbClr>
                  </a:outerShdw>
                </a:effectLst>
              </a:rPr>
              <a:t>Behördenbetreuers diese Bezeichnung und die Bezeichnung des Vereins oder der Behörde;</a:t>
            </a:r>
          </a:p>
          <a:p>
            <a:pPr marL="342900" indent="-342900">
              <a:buFont typeface="+mj-lt"/>
              <a:buAutoNum type="arabicPeriod"/>
            </a:pPr>
            <a:r>
              <a:rPr lang="de-DE" sz="1600" dirty="0">
                <a:solidFill>
                  <a:srgbClr val="92D050"/>
                </a:solidFill>
                <a:effectLst>
                  <a:outerShdw blurRad="38100" dist="38100" dir="2700000" algn="tl">
                    <a:srgbClr val="000000">
                      <a:alpha val="43137"/>
                    </a:srgbClr>
                  </a:outerShdw>
                </a:effectLst>
              </a:rPr>
              <a:t>den Aufgabenkreis des Betreuers;</a:t>
            </a:r>
          </a:p>
          <a:p>
            <a:pPr marL="342900" indent="-342900">
              <a:buFont typeface="+mj-lt"/>
              <a:buAutoNum type="arabicPeriod"/>
            </a:pPr>
            <a:r>
              <a:rPr lang="de-DE" sz="1600" dirty="0">
                <a:solidFill>
                  <a:srgbClr val="92D050"/>
                </a:solidFill>
                <a:effectLst>
                  <a:outerShdw blurRad="38100" dist="38100" dir="2700000" algn="tl">
                    <a:srgbClr val="000000">
                      <a:alpha val="43137"/>
                    </a:srgbClr>
                  </a:outerShdw>
                </a:effectLst>
              </a:rPr>
              <a:t>bei Anordnung eines Einwilligungsvorbehalts die Bezeichnung des Kreises der einwilligungsbedürftigen Willenserklärungen;</a:t>
            </a:r>
          </a:p>
          <a:p>
            <a:pPr marL="342900" indent="-342900">
              <a:buFont typeface="+mj-lt"/>
              <a:buAutoNum type="arabicPeriod"/>
            </a:pPr>
            <a:r>
              <a:rPr lang="de-DE" sz="1600" dirty="0">
                <a:solidFill>
                  <a:srgbClr val="92D050"/>
                </a:solidFill>
                <a:effectLst>
                  <a:outerShdw blurRad="38100" dist="38100" dir="2700000" algn="tl">
                    <a:srgbClr val="000000">
                      <a:alpha val="43137"/>
                    </a:srgbClr>
                  </a:outerShdw>
                </a:effectLst>
              </a:rPr>
              <a:t>bei der Bestellung eines vorläufigen Betreuers durch einstweilige Anordnung das Ende der einstweiligen Maßnahme.“</a:t>
            </a:r>
          </a:p>
        </p:txBody>
      </p:sp>
    </p:spTree>
    <p:extLst>
      <p:ext uri="{BB962C8B-B14F-4D97-AF65-F5344CB8AC3E}">
        <p14:creationId xmlns:p14="http://schemas.microsoft.com/office/powerpoint/2010/main" val="55870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5" grpId="1"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a:extLst>
              <a:ext uri="{FF2B5EF4-FFF2-40B4-BE49-F238E27FC236}">
                <a16:creationId xmlns:a16="http://schemas.microsoft.com/office/drawing/2014/main" id="{DB843E18-63E4-45D9-BF6A-02C52E876859}"/>
              </a:ext>
            </a:extLst>
          </p:cNvPr>
          <p:cNvGraphicFramePr>
            <a:graphicFrameLocks noChangeAspect="1"/>
          </p:cNvGraphicFramePr>
          <p:nvPr>
            <p:extLst>
              <p:ext uri="{D42A27DB-BD31-4B8C-83A1-F6EECF244321}">
                <p14:modId xmlns:p14="http://schemas.microsoft.com/office/powerpoint/2010/main" val="2854199006"/>
              </p:ext>
            </p:extLst>
          </p:nvPr>
        </p:nvGraphicFramePr>
        <p:xfrm>
          <a:off x="515922" y="885945"/>
          <a:ext cx="5813571" cy="5670957"/>
        </p:xfrm>
        <a:graphic>
          <a:graphicData uri="http://schemas.openxmlformats.org/presentationml/2006/ole">
            <mc:AlternateContent xmlns:mc="http://schemas.openxmlformats.org/markup-compatibility/2006">
              <mc:Choice xmlns:v="urn:schemas-microsoft-com:vml" Requires="v">
                <p:oleObj name="Acrobat Document" r:id="rId2" imgW="5667280" imgH="8019860" progId="AcroExch.Document.DC">
                  <p:embed/>
                </p:oleObj>
              </mc:Choice>
              <mc:Fallback>
                <p:oleObj name="Acrobat Document" r:id="rId2" imgW="5667280" imgH="8019860" progId="AcroExch.Document.DC">
                  <p:embed/>
                  <p:pic>
                    <p:nvPicPr>
                      <p:cNvPr id="2" name="Objekt 1">
                        <a:extLst>
                          <a:ext uri="{FF2B5EF4-FFF2-40B4-BE49-F238E27FC236}">
                            <a16:creationId xmlns:a16="http://schemas.microsoft.com/office/drawing/2014/main" id="{DB843E18-63E4-45D9-BF6A-02C52E876859}"/>
                          </a:ext>
                        </a:extLst>
                      </p:cNvPr>
                      <p:cNvPicPr/>
                      <p:nvPr/>
                    </p:nvPicPr>
                    <p:blipFill>
                      <a:blip r:embed="rId3"/>
                      <a:stretch>
                        <a:fillRect/>
                      </a:stretch>
                    </p:blipFill>
                    <p:spPr>
                      <a:xfrm>
                        <a:off x="515922" y="885945"/>
                        <a:ext cx="5813571" cy="5670957"/>
                      </a:xfrm>
                      <a:prstGeom prst="rect">
                        <a:avLst/>
                      </a:prstGeom>
                    </p:spPr>
                  </p:pic>
                </p:oleObj>
              </mc:Fallback>
            </mc:AlternateContent>
          </a:graphicData>
        </a:graphic>
      </p:graphicFrame>
      <p:sp>
        <p:nvSpPr>
          <p:cNvPr id="3" name="Textfeld 2">
            <a:extLst>
              <a:ext uri="{FF2B5EF4-FFF2-40B4-BE49-F238E27FC236}">
                <a16:creationId xmlns:a16="http://schemas.microsoft.com/office/drawing/2014/main" id="{9FAD2505-B5E8-4A2A-AEC5-5E917E4EA136}"/>
              </a:ext>
            </a:extLst>
          </p:cNvPr>
          <p:cNvSpPr txBox="1"/>
          <p:nvPr/>
        </p:nvSpPr>
        <p:spPr>
          <a:xfrm>
            <a:off x="6649094" y="991157"/>
            <a:ext cx="5354015" cy="830997"/>
          </a:xfrm>
          <a:prstGeom prst="rect">
            <a:avLst/>
          </a:prstGeom>
          <a:noFill/>
        </p:spPr>
        <p:txBody>
          <a:bodyPr wrap="square" rtlCol="0">
            <a:spAutoFit/>
          </a:bodyPr>
          <a:lstStyle/>
          <a:p>
            <a:r>
              <a:rPr lang="de-DE" sz="2400" b="1" dirty="0">
                <a:solidFill>
                  <a:schemeClr val="bg1"/>
                </a:solidFill>
                <a:latin typeface=" Arial Narrow"/>
              </a:rPr>
              <a:t>Der Betreuerausweis wird in seiner derzeitigen Form im DIN A4-Format erstellt</a:t>
            </a:r>
          </a:p>
        </p:txBody>
      </p:sp>
      <p:sp>
        <p:nvSpPr>
          <p:cNvPr id="12" name="Pfeil: nach links 11">
            <a:extLst>
              <a:ext uri="{FF2B5EF4-FFF2-40B4-BE49-F238E27FC236}">
                <a16:creationId xmlns:a16="http://schemas.microsoft.com/office/drawing/2014/main" id="{78910555-081A-4183-AA28-E5DF0FA3CB13}"/>
              </a:ext>
            </a:extLst>
          </p:cNvPr>
          <p:cNvSpPr/>
          <p:nvPr/>
        </p:nvSpPr>
        <p:spPr>
          <a:xfrm>
            <a:off x="3652368" y="1161882"/>
            <a:ext cx="1762034" cy="484632"/>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b="1" dirty="0"/>
              <a:t>Aktenzeichen</a:t>
            </a:r>
          </a:p>
        </p:txBody>
      </p:sp>
      <p:sp>
        <p:nvSpPr>
          <p:cNvPr id="14" name="Pfeil: nach links 13">
            <a:extLst>
              <a:ext uri="{FF2B5EF4-FFF2-40B4-BE49-F238E27FC236}">
                <a16:creationId xmlns:a16="http://schemas.microsoft.com/office/drawing/2014/main" id="{0DAF218A-346B-445B-B237-B31B98710D91}"/>
              </a:ext>
            </a:extLst>
          </p:cNvPr>
          <p:cNvSpPr/>
          <p:nvPr/>
        </p:nvSpPr>
        <p:spPr>
          <a:xfrm>
            <a:off x="4181393" y="1822153"/>
            <a:ext cx="1762034" cy="575035"/>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000" b="1" dirty="0"/>
              <a:t>Betreuerbezeichnung</a:t>
            </a:r>
          </a:p>
        </p:txBody>
      </p:sp>
      <p:sp>
        <p:nvSpPr>
          <p:cNvPr id="15" name="Pfeil: nach links 14">
            <a:extLst>
              <a:ext uri="{FF2B5EF4-FFF2-40B4-BE49-F238E27FC236}">
                <a16:creationId xmlns:a16="http://schemas.microsoft.com/office/drawing/2014/main" id="{96B0F32F-C18F-4CCB-8830-3D77AA7352D7}"/>
              </a:ext>
            </a:extLst>
          </p:cNvPr>
          <p:cNvSpPr/>
          <p:nvPr/>
        </p:nvSpPr>
        <p:spPr>
          <a:xfrm>
            <a:off x="3422708" y="2397188"/>
            <a:ext cx="1762033" cy="858925"/>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000" b="1" dirty="0"/>
              <a:t>Bezeichnung der Aufgabenkreise</a:t>
            </a:r>
          </a:p>
        </p:txBody>
      </p:sp>
      <p:sp>
        <p:nvSpPr>
          <p:cNvPr id="16" name="Pfeil: nach links 15">
            <a:extLst>
              <a:ext uri="{FF2B5EF4-FFF2-40B4-BE49-F238E27FC236}">
                <a16:creationId xmlns:a16="http://schemas.microsoft.com/office/drawing/2014/main" id="{047D07FE-30C5-40E4-9E4A-9A0DE1A172F1}"/>
              </a:ext>
            </a:extLst>
          </p:cNvPr>
          <p:cNvSpPr/>
          <p:nvPr/>
        </p:nvSpPr>
        <p:spPr>
          <a:xfrm>
            <a:off x="4035452" y="4119512"/>
            <a:ext cx="1762032" cy="858925"/>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000" b="1" dirty="0"/>
              <a:t>Evtl. Einwilligungsvorbehalt</a:t>
            </a:r>
          </a:p>
        </p:txBody>
      </p:sp>
      <p:sp>
        <p:nvSpPr>
          <p:cNvPr id="17" name="Pfeil: nach links 16">
            <a:extLst>
              <a:ext uri="{FF2B5EF4-FFF2-40B4-BE49-F238E27FC236}">
                <a16:creationId xmlns:a16="http://schemas.microsoft.com/office/drawing/2014/main" id="{8DE6E782-DA10-4306-8D96-D813EEB03778}"/>
              </a:ext>
            </a:extLst>
          </p:cNvPr>
          <p:cNvSpPr/>
          <p:nvPr/>
        </p:nvSpPr>
        <p:spPr>
          <a:xfrm>
            <a:off x="2547990" y="4769529"/>
            <a:ext cx="1432874" cy="575034"/>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200" b="1" dirty="0"/>
              <a:t>Unterschrift</a:t>
            </a:r>
          </a:p>
        </p:txBody>
      </p:sp>
      <p:sp>
        <p:nvSpPr>
          <p:cNvPr id="19" name="Sprechblase: oval 18">
            <a:extLst>
              <a:ext uri="{FF2B5EF4-FFF2-40B4-BE49-F238E27FC236}">
                <a16:creationId xmlns:a16="http://schemas.microsoft.com/office/drawing/2014/main" id="{447816A1-4E61-476C-B654-1571A275154C}"/>
              </a:ext>
            </a:extLst>
          </p:cNvPr>
          <p:cNvSpPr/>
          <p:nvPr/>
        </p:nvSpPr>
        <p:spPr>
          <a:xfrm>
            <a:off x="8135332" y="3578721"/>
            <a:ext cx="3249592" cy="1681435"/>
          </a:xfrm>
          <a:prstGeom prst="wedgeEllipseCallout">
            <a:avLst>
              <a:gd name="adj1" fmla="val -265163"/>
              <a:gd name="adj2" fmla="val -28283"/>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t>Bei vorläufiger Betreuung, das Ende der Einstweiligen Maßnahme </a:t>
            </a:r>
          </a:p>
        </p:txBody>
      </p:sp>
    </p:spTree>
    <p:extLst>
      <p:ext uri="{BB962C8B-B14F-4D97-AF65-F5344CB8AC3E}">
        <p14:creationId xmlns:p14="http://schemas.microsoft.com/office/powerpoint/2010/main" val="222948360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04551D1E-239D-4104-A057-3F2D7172B3D2}"/>
              </a:ext>
            </a:extLst>
          </p:cNvPr>
          <p:cNvGrpSpPr/>
          <p:nvPr/>
        </p:nvGrpSpPr>
        <p:grpSpPr>
          <a:xfrm>
            <a:off x="4063161" y="368384"/>
            <a:ext cx="2157663" cy="1215916"/>
            <a:chOff x="2298031" y="244643"/>
            <a:chExt cx="2157663" cy="1215916"/>
          </a:xfrm>
        </p:grpSpPr>
        <p:pic>
          <p:nvPicPr>
            <p:cNvPr id="8" name="Grafik 7" descr="Gruppe von Männern">
              <a:extLst>
                <a:ext uri="{FF2B5EF4-FFF2-40B4-BE49-F238E27FC236}">
                  <a16:creationId xmlns:a16="http://schemas.microsoft.com/office/drawing/2014/main" id="{5DE3CD94-CBD7-467F-B104-F31FA86489D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919662" y="244643"/>
              <a:ext cx="914400" cy="914400"/>
            </a:xfrm>
            <a:prstGeom prst="rect">
              <a:avLst/>
            </a:prstGeom>
          </p:spPr>
        </p:pic>
        <p:sp>
          <p:nvSpPr>
            <p:cNvPr id="10" name="Textfeld 9">
              <a:extLst>
                <a:ext uri="{FF2B5EF4-FFF2-40B4-BE49-F238E27FC236}">
                  <a16:creationId xmlns:a16="http://schemas.microsoft.com/office/drawing/2014/main" id="{E0553472-95A2-45B5-BFA5-3980AB018543}"/>
                </a:ext>
              </a:extLst>
            </p:cNvPr>
            <p:cNvSpPr txBox="1"/>
            <p:nvPr/>
          </p:nvSpPr>
          <p:spPr>
            <a:xfrm>
              <a:off x="2298031" y="1091227"/>
              <a:ext cx="215766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Beteiligte</a:t>
              </a:r>
            </a:p>
          </p:txBody>
        </p:sp>
      </p:grpSp>
      <p:grpSp>
        <p:nvGrpSpPr>
          <p:cNvPr id="12" name="Gruppieren 11">
            <a:extLst>
              <a:ext uri="{FF2B5EF4-FFF2-40B4-BE49-F238E27FC236}">
                <a16:creationId xmlns:a16="http://schemas.microsoft.com/office/drawing/2014/main" id="{7F49115B-42BF-4745-8B4C-8175347ABBAC}"/>
              </a:ext>
            </a:extLst>
          </p:cNvPr>
          <p:cNvGrpSpPr/>
          <p:nvPr/>
        </p:nvGrpSpPr>
        <p:grpSpPr>
          <a:xfrm>
            <a:off x="2187741" y="344906"/>
            <a:ext cx="2157663" cy="1183468"/>
            <a:chOff x="140368" y="268706"/>
            <a:chExt cx="2157663" cy="1183468"/>
          </a:xfrm>
        </p:grpSpPr>
        <p:pic>
          <p:nvPicPr>
            <p:cNvPr id="13" name="Grafik 12" descr="Blog">
              <a:extLst>
                <a:ext uri="{FF2B5EF4-FFF2-40B4-BE49-F238E27FC236}">
                  <a16:creationId xmlns:a16="http://schemas.microsoft.com/office/drawing/2014/main" id="{8D7534EC-38F9-4AF5-B3CB-8107AD5A64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2000" y="268706"/>
              <a:ext cx="914400" cy="914400"/>
            </a:xfrm>
            <a:prstGeom prst="rect">
              <a:avLst/>
            </a:prstGeom>
          </p:spPr>
        </p:pic>
        <p:sp>
          <p:nvSpPr>
            <p:cNvPr id="14" name="Textfeld 13">
              <a:extLst>
                <a:ext uri="{FF2B5EF4-FFF2-40B4-BE49-F238E27FC236}">
                  <a16:creationId xmlns:a16="http://schemas.microsoft.com/office/drawing/2014/main" id="{673088C9-0D73-4F96-B277-CEBA58E0FA9C}"/>
                </a:ext>
              </a:extLst>
            </p:cNvPr>
            <p:cNvSpPr txBox="1"/>
            <p:nvPr/>
          </p:nvSpPr>
          <p:spPr>
            <a:xfrm>
              <a:off x="140368" y="1082842"/>
              <a:ext cx="215766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Anregung/Antrag</a:t>
              </a:r>
            </a:p>
          </p:txBody>
        </p:sp>
      </p:grpSp>
      <p:grpSp>
        <p:nvGrpSpPr>
          <p:cNvPr id="15" name="Gruppieren 14">
            <a:extLst>
              <a:ext uri="{FF2B5EF4-FFF2-40B4-BE49-F238E27FC236}">
                <a16:creationId xmlns:a16="http://schemas.microsoft.com/office/drawing/2014/main" id="{12E543C6-E048-41B5-B6D0-1B437E4DC91F}"/>
              </a:ext>
            </a:extLst>
          </p:cNvPr>
          <p:cNvGrpSpPr/>
          <p:nvPr/>
        </p:nvGrpSpPr>
        <p:grpSpPr>
          <a:xfrm>
            <a:off x="30078" y="244642"/>
            <a:ext cx="2157663" cy="1283732"/>
            <a:chOff x="140367" y="168442"/>
            <a:chExt cx="2157663" cy="1283732"/>
          </a:xfrm>
        </p:grpSpPr>
        <p:pic>
          <p:nvPicPr>
            <p:cNvPr id="16" name="Grafik 15" descr="Markierung">
              <a:extLst>
                <a:ext uri="{FF2B5EF4-FFF2-40B4-BE49-F238E27FC236}">
                  <a16:creationId xmlns:a16="http://schemas.microsoft.com/office/drawing/2014/main" id="{3D5F0834-BE02-4C71-8058-2FE230300E2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61999" y="168442"/>
              <a:ext cx="914400" cy="914400"/>
            </a:xfrm>
            <a:prstGeom prst="rect">
              <a:avLst/>
            </a:prstGeom>
          </p:spPr>
        </p:pic>
        <p:sp>
          <p:nvSpPr>
            <p:cNvPr id="17" name="Textfeld 16">
              <a:extLst>
                <a:ext uri="{FF2B5EF4-FFF2-40B4-BE49-F238E27FC236}">
                  <a16:creationId xmlns:a16="http://schemas.microsoft.com/office/drawing/2014/main" id="{45ED3435-F090-483D-9094-78A246DDD769}"/>
                </a:ext>
              </a:extLst>
            </p:cNvPr>
            <p:cNvSpPr txBox="1"/>
            <p:nvPr/>
          </p:nvSpPr>
          <p:spPr>
            <a:xfrm>
              <a:off x="140367" y="1082842"/>
              <a:ext cx="215766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Zuständigkeit</a:t>
              </a:r>
            </a:p>
          </p:txBody>
        </p:sp>
      </p:grpSp>
      <p:pic>
        <p:nvPicPr>
          <p:cNvPr id="19" name="Grafik 18" descr="Dokument">
            <a:extLst>
              <a:ext uri="{FF2B5EF4-FFF2-40B4-BE49-F238E27FC236}">
                <a16:creationId xmlns:a16="http://schemas.microsoft.com/office/drawing/2014/main" id="{02E78053-8630-4275-9218-E41FC502D84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586288" y="351712"/>
            <a:ext cx="914400" cy="914400"/>
          </a:xfrm>
          <a:prstGeom prst="rect">
            <a:avLst/>
          </a:prstGeom>
        </p:spPr>
      </p:pic>
      <p:sp>
        <p:nvSpPr>
          <p:cNvPr id="20" name="Textfeld 19">
            <a:extLst>
              <a:ext uri="{FF2B5EF4-FFF2-40B4-BE49-F238E27FC236}">
                <a16:creationId xmlns:a16="http://schemas.microsoft.com/office/drawing/2014/main" id="{748F2996-A04F-47FA-89CC-DE9A7BE40D24}"/>
              </a:ext>
            </a:extLst>
          </p:cNvPr>
          <p:cNvSpPr txBox="1"/>
          <p:nvPr/>
        </p:nvSpPr>
        <p:spPr>
          <a:xfrm>
            <a:off x="5889458" y="1192704"/>
            <a:ext cx="230806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Sozialbericht der Betreuungsbehörde</a:t>
            </a:r>
          </a:p>
        </p:txBody>
      </p:sp>
      <p:grpSp>
        <p:nvGrpSpPr>
          <p:cNvPr id="4" name="Gruppieren 3">
            <a:extLst>
              <a:ext uri="{FF2B5EF4-FFF2-40B4-BE49-F238E27FC236}">
                <a16:creationId xmlns:a16="http://schemas.microsoft.com/office/drawing/2014/main" id="{0AC6391A-21BB-4917-B39C-9C727AF5E7B5}"/>
              </a:ext>
            </a:extLst>
          </p:cNvPr>
          <p:cNvGrpSpPr/>
          <p:nvPr/>
        </p:nvGrpSpPr>
        <p:grpSpPr>
          <a:xfrm>
            <a:off x="8197518" y="351712"/>
            <a:ext cx="2408643" cy="1217130"/>
            <a:chOff x="8228596" y="344906"/>
            <a:chExt cx="2408643" cy="1217130"/>
          </a:xfrm>
        </p:grpSpPr>
        <p:pic>
          <p:nvPicPr>
            <p:cNvPr id="18" name="Grafik 17" descr="Dokument">
              <a:extLst>
                <a:ext uri="{FF2B5EF4-FFF2-40B4-BE49-F238E27FC236}">
                  <a16:creationId xmlns:a16="http://schemas.microsoft.com/office/drawing/2014/main" id="{24CCD692-3C56-4B6A-AD11-DCDBECEB977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925427" y="344906"/>
              <a:ext cx="914400" cy="914400"/>
            </a:xfrm>
            <a:prstGeom prst="rect">
              <a:avLst/>
            </a:prstGeom>
          </p:spPr>
        </p:pic>
        <p:sp>
          <p:nvSpPr>
            <p:cNvPr id="21" name="Textfeld 20">
              <a:extLst>
                <a:ext uri="{FF2B5EF4-FFF2-40B4-BE49-F238E27FC236}">
                  <a16:creationId xmlns:a16="http://schemas.microsoft.com/office/drawing/2014/main" id="{E3C0B89D-42E4-415C-A5BC-D63D7847D801}"/>
                </a:ext>
              </a:extLst>
            </p:cNvPr>
            <p:cNvSpPr txBox="1"/>
            <p:nvPr/>
          </p:nvSpPr>
          <p:spPr>
            <a:xfrm>
              <a:off x="8228596" y="1192704"/>
              <a:ext cx="240864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Ärztliches Gutachten</a:t>
              </a:r>
            </a:p>
          </p:txBody>
        </p:sp>
      </p:grpSp>
      <p:grpSp>
        <p:nvGrpSpPr>
          <p:cNvPr id="22" name="Gruppieren 21">
            <a:extLst>
              <a:ext uri="{FF2B5EF4-FFF2-40B4-BE49-F238E27FC236}">
                <a16:creationId xmlns:a16="http://schemas.microsoft.com/office/drawing/2014/main" id="{02A60A96-D48E-4AE6-961D-48DD15623704}"/>
              </a:ext>
            </a:extLst>
          </p:cNvPr>
          <p:cNvGrpSpPr/>
          <p:nvPr/>
        </p:nvGrpSpPr>
        <p:grpSpPr>
          <a:xfrm>
            <a:off x="30078" y="1934871"/>
            <a:ext cx="2408643" cy="1494129"/>
            <a:chOff x="8228596" y="344906"/>
            <a:chExt cx="2408643" cy="1494129"/>
          </a:xfrm>
        </p:grpSpPr>
        <p:pic>
          <p:nvPicPr>
            <p:cNvPr id="23" name="Grafik 22" descr="Marketing">
              <a:extLst>
                <a:ext uri="{FF2B5EF4-FFF2-40B4-BE49-F238E27FC236}">
                  <a16:creationId xmlns:a16="http://schemas.microsoft.com/office/drawing/2014/main" id="{28BC9FE2-4C58-4D3B-93E2-0F34FF38B10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8925427" y="344906"/>
              <a:ext cx="914400" cy="914400"/>
            </a:xfrm>
            <a:prstGeom prst="rect">
              <a:avLst/>
            </a:prstGeom>
          </p:spPr>
        </p:pic>
        <p:sp>
          <p:nvSpPr>
            <p:cNvPr id="24" name="Textfeld 23">
              <a:extLst>
                <a:ext uri="{FF2B5EF4-FFF2-40B4-BE49-F238E27FC236}">
                  <a16:creationId xmlns:a16="http://schemas.microsoft.com/office/drawing/2014/main" id="{13CF0DE9-4399-44B2-8365-781FEC6F79E3}"/>
                </a:ext>
              </a:extLst>
            </p:cNvPr>
            <p:cNvSpPr txBox="1"/>
            <p:nvPr/>
          </p:nvSpPr>
          <p:spPr>
            <a:xfrm>
              <a:off x="8228596" y="1192704"/>
              <a:ext cx="240864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Anhörung des Betroffenen</a:t>
              </a:r>
            </a:p>
          </p:txBody>
        </p:sp>
      </p:grpSp>
      <p:grpSp>
        <p:nvGrpSpPr>
          <p:cNvPr id="7" name="Gruppieren 6">
            <a:extLst>
              <a:ext uri="{FF2B5EF4-FFF2-40B4-BE49-F238E27FC236}">
                <a16:creationId xmlns:a16="http://schemas.microsoft.com/office/drawing/2014/main" id="{D93C69A2-D8E5-4243-B6C7-8C1E2A97A668}"/>
              </a:ext>
            </a:extLst>
          </p:cNvPr>
          <p:cNvGrpSpPr/>
          <p:nvPr/>
        </p:nvGrpSpPr>
        <p:grpSpPr>
          <a:xfrm>
            <a:off x="2062250" y="1934871"/>
            <a:ext cx="2408643" cy="1494129"/>
            <a:chOff x="2187741" y="1934871"/>
            <a:chExt cx="2408643" cy="1494129"/>
          </a:xfrm>
        </p:grpSpPr>
        <p:grpSp>
          <p:nvGrpSpPr>
            <p:cNvPr id="25" name="Gruppieren 24">
              <a:extLst>
                <a:ext uri="{FF2B5EF4-FFF2-40B4-BE49-F238E27FC236}">
                  <a16:creationId xmlns:a16="http://schemas.microsoft.com/office/drawing/2014/main" id="{FEB34D8A-5C44-4A0E-AD9B-BB78AD90E929}"/>
                </a:ext>
              </a:extLst>
            </p:cNvPr>
            <p:cNvGrpSpPr/>
            <p:nvPr/>
          </p:nvGrpSpPr>
          <p:grpSpPr>
            <a:xfrm>
              <a:off x="2187741" y="1934871"/>
              <a:ext cx="2408643" cy="1494129"/>
              <a:chOff x="8228596" y="344906"/>
              <a:chExt cx="2408643" cy="1494129"/>
            </a:xfrm>
          </p:grpSpPr>
          <p:pic>
            <p:nvPicPr>
              <p:cNvPr id="26" name="Grafik 25" descr="Papier">
                <a:extLst>
                  <a:ext uri="{FF2B5EF4-FFF2-40B4-BE49-F238E27FC236}">
                    <a16:creationId xmlns:a16="http://schemas.microsoft.com/office/drawing/2014/main" id="{46C5A62F-C1FB-4388-9C8E-5F2A0926E339}"/>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925427" y="344906"/>
                <a:ext cx="914400" cy="914400"/>
              </a:xfrm>
              <a:prstGeom prst="rect">
                <a:avLst/>
              </a:prstGeom>
            </p:spPr>
          </p:pic>
          <p:sp>
            <p:nvSpPr>
              <p:cNvPr id="27" name="Textfeld 26">
                <a:extLst>
                  <a:ext uri="{FF2B5EF4-FFF2-40B4-BE49-F238E27FC236}">
                    <a16:creationId xmlns:a16="http://schemas.microsoft.com/office/drawing/2014/main" id="{97B07619-7826-4602-B458-B2A05B18080E}"/>
                  </a:ext>
                </a:extLst>
              </p:cNvPr>
              <p:cNvSpPr txBox="1"/>
              <p:nvPr/>
            </p:nvSpPr>
            <p:spPr>
              <a:xfrm>
                <a:off x="8228596" y="1192704"/>
                <a:ext cx="240864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Bestellung durch Beschluss</a:t>
                </a:r>
              </a:p>
            </p:txBody>
          </p:sp>
        </p:grpSp>
        <p:pic>
          <p:nvPicPr>
            <p:cNvPr id="6" name="Grafik 5" descr="Gewichte ungleich">
              <a:extLst>
                <a:ext uri="{FF2B5EF4-FFF2-40B4-BE49-F238E27FC236}">
                  <a16:creationId xmlns:a16="http://schemas.microsoft.com/office/drawing/2014/main" id="{A4A3397D-EC9D-481D-8B63-4CA0D6391D2D}"/>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163303" y="2326748"/>
              <a:ext cx="356937" cy="356937"/>
            </a:xfrm>
            <a:prstGeom prst="rect">
              <a:avLst/>
            </a:prstGeom>
          </p:spPr>
        </p:pic>
      </p:grpSp>
      <p:pic>
        <p:nvPicPr>
          <p:cNvPr id="2" name="Grafik 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89599" y="2043928"/>
            <a:ext cx="1860884" cy="1041711"/>
          </a:xfrm>
          <a:prstGeom prst="rect">
            <a:avLst/>
          </a:prstGeom>
        </p:spPr>
      </p:pic>
      <p:pic>
        <p:nvPicPr>
          <p:cNvPr id="3" name="Grafik 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960015" y="2145381"/>
            <a:ext cx="1543050" cy="866775"/>
          </a:xfrm>
          <a:prstGeom prst="rect">
            <a:avLst/>
          </a:prstGeom>
        </p:spPr>
      </p:pic>
      <p:sp>
        <p:nvSpPr>
          <p:cNvPr id="9" name="Untertitel 8"/>
          <p:cNvSpPr>
            <a:spLocks noGrp="1"/>
          </p:cNvSpPr>
          <p:nvPr>
            <p:ph type="subTitle" idx="1"/>
          </p:nvPr>
        </p:nvSpPr>
        <p:spPr>
          <a:xfrm>
            <a:off x="1234399" y="3054164"/>
            <a:ext cx="9144000" cy="1655762"/>
          </a:xfrm>
        </p:spPr>
        <p:txBody>
          <a:bodyPr>
            <a:normAutofit/>
          </a:bodyPr>
          <a:lstStyle/>
          <a:p>
            <a:r>
              <a:rPr lang="de-DE" sz="1800" dirty="0"/>
              <a:t>			Verpflichtungsgespräch	      Betreuerausweis</a:t>
            </a:r>
          </a:p>
        </p:txBody>
      </p:sp>
    </p:spTree>
    <p:extLst>
      <p:ext uri="{BB962C8B-B14F-4D97-AF65-F5344CB8AC3E}">
        <p14:creationId xmlns:p14="http://schemas.microsoft.com/office/powerpoint/2010/main" val="4415671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65200" y="181957"/>
            <a:ext cx="11261599" cy="6494085"/>
          </a:xfrm>
          <a:prstGeom prst="rect">
            <a:avLst/>
          </a:prstGeom>
          <a:noFill/>
        </p:spPr>
        <p:txBody>
          <a:bodyPr wrap="square" rtlCol="0">
            <a:spAutoFit/>
          </a:bodyPr>
          <a:lstStyle/>
          <a:p>
            <a:pPr algn="ctr"/>
            <a:r>
              <a:rPr lang="de-DE" sz="4000" b="1" u="sng" dirty="0">
                <a:solidFill>
                  <a:schemeClr val="bg1"/>
                </a:solidFill>
                <a:latin typeface="Arial Narrow" panose="020B0606020202030204" pitchFamily="34" charset="0"/>
              </a:rPr>
              <a:t>Ende der Betreuung</a:t>
            </a:r>
          </a:p>
          <a:p>
            <a:pPr algn="ctr"/>
            <a:endParaRPr lang="de-DE" sz="4000" b="1" dirty="0">
              <a:latin typeface="Arial Narrow" panose="020B0606020202030204" pitchFamily="34" charset="0"/>
            </a:endParaRPr>
          </a:p>
          <a:p>
            <a:pPr marL="457200" indent="-457200">
              <a:buFont typeface="Arial" panose="020B0604020202020204" pitchFamily="34" charset="0"/>
              <a:buChar char="•"/>
            </a:pPr>
            <a:r>
              <a:rPr lang="de-DE" sz="2800" b="1" dirty="0">
                <a:solidFill>
                  <a:schemeClr val="bg1"/>
                </a:solidFill>
                <a:latin typeface="Arial Narrow" panose="020B0606020202030204" pitchFamily="34" charset="0"/>
              </a:rPr>
              <a:t>Aufhebung erfolgt durch Beschluss </a:t>
            </a:r>
            <a:r>
              <a:rPr lang="de-DE" sz="2800" b="1" dirty="0">
                <a:solidFill>
                  <a:srgbClr val="FF0000"/>
                </a:solidFill>
                <a:latin typeface="Arial Narrow" panose="020B0606020202030204" pitchFamily="34" charset="0"/>
              </a:rPr>
              <a:t>(§ 1871 BGB)</a:t>
            </a:r>
          </a:p>
          <a:p>
            <a:pPr marL="457200" indent="-457200">
              <a:buFont typeface="Arial" panose="020B0604020202020204" pitchFamily="34" charset="0"/>
              <a:buChar char="•"/>
            </a:pPr>
            <a:r>
              <a:rPr lang="de-DE" sz="2800" b="1" dirty="0">
                <a:solidFill>
                  <a:schemeClr val="bg1"/>
                </a:solidFill>
                <a:latin typeface="Arial Narrow" panose="020B0606020202030204" pitchFamily="34" charset="0"/>
              </a:rPr>
              <a:t>die Betreuung ist aufzuheben, wenn die Voraussetzungen nicht mehr vorliegen - fällt ein Teil der Voraussetzungen weg, so ist die Betreuung einzuschränken!</a:t>
            </a:r>
          </a:p>
          <a:p>
            <a:pPr marL="457200" indent="-457200">
              <a:buFont typeface="Arial" panose="020B0604020202020204" pitchFamily="34" charset="0"/>
              <a:buChar char="•"/>
            </a:pPr>
            <a:r>
              <a:rPr lang="de-DE" sz="2800" b="1" dirty="0">
                <a:solidFill>
                  <a:schemeClr val="bg1"/>
                </a:solidFill>
                <a:latin typeface="Arial Narrow" panose="020B0606020202030204" pitchFamily="34" charset="0"/>
              </a:rPr>
              <a:t>Ablauf der Frist (einstweilige Anordnung)</a:t>
            </a:r>
          </a:p>
          <a:p>
            <a:pPr marL="457200" indent="-457200">
              <a:buFont typeface="Arial" panose="020B0604020202020204" pitchFamily="34" charset="0"/>
              <a:buChar char="•"/>
            </a:pPr>
            <a:r>
              <a:rPr lang="de-DE" sz="2800" b="1" dirty="0">
                <a:solidFill>
                  <a:schemeClr val="bg1"/>
                </a:solidFill>
                <a:latin typeface="Arial Narrow" panose="020B0606020202030204" pitchFamily="34" charset="0"/>
              </a:rPr>
              <a:t>Tod des Betroffenen</a:t>
            </a:r>
          </a:p>
          <a:p>
            <a:pPr marL="457200" indent="-457200">
              <a:buFont typeface="Arial" panose="020B0604020202020204" pitchFamily="34" charset="0"/>
              <a:buChar char="•"/>
            </a:pPr>
            <a:r>
              <a:rPr lang="de-DE" sz="2800" b="1" dirty="0">
                <a:solidFill>
                  <a:schemeClr val="bg1"/>
                </a:solidFill>
                <a:latin typeface="Arial Narrow" panose="020B0606020202030204" pitchFamily="34" charset="0"/>
              </a:rPr>
              <a:t>Entlassung des Betreuers, wenn der Betroffene den Antrag auf Betreuung selbst gestellt hat </a:t>
            </a:r>
            <a:r>
              <a:rPr lang="de-DE" sz="2800" b="1" dirty="0">
                <a:solidFill>
                  <a:srgbClr val="FF0000"/>
                </a:solidFill>
                <a:latin typeface="Arial Narrow" panose="020B0606020202030204" pitchFamily="34" charset="0"/>
              </a:rPr>
              <a:t>(§ 1871(2) S.1 BGB)</a:t>
            </a:r>
          </a:p>
          <a:p>
            <a:pPr marL="457200" indent="-457200">
              <a:buFont typeface="Arial" panose="020B0604020202020204" pitchFamily="34" charset="0"/>
              <a:buChar char="•"/>
            </a:pPr>
            <a:endParaRPr lang="de-DE" sz="2800" b="1" dirty="0">
              <a:solidFill>
                <a:schemeClr val="bg1"/>
              </a:solidFill>
              <a:latin typeface="Arial Narrow" panose="020B0606020202030204" pitchFamily="34" charset="0"/>
            </a:endParaRPr>
          </a:p>
          <a:p>
            <a:r>
              <a:rPr lang="de-DE" sz="2800" b="1" dirty="0">
                <a:solidFill>
                  <a:schemeClr val="bg1"/>
                </a:solidFill>
                <a:latin typeface="Arial Narrow" panose="020B0606020202030204" pitchFamily="34" charset="0"/>
              </a:rPr>
              <a:t>Über die etwaige Verlängerung oder die Aufhebung einer Betreuung muss  spätestens nach 7 Jahren entschieden werden  </a:t>
            </a:r>
            <a:r>
              <a:rPr lang="de-DE" sz="2800" b="1" dirty="0">
                <a:solidFill>
                  <a:srgbClr val="FF0000"/>
                </a:solidFill>
                <a:latin typeface="Arial Narrow" panose="020B0606020202030204" pitchFamily="34" charset="0"/>
              </a:rPr>
              <a:t>(§ 295 Abs. 2 </a:t>
            </a:r>
            <a:r>
              <a:rPr lang="de-DE" sz="2800" b="1" dirty="0" err="1">
                <a:solidFill>
                  <a:srgbClr val="FF0000"/>
                </a:solidFill>
                <a:latin typeface="Arial Narrow" panose="020B0606020202030204" pitchFamily="34" charset="0"/>
              </a:rPr>
              <a:t>FamFG</a:t>
            </a:r>
            <a:r>
              <a:rPr lang="de-DE" sz="2800" b="1" dirty="0">
                <a:solidFill>
                  <a:srgbClr val="FF0000"/>
                </a:solidFill>
                <a:latin typeface="Arial Narrow" panose="020B0606020202030204" pitchFamily="34" charset="0"/>
              </a:rPr>
              <a:t>)!</a:t>
            </a:r>
          </a:p>
          <a:p>
            <a:endParaRPr lang="de-DE" sz="2800" dirty="0">
              <a:latin typeface="Arial Narrow" panose="020B0606020202030204" pitchFamily="34" charset="0"/>
            </a:endParaRPr>
          </a:p>
        </p:txBody>
      </p:sp>
    </p:spTree>
    <p:extLst>
      <p:ext uri="{BB962C8B-B14F-4D97-AF65-F5344CB8AC3E}">
        <p14:creationId xmlns:p14="http://schemas.microsoft.com/office/powerpoint/2010/main" val="801929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04572" y="800100"/>
            <a:ext cx="10326688" cy="5486400"/>
          </a:xfrm>
        </p:spPr>
        <p:txBody>
          <a:bodyPr>
            <a:noAutofit/>
          </a:bodyPr>
          <a:lstStyle/>
          <a:p>
            <a:r>
              <a:rPr lang="de-DE" sz="2800" b="1" dirty="0">
                <a:solidFill>
                  <a:schemeClr val="bg1"/>
                </a:solidFill>
                <a:latin typeface=" Arial Narrow"/>
              </a:rPr>
              <a:t>Die Ehe ist eine förmliche und gefestigte Verbindung zweier Personen,</a:t>
            </a:r>
          </a:p>
          <a:p>
            <a:pPr marL="0" indent="0">
              <a:buNone/>
            </a:pPr>
            <a:r>
              <a:rPr lang="de-DE" sz="2800" b="1" dirty="0">
                <a:solidFill>
                  <a:schemeClr val="bg1"/>
                </a:solidFill>
                <a:latin typeface=" Arial Narrow"/>
              </a:rPr>
              <a:t>   die grundsätzlich unbefristet geschlossen wird</a:t>
            </a:r>
          </a:p>
          <a:p>
            <a:r>
              <a:rPr lang="de-DE" sz="2800" b="1" dirty="0">
                <a:solidFill>
                  <a:schemeClr val="bg1"/>
                </a:solidFill>
                <a:latin typeface=" Arial Narrow"/>
              </a:rPr>
              <a:t>Sie kann seit dem 01.10.2017 sowohl verschieden- als auch gleichgeschlechtlich geschlossen werden (§ 1353 BGB „Ehe für alle“)</a:t>
            </a:r>
          </a:p>
          <a:p>
            <a:r>
              <a:rPr lang="de-DE" sz="2800" b="1" dirty="0">
                <a:solidFill>
                  <a:schemeClr val="bg1"/>
                </a:solidFill>
                <a:latin typeface=" Arial Narrow"/>
              </a:rPr>
              <a:t>Die Pflicht zur Ehegemeinschaft bedeutet:</a:t>
            </a:r>
          </a:p>
          <a:p>
            <a:pPr algn="ctr">
              <a:buFont typeface="Wingdings" panose="05000000000000000000" pitchFamily="2" charset="2"/>
              <a:buChar char="Ø"/>
            </a:pPr>
            <a:r>
              <a:rPr lang="de-DE" sz="2800" b="1" dirty="0">
                <a:solidFill>
                  <a:schemeClr val="bg1"/>
                </a:solidFill>
                <a:latin typeface=" Arial Narrow"/>
              </a:rPr>
              <a:t> Häusliche Gemeinschaft</a:t>
            </a:r>
          </a:p>
          <a:p>
            <a:pPr algn="ctr">
              <a:buFont typeface="Wingdings" panose="05000000000000000000" pitchFamily="2" charset="2"/>
              <a:buChar char="Ø"/>
            </a:pPr>
            <a:r>
              <a:rPr lang="de-DE" sz="2800" b="1" dirty="0">
                <a:solidFill>
                  <a:schemeClr val="bg1"/>
                </a:solidFill>
                <a:latin typeface=" Arial Narrow"/>
              </a:rPr>
              <a:t> Geschlechtsgemeinschaft</a:t>
            </a:r>
          </a:p>
          <a:p>
            <a:pPr algn="ctr">
              <a:buFont typeface="Wingdings" panose="05000000000000000000" pitchFamily="2" charset="2"/>
              <a:buChar char="Ø"/>
            </a:pPr>
            <a:r>
              <a:rPr lang="de-DE" sz="2800" b="1" dirty="0">
                <a:solidFill>
                  <a:schemeClr val="bg1"/>
                </a:solidFill>
                <a:latin typeface=" Arial Narrow"/>
              </a:rPr>
              <a:t>Haushalts- und Funktionsteilung</a:t>
            </a:r>
          </a:p>
        </p:txBody>
      </p:sp>
      <p:pic>
        <p:nvPicPr>
          <p:cNvPr id="4" name="Grafik 3">
            <a:extLst>
              <a:ext uri="{FF2B5EF4-FFF2-40B4-BE49-F238E27FC236}">
                <a16:creationId xmlns:a16="http://schemas.microsoft.com/office/drawing/2014/main" id="{58B8D29A-24E9-9253-5C8C-25FB43D39CEB}"/>
              </a:ext>
            </a:extLst>
          </p:cNvPr>
          <p:cNvPicPr>
            <a:picLocks noChangeAspect="1"/>
          </p:cNvPicPr>
          <p:nvPr/>
        </p:nvPicPr>
        <p:blipFill>
          <a:blip r:embed="rId2"/>
          <a:stretch>
            <a:fillRect/>
          </a:stretch>
        </p:blipFill>
        <p:spPr>
          <a:xfrm>
            <a:off x="9816860" y="4000260"/>
            <a:ext cx="1828800" cy="1828800"/>
          </a:xfrm>
          <a:prstGeom prst="rect">
            <a:avLst/>
          </a:prstGeom>
        </p:spPr>
      </p:pic>
    </p:spTree>
    <p:extLst>
      <p:ext uri="{BB962C8B-B14F-4D97-AF65-F5344CB8AC3E}">
        <p14:creationId xmlns:p14="http://schemas.microsoft.com/office/powerpoint/2010/main" val="44765120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3757" y="263062"/>
            <a:ext cx="10301466" cy="1507067"/>
          </a:xfrm>
        </p:spPr>
        <p:txBody>
          <a:bodyPr>
            <a:normAutofit/>
          </a:bodyPr>
          <a:lstStyle/>
          <a:p>
            <a:r>
              <a:rPr lang="de-DE" sz="4000" b="1" i="1" dirty="0">
                <a:solidFill>
                  <a:srgbClr val="FF0000"/>
                </a:solidFill>
                <a:latin typeface=" Arial Narrow"/>
              </a:rPr>
              <a:t>Und wenn es `mal eilig wird…..</a:t>
            </a:r>
            <a:br>
              <a:rPr lang="de-DE" sz="4000" b="1" i="1" dirty="0">
                <a:solidFill>
                  <a:srgbClr val="FF0000"/>
                </a:solidFill>
                <a:latin typeface=" Arial Narrow"/>
              </a:rPr>
            </a:br>
            <a:r>
              <a:rPr lang="de-DE" sz="4000" b="1" i="1" dirty="0">
                <a:solidFill>
                  <a:srgbClr val="FF0000"/>
                </a:solidFill>
                <a:latin typeface=" Arial Narrow"/>
              </a:rPr>
              <a:t>Das Eilverfahren in Betreuungssachen</a:t>
            </a:r>
          </a:p>
        </p:txBody>
      </p:sp>
      <p:sp>
        <p:nvSpPr>
          <p:cNvPr id="3" name="Inhaltsplatzhalter 2"/>
          <p:cNvSpPr>
            <a:spLocks noGrp="1"/>
          </p:cNvSpPr>
          <p:nvPr>
            <p:ph idx="1"/>
          </p:nvPr>
        </p:nvSpPr>
        <p:spPr>
          <a:xfrm>
            <a:off x="413757" y="2034863"/>
            <a:ext cx="10868137" cy="3884351"/>
          </a:xfrm>
        </p:spPr>
        <p:txBody>
          <a:bodyPr>
            <a:normAutofit lnSpcReduction="10000"/>
          </a:bodyPr>
          <a:lstStyle/>
          <a:p>
            <a:pPr>
              <a:buFont typeface="Wingdings" panose="05000000000000000000" pitchFamily="2" charset="2"/>
              <a:buChar char="Ø"/>
            </a:pPr>
            <a:r>
              <a:rPr lang="de-DE" sz="3200" b="1" dirty="0">
                <a:solidFill>
                  <a:schemeClr val="bg1"/>
                </a:solidFill>
                <a:latin typeface="Arial Narrow" panose="020B0606020202030204" pitchFamily="34" charset="0"/>
              </a:rPr>
              <a:t>Unterscheidung nach </a:t>
            </a:r>
            <a:r>
              <a:rPr lang="de-DE" sz="3200" b="1" dirty="0">
                <a:solidFill>
                  <a:srgbClr val="FF0000"/>
                </a:solidFill>
                <a:latin typeface="Arial Narrow" panose="020B0606020202030204" pitchFamily="34" charset="0"/>
              </a:rPr>
              <a:t>§ 300 und § 301 </a:t>
            </a:r>
            <a:r>
              <a:rPr lang="de-DE" sz="3200" b="1" dirty="0" err="1">
                <a:solidFill>
                  <a:srgbClr val="FF0000"/>
                </a:solidFill>
                <a:latin typeface="Arial Narrow" panose="020B0606020202030204" pitchFamily="34" charset="0"/>
              </a:rPr>
              <a:t>FamFG</a:t>
            </a:r>
            <a:r>
              <a:rPr lang="de-DE" sz="3200" b="1" dirty="0">
                <a:solidFill>
                  <a:srgbClr val="FF0000"/>
                </a:solidFill>
                <a:latin typeface="Arial Narrow" panose="020B0606020202030204" pitchFamily="34" charset="0"/>
              </a:rPr>
              <a:t> </a:t>
            </a:r>
            <a:r>
              <a:rPr lang="de-DE" sz="3200" b="1" dirty="0">
                <a:solidFill>
                  <a:schemeClr val="bg1"/>
                </a:solidFill>
                <a:latin typeface="Arial Narrow" panose="020B0606020202030204" pitchFamily="34" charset="0"/>
              </a:rPr>
              <a:t>im Hinblick auf die Dringlichkeit</a:t>
            </a:r>
          </a:p>
          <a:p>
            <a:pPr>
              <a:buFont typeface="Wingdings" panose="05000000000000000000" pitchFamily="2" charset="2"/>
              <a:buChar char="Ø"/>
            </a:pPr>
            <a:r>
              <a:rPr lang="de-DE" sz="3200" b="1" dirty="0">
                <a:solidFill>
                  <a:schemeClr val="bg1"/>
                </a:solidFill>
                <a:latin typeface="Arial Narrow" panose="020B0606020202030204" pitchFamily="34" charset="0"/>
              </a:rPr>
              <a:t>Voraussetzungen für den Erlass regelt </a:t>
            </a:r>
            <a:r>
              <a:rPr lang="de-DE" sz="3200" b="1" dirty="0">
                <a:solidFill>
                  <a:srgbClr val="FF0000"/>
                </a:solidFill>
                <a:latin typeface="Arial Narrow" panose="020B0606020202030204" pitchFamily="34" charset="0"/>
              </a:rPr>
              <a:t>§ 300 </a:t>
            </a:r>
            <a:r>
              <a:rPr lang="de-DE" sz="3200" b="1" dirty="0" err="1">
                <a:solidFill>
                  <a:srgbClr val="FF0000"/>
                </a:solidFill>
                <a:latin typeface="Arial Narrow" panose="020B0606020202030204" pitchFamily="34" charset="0"/>
              </a:rPr>
              <a:t>FamFG</a:t>
            </a:r>
            <a:endParaRPr lang="de-DE" sz="3200" b="1" dirty="0">
              <a:solidFill>
                <a:srgbClr val="FF0000"/>
              </a:solidFill>
              <a:latin typeface="Arial Narrow" panose="020B0606020202030204" pitchFamily="34" charset="0"/>
            </a:endParaRPr>
          </a:p>
          <a:p>
            <a:pPr>
              <a:buFont typeface="Wingdings" panose="05000000000000000000" pitchFamily="2" charset="2"/>
              <a:buChar char="Ø"/>
            </a:pPr>
            <a:r>
              <a:rPr lang="de-DE" sz="3200" b="1" dirty="0">
                <a:solidFill>
                  <a:schemeClr val="bg1"/>
                </a:solidFill>
                <a:latin typeface="Arial Narrow" panose="020B0606020202030204" pitchFamily="34" charset="0"/>
              </a:rPr>
              <a:t>Tritt spätestens nach 6 Monaten außer Kraft/Verlängerung möglich auf maximal 1 Jahr </a:t>
            </a:r>
            <a:r>
              <a:rPr lang="de-DE" sz="3200" b="1" dirty="0">
                <a:solidFill>
                  <a:srgbClr val="FF0000"/>
                </a:solidFill>
                <a:latin typeface="Arial Narrow" panose="020B0606020202030204" pitchFamily="34" charset="0"/>
              </a:rPr>
              <a:t>(§ 302 </a:t>
            </a:r>
            <a:r>
              <a:rPr lang="de-DE" sz="3200" b="1" dirty="0" err="1">
                <a:solidFill>
                  <a:srgbClr val="FF0000"/>
                </a:solidFill>
                <a:latin typeface="Arial Narrow" panose="020B0606020202030204" pitchFamily="34" charset="0"/>
              </a:rPr>
              <a:t>FamFG</a:t>
            </a:r>
            <a:r>
              <a:rPr lang="de-DE" sz="3200" b="1" dirty="0">
                <a:solidFill>
                  <a:srgbClr val="FF0000"/>
                </a:solidFill>
                <a:latin typeface="Arial Narrow" panose="020B0606020202030204" pitchFamily="34" charset="0"/>
              </a:rPr>
              <a:t>)</a:t>
            </a:r>
          </a:p>
          <a:p>
            <a:pPr>
              <a:buFont typeface="Wingdings" panose="05000000000000000000" pitchFamily="2" charset="2"/>
              <a:buChar char="Ø"/>
            </a:pPr>
            <a:r>
              <a:rPr lang="de-DE" sz="3200" b="1" dirty="0">
                <a:solidFill>
                  <a:schemeClr val="bg1"/>
                </a:solidFill>
                <a:latin typeface="Arial Narrow" panose="020B0606020202030204" pitchFamily="34" charset="0"/>
              </a:rPr>
              <a:t>Beschwerde innerhalb von 2 Wochen möglich </a:t>
            </a:r>
            <a:br>
              <a:rPr lang="de-DE" sz="3200" b="1" dirty="0">
                <a:solidFill>
                  <a:schemeClr val="bg1"/>
                </a:solidFill>
                <a:latin typeface="Arial Narrow" panose="020B0606020202030204" pitchFamily="34" charset="0"/>
              </a:rPr>
            </a:br>
            <a:r>
              <a:rPr lang="de-DE" sz="3200" b="1" dirty="0">
                <a:solidFill>
                  <a:srgbClr val="FF0000"/>
                </a:solidFill>
                <a:latin typeface="Arial Narrow" panose="020B0606020202030204" pitchFamily="34" charset="0"/>
              </a:rPr>
              <a:t>(§ 63 Abs. 2 S. 1 </a:t>
            </a:r>
            <a:r>
              <a:rPr lang="de-DE" sz="3200" b="1" dirty="0" err="1">
                <a:solidFill>
                  <a:srgbClr val="FF0000"/>
                </a:solidFill>
                <a:latin typeface="Arial Narrow" panose="020B0606020202030204" pitchFamily="34" charset="0"/>
              </a:rPr>
              <a:t>FamFG</a:t>
            </a:r>
            <a:r>
              <a:rPr lang="de-DE" sz="3200" b="1" dirty="0">
                <a:solidFill>
                  <a:srgbClr val="FF0000"/>
                </a:solidFill>
                <a:latin typeface="Arial Narrow" panose="020B0606020202030204" pitchFamily="34" charset="0"/>
              </a:rPr>
              <a:t>)</a:t>
            </a:r>
          </a:p>
          <a:p>
            <a:endParaRPr lang="de-DE" dirty="0"/>
          </a:p>
        </p:txBody>
      </p:sp>
    </p:spTree>
    <p:extLst>
      <p:ext uri="{BB962C8B-B14F-4D97-AF65-F5344CB8AC3E}">
        <p14:creationId xmlns:p14="http://schemas.microsoft.com/office/powerpoint/2010/main" val="337882060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0101" y="387536"/>
            <a:ext cx="12131899" cy="5816977"/>
          </a:xfrm>
          <a:prstGeom prst="rect">
            <a:avLst/>
          </a:prstGeom>
          <a:noFill/>
        </p:spPr>
        <p:txBody>
          <a:bodyPr wrap="square" rtlCol="0">
            <a:spAutoFit/>
          </a:bodyPr>
          <a:lstStyle/>
          <a:p>
            <a:pPr algn="ctr"/>
            <a:r>
              <a:rPr lang="de-DE" sz="4000" b="1" u="sng" dirty="0">
                <a:solidFill>
                  <a:schemeClr val="bg1"/>
                </a:solidFill>
                <a:latin typeface="Arial Narrow" panose="020B0606020202030204" pitchFamily="34" charset="0"/>
              </a:rPr>
              <a:t>Betreuungsrechtliche Genehmigungen</a:t>
            </a:r>
          </a:p>
          <a:p>
            <a:pPr algn="ctr"/>
            <a:endParaRPr lang="de-DE" sz="4000" b="1" dirty="0">
              <a:latin typeface="Arial Narrow" panose="020B0606020202030204" pitchFamily="34" charset="0"/>
            </a:endParaRPr>
          </a:p>
          <a:p>
            <a:pPr marL="457200" indent="-457200">
              <a:buFont typeface="Arial" panose="020B0604020202020204" pitchFamily="34" charset="0"/>
              <a:buChar char="•"/>
            </a:pPr>
            <a:r>
              <a:rPr lang="de-DE" sz="2400" b="1" dirty="0">
                <a:solidFill>
                  <a:schemeClr val="bg1"/>
                </a:solidFill>
                <a:latin typeface="Arial Narrow" panose="020B0606020202030204" pitchFamily="34" charset="0"/>
              </a:rPr>
              <a:t>Bestimmte (Rechts-)Handlungen des Betreuer bedürfen der Genehmigung des Betreuungsgerichts, dies dient zur Absicherung des Betreuten und des Betreuers, der im Zweifel Schadenersatzforderungen gegenüber steht </a:t>
            </a:r>
          </a:p>
          <a:p>
            <a:pPr marL="457200" indent="-457200">
              <a:buFont typeface="Arial" panose="020B0604020202020204" pitchFamily="34" charset="0"/>
              <a:buChar char="•"/>
            </a:pPr>
            <a:r>
              <a:rPr lang="de-DE" sz="2400" b="1" dirty="0">
                <a:solidFill>
                  <a:schemeClr val="bg1"/>
                </a:solidFill>
                <a:latin typeface="Arial Narrow" panose="020B0606020202030204" pitchFamily="34" charset="0"/>
              </a:rPr>
              <a:t>Zu beachten ist gem. </a:t>
            </a:r>
            <a:r>
              <a:rPr lang="de-DE" sz="2400" b="1" dirty="0">
                <a:solidFill>
                  <a:srgbClr val="FF0000"/>
                </a:solidFill>
                <a:latin typeface="Arial Narrow" panose="020B0606020202030204" pitchFamily="34" charset="0"/>
              </a:rPr>
              <a:t>§ 1836 BGB</a:t>
            </a:r>
            <a:r>
              <a:rPr lang="de-DE" sz="2400" b="1" dirty="0">
                <a:solidFill>
                  <a:schemeClr val="bg1"/>
                </a:solidFill>
                <a:latin typeface="Arial Narrow" panose="020B0606020202030204" pitchFamily="34" charset="0"/>
              </a:rPr>
              <a:t> für den Betreuer das Trennungsgebot: der Betreuer hat das Vermögen des Betreuten von seinem eigenen Vermögen getrennt zu halten (bei ehrenamtlichen Betreuern kann davon abgesehen werden). Der Betreuer darf das Vermögen des Betreuten nicht für sich verwenden! Ebenso sind </a:t>
            </a:r>
            <a:r>
              <a:rPr lang="de-DE" sz="2400" b="1" dirty="0" err="1">
                <a:solidFill>
                  <a:schemeClr val="bg1"/>
                </a:solidFill>
                <a:latin typeface="Arial Narrow" panose="020B0606020202030204" pitchFamily="34" charset="0"/>
              </a:rPr>
              <a:t>Insich</a:t>
            </a:r>
            <a:r>
              <a:rPr lang="de-DE" sz="2400" b="1" dirty="0">
                <a:solidFill>
                  <a:schemeClr val="bg1"/>
                </a:solidFill>
                <a:latin typeface="Arial Narrow" panose="020B0606020202030204" pitchFamily="34" charset="0"/>
              </a:rPr>
              <a:t>-Geschäfte verboten </a:t>
            </a:r>
            <a:r>
              <a:rPr lang="de-DE" sz="2400" b="1" dirty="0">
                <a:solidFill>
                  <a:srgbClr val="FF0000"/>
                </a:solidFill>
                <a:latin typeface="Arial Narrow" panose="020B0606020202030204" pitchFamily="34" charset="0"/>
              </a:rPr>
              <a:t>(§1824 BGB)</a:t>
            </a:r>
            <a:r>
              <a:rPr lang="de-DE" sz="2400" b="1" dirty="0">
                <a:solidFill>
                  <a:schemeClr val="bg1"/>
                </a:solidFill>
                <a:latin typeface="Arial Narrow" panose="020B0606020202030204" pitchFamily="34" charset="0"/>
              </a:rPr>
              <a:t>!</a:t>
            </a:r>
          </a:p>
          <a:p>
            <a:pPr marL="457200" indent="-457200">
              <a:buFont typeface="Arial" panose="020B0604020202020204" pitchFamily="34" charset="0"/>
              <a:buChar char="•"/>
            </a:pPr>
            <a:r>
              <a:rPr lang="de-DE" sz="2400" b="1" dirty="0">
                <a:solidFill>
                  <a:srgbClr val="FF0000"/>
                </a:solidFill>
                <a:latin typeface="Arial Narrow" panose="020B0606020202030204" pitchFamily="34" charset="0"/>
              </a:rPr>
              <a:t>§ 1826 BGB</a:t>
            </a:r>
            <a:r>
              <a:rPr lang="de-DE" sz="2400" b="1" dirty="0">
                <a:solidFill>
                  <a:schemeClr val="bg1"/>
                </a:solidFill>
                <a:latin typeface="Arial Narrow" panose="020B0606020202030204" pitchFamily="34" charset="0"/>
              </a:rPr>
              <a:t>: Haftung des Betreuers!</a:t>
            </a:r>
          </a:p>
          <a:p>
            <a:pPr marL="457200" indent="-457200">
              <a:buFont typeface="Arial" panose="020B0604020202020204" pitchFamily="34" charset="0"/>
              <a:buChar char="•"/>
            </a:pPr>
            <a:r>
              <a:rPr lang="de-DE" sz="2400" b="1" dirty="0">
                <a:solidFill>
                  <a:schemeClr val="bg1"/>
                </a:solidFill>
                <a:latin typeface="Arial Narrow" panose="020B0606020202030204" pitchFamily="34" charset="0"/>
              </a:rPr>
              <a:t>Einwilligung (vorher); Genehmigung (nachher)</a:t>
            </a:r>
          </a:p>
          <a:p>
            <a:pPr marL="457200" indent="-457200">
              <a:buFont typeface="Arial" panose="020B0604020202020204" pitchFamily="34" charset="0"/>
              <a:buChar char="•"/>
            </a:pPr>
            <a:r>
              <a:rPr lang="de-DE" sz="2400" b="1" dirty="0">
                <a:solidFill>
                  <a:schemeClr val="bg1"/>
                </a:solidFill>
                <a:latin typeface="Arial Narrow" panose="020B0606020202030204" pitchFamily="34" charset="0"/>
              </a:rPr>
              <a:t>In </a:t>
            </a:r>
            <a:r>
              <a:rPr lang="de-DE" sz="2400" b="1" dirty="0">
                <a:solidFill>
                  <a:srgbClr val="FF0000"/>
                </a:solidFill>
                <a:latin typeface="Arial Narrow" panose="020B0606020202030204" pitchFamily="34" charset="0"/>
              </a:rPr>
              <a:t>§ 1849 Abs. 2 BGB </a:t>
            </a:r>
            <a:r>
              <a:rPr lang="de-DE" sz="2400" b="1" dirty="0">
                <a:solidFill>
                  <a:schemeClr val="bg1"/>
                </a:solidFill>
                <a:latin typeface="Arial Narrow" panose="020B0606020202030204" pitchFamily="34" charset="0"/>
              </a:rPr>
              <a:t>sind die Genehmigungsausnahmen aufgezählt</a:t>
            </a:r>
          </a:p>
          <a:p>
            <a:pPr marL="457200" indent="-457200">
              <a:buFont typeface="Arial" panose="020B0604020202020204" pitchFamily="34" charset="0"/>
              <a:buChar char="•"/>
            </a:pPr>
            <a:r>
              <a:rPr lang="de-DE" sz="2400" b="1" dirty="0">
                <a:solidFill>
                  <a:schemeClr val="bg1"/>
                </a:solidFill>
                <a:latin typeface="Arial Narrow" panose="020B0606020202030204" pitchFamily="34" charset="0"/>
              </a:rPr>
              <a:t>Funktionelle Zuständigkeit ist geteilt</a:t>
            </a:r>
          </a:p>
          <a:p>
            <a:endParaRPr lang="de-DE" sz="2800" dirty="0">
              <a:latin typeface="Arial Narrow" panose="020B0606020202030204" pitchFamily="34" charset="0"/>
            </a:endParaRPr>
          </a:p>
        </p:txBody>
      </p:sp>
    </p:spTree>
    <p:extLst>
      <p:ext uri="{BB962C8B-B14F-4D97-AF65-F5344CB8AC3E}">
        <p14:creationId xmlns:p14="http://schemas.microsoft.com/office/powerpoint/2010/main" val="365485627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75672" y="0"/>
            <a:ext cx="11240655" cy="707886"/>
          </a:xfrm>
          <a:prstGeom prst="rect">
            <a:avLst/>
          </a:prstGeom>
          <a:noFill/>
        </p:spPr>
        <p:txBody>
          <a:bodyPr wrap="square" rtlCol="0">
            <a:spAutoFit/>
          </a:bodyPr>
          <a:lstStyle/>
          <a:p>
            <a:r>
              <a:rPr lang="de-DE" sz="4000" b="1" u="sng" dirty="0">
                <a:solidFill>
                  <a:schemeClr val="bg1"/>
                </a:solidFill>
                <a:latin typeface="Arial Narrow" panose="020B0606020202030204" pitchFamily="34" charset="0"/>
              </a:rPr>
              <a:t>Richter </a:t>
            </a:r>
            <a:r>
              <a:rPr lang="de-DE" sz="3600" b="1" dirty="0">
                <a:solidFill>
                  <a:schemeClr val="bg1"/>
                </a:solidFill>
                <a:latin typeface="Arial Narrow" panose="020B0606020202030204" pitchFamily="34" charset="0"/>
              </a:rPr>
              <a:t>                                      </a:t>
            </a:r>
            <a:r>
              <a:rPr lang="de-DE" sz="4000" b="1" u="sng" dirty="0">
                <a:solidFill>
                  <a:schemeClr val="bg1"/>
                </a:solidFill>
                <a:latin typeface="Arial Narrow" panose="020B0606020202030204" pitchFamily="34" charset="0"/>
              </a:rPr>
              <a:t>Rechtspfleger</a:t>
            </a:r>
          </a:p>
        </p:txBody>
      </p:sp>
      <p:sp>
        <p:nvSpPr>
          <p:cNvPr id="3" name="Textfeld 2"/>
          <p:cNvSpPr txBox="1"/>
          <p:nvPr/>
        </p:nvSpPr>
        <p:spPr>
          <a:xfrm>
            <a:off x="0" y="805060"/>
            <a:ext cx="5284630" cy="2237792"/>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de-DE" sz="2400" b="1" dirty="0">
                <a:solidFill>
                  <a:schemeClr val="bg1"/>
                </a:solidFill>
                <a:latin typeface="Arial Narrow" panose="020B0606020202030204" pitchFamily="34" charset="0"/>
              </a:rPr>
              <a:t>Ärztliche Maßnahmen (§ 1829 BGB)</a:t>
            </a:r>
          </a:p>
          <a:p>
            <a:pPr marL="285750" indent="-285750">
              <a:lnSpc>
                <a:spcPct val="150000"/>
              </a:lnSpc>
              <a:buFont typeface="Wingdings" panose="05000000000000000000" pitchFamily="2" charset="2"/>
              <a:buChar char="Ø"/>
            </a:pPr>
            <a:r>
              <a:rPr lang="de-DE" sz="2400" b="1" dirty="0">
                <a:solidFill>
                  <a:schemeClr val="bg1"/>
                </a:solidFill>
                <a:latin typeface="Arial Narrow" panose="020B0606020202030204" pitchFamily="34" charset="0"/>
              </a:rPr>
              <a:t>Sterilisation (§ 1830 BGB)</a:t>
            </a:r>
          </a:p>
          <a:p>
            <a:pPr marL="285750" indent="-285750">
              <a:lnSpc>
                <a:spcPct val="150000"/>
              </a:lnSpc>
              <a:buFont typeface="Wingdings" panose="05000000000000000000" pitchFamily="2" charset="2"/>
              <a:buChar char="Ø"/>
            </a:pPr>
            <a:r>
              <a:rPr lang="de-DE" sz="2400" b="1" dirty="0">
                <a:solidFill>
                  <a:schemeClr val="bg1"/>
                </a:solidFill>
                <a:latin typeface="Arial Narrow" panose="020B0606020202030204" pitchFamily="34" charset="0"/>
              </a:rPr>
              <a:t>Unterbringung/freiheitsentziehende Maßnahmen (§ 1831 BGB)</a:t>
            </a:r>
          </a:p>
        </p:txBody>
      </p:sp>
      <p:sp>
        <p:nvSpPr>
          <p:cNvPr id="4" name="Textfeld 3"/>
          <p:cNvSpPr txBox="1"/>
          <p:nvPr/>
        </p:nvSpPr>
        <p:spPr>
          <a:xfrm>
            <a:off x="5731097" y="586119"/>
            <a:ext cx="6684135" cy="6115777"/>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de-DE" sz="2400" b="1" dirty="0">
                <a:solidFill>
                  <a:schemeClr val="bg1"/>
                </a:solidFill>
                <a:latin typeface="Arial Narrow" panose="020B0606020202030204" pitchFamily="34" charset="0"/>
              </a:rPr>
              <a:t>Erbausschlagung (§ 1851BGB) </a:t>
            </a:r>
          </a:p>
          <a:p>
            <a:pPr marL="285750" indent="-285750">
              <a:lnSpc>
                <a:spcPct val="150000"/>
              </a:lnSpc>
              <a:buFont typeface="Wingdings" panose="05000000000000000000" pitchFamily="2" charset="2"/>
              <a:buChar char="Ø"/>
            </a:pPr>
            <a:r>
              <a:rPr lang="de-DE" sz="2400" b="1" dirty="0">
                <a:solidFill>
                  <a:schemeClr val="bg1"/>
                </a:solidFill>
                <a:latin typeface="Arial Narrow" panose="020B0606020202030204" pitchFamily="34" charset="0"/>
              </a:rPr>
              <a:t>Aufgabe der Mietwohnung (§ 1833 BGB)</a:t>
            </a:r>
          </a:p>
          <a:p>
            <a:pPr marL="285750" indent="-285750">
              <a:lnSpc>
                <a:spcPct val="150000"/>
              </a:lnSpc>
              <a:buFont typeface="Wingdings" panose="05000000000000000000" pitchFamily="2" charset="2"/>
              <a:buChar char="Ø"/>
            </a:pPr>
            <a:r>
              <a:rPr lang="de-DE" sz="2400" b="1" dirty="0">
                <a:solidFill>
                  <a:schemeClr val="bg1"/>
                </a:solidFill>
                <a:latin typeface="Arial Narrow" panose="020B0606020202030204" pitchFamily="34" charset="0"/>
              </a:rPr>
              <a:t>Grundstückskaufvertrag </a:t>
            </a:r>
            <a:br>
              <a:rPr lang="de-DE" sz="2400" b="1" dirty="0">
                <a:solidFill>
                  <a:schemeClr val="bg1"/>
                </a:solidFill>
                <a:latin typeface="Arial Narrow" panose="020B0606020202030204" pitchFamily="34" charset="0"/>
              </a:rPr>
            </a:br>
            <a:r>
              <a:rPr lang="de-DE" sz="2400" b="1" dirty="0">
                <a:solidFill>
                  <a:schemeClr val="bg1"/>
                </a:solidFill>
                <a:latin typeface="Arial Narrow" panose="020B0606020202030204" pitchFamily="34" charset="0"/>
              </a:rPr>
              <a:t>(§§ 1833 (3) Nr. 4;1850 BGB)</a:t>
            </a:r>
          </a:p>
          <a:p>
            <a:pPr marL="285750" indent="-285750">
              <a:lnSpc>
                <a:spcPct val="150000"/>
              </a:lnSpc>
              <a:buFont typeface="Wingdings" panose="05000000000000000000" pitchFamily="2" charset="2"/>
              <a:buChar char="Ø"/>
            </a:pPr>
            <a:r>
              <a:rPr lang="de-DE" sz="2400" b="1" dirty="0">
                <a:solidFill>
                  <a:schemeClr val="bg1"/>
                </a:solidFill>
                <a:latin typeface="Arial Narrow" panose="020B0606020202030204" pitchFamily="34" charset="0"/>
              </a:rPr>
              <a:t>Kündigung eines Sparkontos (§ 1849 BGB)</a:t>
            </a:r>
          </a:p>
          <a:p>
            <a:pPr marL="285750" indent="-285750">
              <a:lnSpc>
                <a:spcPct val="150000"/>
              </a:lnSpc>
              <a:buFont typeface="Wingdings" panose="05000000000000000000" pitchFamily="2" charset="2"/>
              <a:buChar char="Ø"/>
            </a:pPr>
            <a:r>
              <a:rPr lang="de-DE" sz="2400" b="1" dirty="0">
                <a:solidFill>
                  <a:schemeClr val="bg1"/>
                </a:solidFill>
                <a:latin typeface="Arial Narrow" panose="020B0606020202030204" pitchFamily="34" charset="0"/>
              </a:rPr>
              <a:t>Kreditaufnahme zu Lasten des Betreuten </a:t>
            </a:r>
            <a:br>
              <a:rPr lang="de-DE" sz="2400" b="1" dirty="0">
                <a:solidFill>
                  <a:schemeClr val="bg1"/>
                </a:solidFill>
                <a:latin typeface="Arial Narrow" panose="020B0606020202030204" pitchFamily="34" charset="0"/>
              </a:rPr>
            </a:br>
            <a:r>
              <a:rPr lang="de-DE" sz="2400" b="1" dirty="0">
                <a:solidFill>
                  <a:schemeClr val="bg1"/>
                </a:solidFill>
                <a:latin typeface="Arial Narrow" panose="020B0606020202030204" pitchFamily="34" charset="0"/>
              </a:rPr>
              <a:t>(§ 1854 Nr. 2 BGB)</a:t>
            </a:r>
          </a:p>
          <a:p>
            <a:pPr marL="285750" indent="-285750">
              <a:lnSpc>
                <a:spcPct val="150000"/>
              </a:lnSpc>
              <a:buFont typeface="Wingdings" panose="05000000000000000000" pitchFamily="2" charset="2"/>
              <a:buChar char="Ø"/>
            </a:pPr>
            <a:r>
              <a:rPr lang="de-DE" sz="2400" b="1" dirty="0">
                <a:solidFill>
                  <a:schemeClr val="bg1"/>
                </a:solidFill>
                <a:latin typeface="Arial Narrow" panose="020B0606020202030204" pitchFamily="34" charset="0"/>
              </a:rPr>
              <a:t>Schenkungen, es sei denn diese ist den Lebensverhältnissen des Betreuten angemessen oder als Gelegenheitsgeschenk üblich </a:t>
            </a:r>
            <a:br>
              <a:rPr lang="de-DE" sz="2400" b="1" dirty="0">
                <a:solidFill>
                  <a:schemeClr val="bg1"/>
                </a:solidFill>
                <a:latin typeface="Arial Narrow" panose="020B0606020202030204" pitchFamily="34" charset="0"/>
              </a:rPr>
            </a:br>
            <a:r>
              <a:rPr lang="de-DE" sz="2400" b="1" dirty="0">
                <a:solidFill>
                  <a:schemeClr val="bg1"/>
                </a:solidFill>
                <a:latin typeface="Arial Narrow" panose="020B0606020202030204" pitchFamily="34" charset="0"/>
              </a:rPr>
              <a:t>(§1854 Nr. 8 BGB)</a:t>
            </a:r>
          </a:p>
        </p:txBody>
      </p:sp>
    </p:spTree>
    <p:extLst>
      <p:ext uri="{BB962C8B-B14F-4D97-AF65-F5344CB8AC3E}">
        <p14:creationId xmlns:p14="http://schemas.microsoft.com/office/powerpoint/2010/main" val="288745907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182384" y="192640"/>
            <a:ext cx="9099250" cy="2769989"/>
          </a:xfrm>
          <a:prstGeom prst="rect">
            <a:avLst/>
          </a:prstGeom>
          <a:noFill/>
        </p:spPr>
        <p:txBody>
          <a:bodyPr wrap="square" rtlCol="0">
            <a:spAutoFit/>
          </a:bodyPr>
          <a:lstStyle/>
          <a:p>
            <a:pPr algn="ctr">
              <a:spcAft>
                <a:spcPts val="1200"/>
              </a:spcAft>
            </a:pPr>
            <a:r>
              <a:rPr lang="de-DE" sz="4000" b="1" u="sng" dirty="0">
                <a:solidFill>
                  <a:schemeClr val="bg1"/>
                </a:solidFill>
                <a:latin typeface="Arial Narrow" panose="020B0606020202030204" pitchFamily="34" charset="0"/>
              </a:rPr>
              <a:t>Betreuerwechsel</a:t>
            </a:r>
            <a:endParaRPr lang="de-DE" sz="4000" b="1" dirty="0">
              <a:latin typeface="Arial Narrow" panose="020B0606020202030204" pitchFamily="34" charset="0"/>
            </a:endParaRPr>
          </a:p>
          <a:p>
            <a:pPr marL="457200" indent="-457200">
              <a:buFont typeface="Arial" panose="020B0604020202020204" pitchFamily="34" charset="0"/>
              <a:buChar char="•"/>
            </a:pPr>
            <a:r>
              <a:rPr lang="de-DE" sz="2400" b="1" dirty="0">
                <a:solidFill>
                  <a:schemeClr val="bg1"/>
                </a:solidFill>
                <a:latin typeface="Arial Narrow" panose="020B0606020202030204" pitchFamily="34" charset="0"/>
              </a:rPr>
              <a:t>Geregelt in </a:t>
            </a:r>
            <a:r>
              <a:rPr lang="de-DE" sz="2400" b="1" dirty="0">
                <a:solidFill>
                  <a:srgbClr val="FF0000"/>
                </a:solidFill>
                <a:latin typeface="Arial Narrow" panose="020B0606020202030204" pitchFamily="34" charset="0"/>
              </a:rPr>
              <a:t>§§ 1868, 1869 BGB</a:t>
            </a:r>
          </a:p>
          <a:p>
            <a:pPr marL="457200" indent="-457200">
              <a:buFont typeface="Arial" panose="020B0604020202020204" pitchFamily="34" charset="0"/>
              <a:buChar char="•"/>
            </a:pPr>
            <a:r>
              <a:rPr lang="de-DE" sz="2400" b="1" dirty="0">
                <a:solidFill>
                  <a:schemeClr val="bg1"/>
                </a:solidFill>
                <a:latin typeface="Arial Narrow" panose="020B0606020202030204" pitchFamily="34" charset="0"/>
              </a:rPr>
              <a:t>Mangelnde Eignung oder anderer wichtiger Grund</a:t>
            </a:r>
          </a:p>
          <a:p>
            <a:pPr marL="457200" indent="-457200">
              <a:buFont typeface="Arial" panose="020B0604020202020204" pitchFamily="34" charset="0"/>
              <a:buChar char="•"/>
            </a:pPr>
            <a:r>
              <a:rPr lang="de-DE" sz="2400" b="1" dirty="0">
                <a:solidFill>
                  <a:schemeClr val="bg1"/>
                </a:solidFill>
                <a:latin typeface="Arial Narrow" panose="020B0606020202030204" pitchFamily="34" charset="0"/>
              </a:rPr>
              <a:t>Auf Wunsch des Betroffenen (mit und ohne neuen Vorschlag)</a:t>
            </a:r>
          </a:p>
          <a:p>
            <a:pPr marL="457200" indent="-457200">
              <a:buFont typeface="Arial" panose="020B0604020202020204" pitchFamily="34" charset="0"/>
              <a:buChar char="•"/>
            </a:pPr>
            <a:r>
              <a:rPr lang="de-DE" sz="2400" b="1" dirty="0">
                <a:solidFill>
                  <a:schemeClr val="bg1"/>
                </a:solidFill>
                <a:latin typeface="Arial Narrow" panose="020B0606020202030204" pitchFamily="34" charset="0"/>
              </a:rPr>
              <a:t>Ehrenamtlicher Betreuer vorhanden</a:t>
            </a:r>
          </a:p>
          <a:p>
            <a:endParaRPr lang="de-DE" sz="2800" dirty="0">
              <a:latin typeface="Arial Narrow" panose="020B0606020202030204" pitchFamily="34" charset="0"/>
            </a:endParaRPr>
          </a:p>
        </p:txBody>
      </p:sp>
      <p:sp>
        <p:nvSpPr>
          <p:cNvPr id="3" name="Textfeld 2"/>
          <p:cNvSpPr txBox="1"/>
          <p:nvPr/>
        </p:nvSpPr>
        <p:spPr>
          <a:xfrm>
            <a:off x="205078" y="2808741"/>
            <a:ext cx="5684860" cy="3416320"/>
          </a:xfrm>
          <a:prstGeom prst="rect">
            <a:avLst/>
          </a:prstGeom>
          <a:noFill/>
          <a:ln w="19050">
            <a:solidFill>
              <a:schemeClr val="tx1"/>
            </a:solidFill>
          </a:ln>
        </p:spPr>
        <p:txBody>
          <a:bodyPr wrap="square" rtlCol="0">
            <a:spAutoFit/>
          </a:bodyPr>
          <a:lstStyle/>
          <a:p>
            <a:r>
              <a:rPr lang="de-DE" sz="2000" dirty="0">
                <a:solidFill>
                  <a:schemeClr val="bg1"/>
                </a:solidFill>
                <a:latin typeface="Arial Narrow" panose="020B0606020202030204" pitchFamily="34" charset="0"/>
              </a:rPr>
              <a:t>      </a:t>
            </a:r>
            <a:r>
              <a:rPr lang="de-DE" sz="2400" b="1" u="sng" dirty="0">
                <a:solidFill>
                  <a:schemeClr val="bg1"/>
                </a:solidFill>
                <a:latin typeface="Arial Narrow" panose="020B0606020202030204" pitchFamily="34" charset="0"/>
              </a:rPr>
              <a:t>Mit Vorschlag</a:t>
            </a:r>
          </a:p>
          <a:p>
            <a:endParaRPr lang="de-DE" sz="2400" b="1" dirty="0">
              <a:solidFill>
                <a:schemeClr val="bg1"/>
              </a:solidFill>
              <a:latin typeface="Arial Narrow" panose="020B0606020202030204" pitchFamily="34" charset="0"/>
            </a:endParaRPr>
          </a:p>
          <a:p>
            <a:pPr marL="342900" indent="-342900">
              <a:buFont typeface="Arial" panose="020B0604020202020204" pitchFamily="34" charset="0"/>
              <a:buChar char="•"/>
            </a:pPr>
            <a:r>
              <a:rPr lang="de-DE" sz="2400" b="1" dirty="0">
                <a:solidFill>
                  <a:schemeClr val="bg1"/>
                </a:solidFill>
                <a:latin typeface="Arial Narrow" panose="020B0606020202030204" pitchFamily="34" charset="0"/>
              </a:rPr>
              <a:t>Betroffener schlägt neuen Betreuer vor und wünscht Wechsel</a:t>
            </a:r>
          </a:p>
          <a:p>
            <a:pPr marL="342900" indent="-342900">
              <a:buFont typeface="Arial" panose="020B0604020202020204" pitchFamily="34" charset="0"/>
              <a:buChar char="•"/>
            </a:pPr>
            <a:r>
              <a:rPr lang="de-DE" sz="2400" b="1" dirty="0">
                <a:solidFill>
                  <a:schemeClr val="bg1"/>
                </a:solidFill>
                <a:latin typeface="Arial Narrow" panose="020B0606020202030204" pitchFamily="34" charset="0"/>
              </a:rPr>
              <a:t>Zuständig ist Rechtspfleger</a:t>
            </a:r>
          </a:p>
          <a:p>
            <a:pPr marL="342900" indent="-342900">
              <a:buFont typeface="Arial" panose="020B0604020202020204" pitchFamily="34" charset="0"/>
              <a:buChar char="•"/>
            </a:pPr>
            <a:r>
              <a:rPr lang="de-DE" sz="2400" b="1" dirty="0">
                <a:solidFill>
                  <a:schemeClr val="bg1"/>
                </a:solidFill>
                <a:latin typeface="Arial Narrow" panose="020B0606020202030204" pitchFamily="34" charset="0"/>
              </a:rPr>
              <a:t>Bindung des Gerichts an Vorschlag des Betroffenen</a:t>
            </a:r>
          </a:p>
          <a:p>
            <a:pPr marL="342900" indent="-342900">
              <a:buFont typeface="Arial" panose="020B0604020202020204" pitchFamily="34" charset="0"/>
              <a:buChar char="•"/>
            </a:pPr>
            <a:r>
              <a:rPr lang="de-DE" sz="2400" b="1" dirty="0">
                <a:solidFill>
                  <a:schemeClr val="bg1"/>
                </a:solidFill>
                <a:latin typeface="Arial Narrow" panose="020B0606020202030204" pitchFamily="34" charset="0"/>
              </a:rPr>
              <a:t>Ausnahme </a:t>
            </a:r>
            <a:r>
              <a:rPr lang="de-DE" sz="2400" b="1" dirty="0">
                <a:solidFill>
                  <a:schemeClr val="bg1"/>
                </a:solidFill>
                <a:latin typeface="Arial Narrow" panose="020B0606020202030204" pitchFamily="34" charset="0"/>
                <a:sym typeface="Wingdings" panose="05000000000000000000" pitchFamily="2" charset="2"/>
              </a:rPr>
              <a:t> widerspricht dem Wohl d. Betroffenen</a:t>
            </a:r>
            <a:endParaRPr lang="de-DE" sz="2000" b="1" dirty="0">
              <a:latin typeface="Arial Narrow" panose="020B0606020202030204" pitchFamily="34" charset="0"/>
            </a:endParaRPr>
          </a:p>
        </p:txBody>
      </p:sp>
      <p:sp>
        <p:nvSpPr>
          <p:cNvPr id="4" name="Textfeld 3"/>
          <p:cNvSpPr txBox="1"/>
          <p:nvPr/>
        </p:nvSpPr>
        <p:spPr>
          <a:xfrm>
            <a:off x="6096000" y="2808741"/>
            <a:ext cx="5808372" cy="3354765"/>
          </a:xfrm>
          <a:prstGeom prst="rect">
            <a:avLst/>
          </a:prstGeom>
          <a:noFill/>
          <a:ln w="19050">
            <a:solidFill>
              <a:schemeClr val="tx1"/>
            </a:solidFill>
          </a:ln>
        </p:spPr>
        <p:txBody>
          <a:bodyPr wrap="square" rtlCol="0">
            <a:spAutoFit/>
          </a:bodyPr>
          <a:lstStyle/>
          <a:p>
            <a:r>
              <a:rPr lang="de-DE" sz="2000" b="1" dirty="0">
                <a:solidFill>
                  <a:schemeClr val="bg1"/>
                </a:solidFill>
                <a:latin typeface="Arial Narrow" panose="020B0606020202030204" pitchFamily="34" charset="0"/>
              </a:rPr>
              <a:t>	</a:t>
            </a:r>
            <a:r>
              <a:rPr lang="de-DE" sz="2400" b="1" u="sng" dirty="0">
                <a:solidFill>
                  <a:schemeClr val="bg1"/>
                </a:solidFill>
                <a:latin typeface="Arial Narrow" panose="020B0606020202030204" pitchFamily="34" charset="0"/>
              </a:rPr>
              <a:t>Ohne Vorschlag</a:t>
            </a:r>
          </a:p>
          <a:p>
            <a:endParaRPr lang="de-DE" sz="2400" b="1" dirty="0">
              <a:solidFill>
                <a:schemeClr val="bg1"/>
              </a:solidFill>
              <a:latin typeface="Arial Narrow" panose="020B0606020202030204" pitchFamily="34" charset="0"/>
            </a:endParaRPr>
          </a:p>
          <a:p>
            <a:pPr marL="342900" indent="-342900">
              <a:buFont typeface="Arial" panose="020B0604020202020204" pitchFamily="34" charset="0"/>
              <a:buChar char="•"/>
            </a:pPr>
            <a:r>
              <a:rPr lang="de-DE" sz="2400" b="1" dirty="0">
                <a:solidFill>
                  <a:schemeClr val="bg1"/>
                </a:solidFill>
                <a:latin typeface="Arial Narrow" panose="020B0606020202030204" pitchFamily="34" charset="0"/>
              </a:rPr>
              <a:t>Betroffener wünscht Wechsel, schlägt aber keinen neuen Betreuer vor</a:t>
            </a:r>
          </a:p>
          <a:p>
            <a:pPr marL="342900" indent="-342900">
              <a:buFont typeface="Arial" panose="020B0604020202020204" pitchFamily="34" charset="0"/>
              <a:buChar char="•"/>
            </a:pPr>
            <a:r>
              <a:rPr lang="de-DE" sz="2400" b="1" dirty="0">
                <a:solidFill>
                  <a:schemeClr val="bg1"/>
                </a:solidFill>
                <a:latin typeface="Arial Narrow" panose="020B0606020202030204" pitchFamily="34" charset="0"/>
              </a:rPr>
              <a:t>Zuständig ist Richter</a:t>
            </a:r>
          </a:p>
          <a:p>
            <a:pPr marL="342900" indent="-342900">
              <a:buFont typeface="Arial" panose="020B0604020202020204" pitchFamily="34" charset="0"/>
              <a:buChar char="•"/>
            </a:pPr>
            <a:r>
              <a:rPr lang="de-DE" sz="2400" b="1" dirty="0">
                <a:solidFill>
                  <a:schemeClr val="bg1"/>
                </a:solidFill>
                <a:latin typeface="Arial Narrow" panose="020B0606020202030204" pitchFamily="34" charset="0"/>
              </a:rPr>
              <a:t>Gericht hat neuen Betreuer auszuwählen</a:t>
            </a:r>
          </a:p>
          <a:p>
            <a:pPr marL="342900" indent="-342900">
              <a:buFont typeface="Arial" panose="020B0604020202020204" pitchFamily="34" charset="0"/>
              <a:buChar char="•"/>
            </a:pPr>
            <a:r>
              <a:rPr lang="de-DE" sz="2400" b="1" dirty="0">
                <a:solidFill>
                  <a:schemeClr val="bg1"/>
                </a:solidFill>
                <a:latin typeface="Arial Narrow" panose="020B0606020202030204" pitchFamily="34" charset="0"/>
              </a:rPr>
              <a:t>Ggf. Anfrage an Betreuungsbehörde wg. Vorschlag</a:t>
            </a:r>
          </a:p>
          <a:p>
            <a:endParaRPr lang="de-DE" sz="2000" dirty="0">
              <a:latin typeface="Arial Narrow" panose="020B0606020202030204" pitchFamily="34" charset="0"/>
            </a:endParaRPr>
          </a:p>
        </p:txBody>
      </p:sp>
    </p:spTree>
    <p:extLst>
      <p:ext uri="{BB962C8B-B14F-4D97-AF65-F5344CB8AC3E}">
        <p14:creationId xmlns:p14="http://schemas.microsoft.com/office/powerpoint/2010/main" val="67776039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72854" y="198668"/>
            <a:ext cx="8534400" cy="1507067"/>
          </a:xfrm>
        </p:spPr>
        <p:txBody>
          <a:bodyPr>
            <a:normAutofit/>
          </a:bodyPr>
          <a:lstStyle/>
          <a:p>
            <a:pPr algn="ctr"/>
            <a:r>
              <a:rPr lang="de-DE" sz="4000" b="1" u="sng" dirty="0">
                <a:solidFill>
                  <a:schemeClr val="bg1"/>
                </a:solidFill>
                <a:latin typeface=" Arial Narrow"/>
              </a:rPr>
              <a:t>Unterbringungsverfahren</a:t>
            </a:r>
          </a:p>
        </p:txBody>
      </p:sp>
      <p:pic>
        <p:nvPicPr>
          <p:cNvPr id="2050" name="Picture 2" descr="Unterbringung in der Psychiatrie - und die Fortdauerentscheidung |  Rechtslup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82872" y="3429000"/>
            <a:ext cx="5203065"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9FC4C7FE-E085-39E5-AB46-770F3717B005}"/>
              </a:ext>
            </a:extLst>
          </p:cNvPr>
          <p:cNvSpPr txBox="1"/>
          <p:nvPr/>
        </p:nvSpPr>
        <p:spPr>
          <a:xfrm>
            <a:off x="206063" y="1518276"/>
            <a:ext cx="7353836" cy="2554545"/>
          </a:xfrm>
          <a:prstGeom prst="rect">
            <a:avLst/>
          </a:prstGeom>
          <a:noFill/>
        </p:spPr>
        <p:txBody>
          <a:bodyPr wrap="square">
            <a:spAutoFit/>
          </a:bodyPr>
          <a:lstStyle/>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de-DE" sz="3200" b="1" i="0" u="none" strike="noStrike" kern="1200" cap="none" spc="0" normalizeH="0" baseline="0" noProof="0" dirty="0">
                <a:ln>
                  <a:noFill/>
                </a:ln>
                <a:solidFill>
                  <a:prstClr val="black"/>
                </a:solidFill>
                <a:effectLst/>
                <a:uLnTx/>
                <a:uFillTx/>
                <a:latin typeface=" Arial Narrow"/>
                <a:ea typeface="+mn-ea"/>
                <a:cs typeface="+mn-cs"/>
              </a:rPr>
              <a:t>Das </a:t>
            </a:r>
            <a:r>
              <a:rPr kumimoji="0" lang="de-DE" sz="3200" b="1" i="0" u="none" strike="noStrike" kern="1200" cap="none" spc="0" normalizeH="0" baseline="0" noProof="0" dirty="0" err="1">
                <a:ln>
                  <a:noFill/>
                </a:ln>
                <a:solidFill>
                  <a:prstClr val="black"/>
                </a:solidFill>
                <a:effectLst/>
                <a:uLnTx/>
                <a:uFillTx/>
                <a:latin typeface=" Arial Narrow"/>
                <a:ea typeface="+mn-ea"/>
                <a:cs typeface="+mn-cs"/>
              </a:rPr>
              <a:t>PsychKG</a:t>
            </a:r>
            <a:r>
              <a:rPr kumimoji="0" lang="de-DE" sz="3200" b="1" i="0" u="none" strike="noStrike" kern="1200" cap="none" spc="0" normalizeH="0" baseline="0" noProof="0" dirty="0">
                <a:ln>
                  <a:noFill/>
                </a:ln>
                <a:solidFill>
                  <a:prstClr val="black"/>
                </a:solidFill>
                <a:effectLst/>
                <a:uLnTx/>
                <a:uFillTx/>
                <a:latin typeface=" Arial Narrow"/>
                <a:ea typeface="+mn-ea"/>
                <a:cs typeface="+mn-cs"/>
              </a:rPr>
              <a:t> d</a:t>
            </a:r>
            <a:r>
              <a:rPr lang="de-DE" sz="3200" b="1" dirty="0">
                <a:solidFill>
                  <a:prstClr val="black"/>
                </a:solidFill>
                <a:latin typeface=" Arial Narrow"/>
              </a:rPr>
              <a:t>er Länder </a:t>
            </a:r>
            <a:br>
              <a:rPr lang="de-DE" sz="3200" b="1" dirty="0">
                <a:solidFill>
                  <a:prstClr val="black"/>
                </a:solidFill>
                <a:latin typeface=" Arial Narrow"/>
              </a:rPr>
            </a:br>
            <a:r>
              <a:rPr lang="de-DE" sz="3200" b="1" dirty="0">
                <a:solidFill>
                  <a:prstClr val="black"/>
                </a:solidFill>
                <a:latin typeface=" Arial Narrow"/>
              </a:rPr>
              <a:t>(</a:t>
            </a:r>
            <a:r>
              <a:rPr lang="de-DE" sz="3200" b="1" dirty="0">
                <a:solidFill>
                  <a:schemeClr val="bg1"/>
                </a:solidFill>
                <a:latin typeface=" Arial Narrow"/>
              </a:rPr>
              <a:t>Psychisch-Kranken-Gesetz) </a:t>
            </a:r>
            <a:r>
              <a:rPr kumimoji="0" lang="de-DE" sz="3200" b="1" i="0" u="none" strike="noStrike" kern="1200" cap="none" spc="0" normalizeH="0" baseline="0" noProof="0" dirty="0">
                <a:ln>
                  <a:noFill/>
                </a:ln>
                <a:solidFill>
                  <a:prstClr val="black"/>
                </a:solidFill>
                <a:effectLst/>
                <a:uLnTx/>
                <a:uFillTx/>
                <a:latin typeface=" Arial Narrow"/>
                <a:ea typeface="+mn-ea"/>
                <a:cs typeface="+mn-cs"/>
              </a:rPr>
              <a:t>regelt die materiellrechtlichen Voraussetzungen für die Zulässigkeit der jeweiligen Unterbringungsmaßnahmen.</a:t>
            </a:r>
          </a:p>
        </p:txBody>
      </p:sp>
    </p:spTree>
    <p:extLst>
      <p:ext uri="{BB962C8B-B14F-4D97-AF65-F5344CB8AC3E}">
        <p14:creationId xmlns:p14="http://schemas.microsoft.com/office/powerpoint/2010/main" val="60804491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6F88D73A-3F7A-228C-657D-F142D0F94C53}"/>
              </a:ext>
            </a:extLst>
          </p:cNvPr>
          <p:cNvSpPr txBox="1"/>
          <p:nvPr/>
        </p:nvSpPr>
        <p:spPr>
          <a:xfrm>
            <a:off x="1406012" y="206496"/>
            <a:ext cx="8114070" cy="707886"/>
          </a:xfrm>
          <a:prstGeom prst="rect">
            <a:avLst/>
          </a:prstGeom>
          <a:noFill/>
        </p:spPr>
        <p:txBody>
          <a:bodyPr wrap="square">
            <a:spAutoFit/>
          </a:bodyPr>
          <a:lstStyle/>
          <a:p>
            <a:pPr algn="ctr"/>
            <a:r>
              <a:rPr kumimoji="0" lang="de-DE" sz="4000" b="1" i="0" u="sng" strike="noStrike" kern="1200" cap="none" spc="0" normalizeH="0" baseline="0" noProof="0" dirty="0">
                <a:ln>
                  <a:noFill/>
                </a:ln>
                <a:solidFill>
                  <a:prstClr val="black"/>
                </a:solidFill>
                <a:effectLst/>
                <a:uLnTx/>
                <a:uFillTx/>
                <a:latin typeface=" Arial Narrow"/>
                <a:ea typeface="+mj-ea"/>
                <a:cs typeface="Arial" panose="020B0604020202020204" pitchFamily="34" charset="0"/>
              </a:rPr>
              <a:t>Überblick</a:t>
            </a:r>
            <a:endParaRPr lang="de-DE" dirty="0"/>
          </a:p>
        </p:txBody>
      </p:sp>
      <p:sp>
        <p:nvSpPr>
          <p:cNvPr id="7" name="Textfeld 6">
            <a:extLst>
              <a:ext uri="{FF2B5EF4-FFF2-40B4-BE49-F238E27FC236}">
                <a16:creationId xmlns:a16="http://schemas.microsoft.com/office/drawing/2014/main" id="{391A6D9F-7040-115F-B53B-29443D7B9277}"/>
              </a:ext>
            </a:extLst>
          </p:cNvPr>
          <p:cNvSpPr txBox="1"/>
          <p:nvPr/>
        </p:nvSpPr>
        <p:spPr>
          <a:xfrm>
            <a:off x="648929" y="1071698"/>
            <a:ext cx="11346425" cy="4465838"/>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de-DE" sz="3200" b="1" i="0" u="none" strike="noStrike" kern="1200" cap="none" spc="0" normalizeH="0" baseline="0" noProof="0" dirty="0">
                <a:ln>
                  <a:noFill/>
                </a:ln>
                <a:solidFill>
                  <a:prstClr val="black"/>
                </a:solidFill>
                <a:effectLst/>
                <a:uLnTx/>
                <a:uFillTx/>
                <a:latin typeface=" Arial Narrow"/>
                <a:ea typeface="+mn-ea"/>
                <a:cs typeface="Arial" panose="020B0604020202020204" pitchFamily="34" charset="0"/>
              </a:rPr>
              <a:t>Die zivilrechtliche Unterbringung nach dem BGB:      Registerzeichen XVII</a:t>
            </a:r>
            <a:br>
              <a:rPr kumimoji="0" lang="de-DE" sz="3200" b="1" i="0" u="none" strike="noStrike" kern="1200" cap="none" spc="0" normalizeH="0" baseline="0" noProof="0" dirty="0">
                <a:ln>
                  <a:noFill/>
                </a:ln>
                <a:solidFill>
                  <a:prstClr val="black"/>
                </a:solidFill>
                <a:effectLst/>
                <a:uLnTx/>
                <a:uFillTx/>
                <a:latin typeface=" Arial Narrow"/>
                <a:ea typeface="+mn-ea"/>
                <a:cs typeface="Arial" panose="020B0604020202020204" pitchFamily="34" charset="0"/>
              </a:rPr>
            </a:br>
            <a:endParaRPr kumimoji="0" lang="de-DE" sz="3200" b="1" i="0" u="none" strike="noStrike" kern="1200" cap="none" spc="0" normalizeH="0" baseline="0" noProof="0" dirty="0">
              <a:ln>
                <a:noFill/>
              </a:ln>
              <a:solidFill>
                <a:prstClr val="black"/>
              </a:solidFill>
              <a:effectLst/>
              <a:uLnTx/>
              <a:uFillTx/>
              <a:latin typeface=" Arial Narrow"/>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de-DE" sz="3200" b="1" i="0" u="none" strike="noStrike" kern="1200" cap="none" spc="0" normalizeH="0" baseline="0" noProof="0" dirty="0">
                <a:ln>
                  <a:noFill/>
                </a:ln>
                <a:solidFill>
                  <a:prstClr val="black"/>
                </a:solidFill>
                <a:effectLst/>
                <a:uLnTx/>
                <a:uFillTx/>
                <a:latin typeface=" Arial Narrow"/>
                <a:ea typeface="+mn-ea"/>
                <a:cs typeface="Arial" panose="020B0604020202020204" pitchFamily="34" charset="0"/>
              </a:rPr>
              <a:t>Die öffentlich-rechtliche Unterbringung nach dem </a:t>
            </a:r>
            <a:r>
              <a:rPr kumimoji="0" lang="de-DE" sz="3200" b="1" i="0" u="none" strike="noStrike" kern="1200" cap="none" spc="0" normalizeH="0" baseline="0" noProof="0" dirty="0" err="1">
                <a:ln>
                  <a:noFill/>
                </a:ln>
                <a:solidFill>
                  <a:prstClr val="black"/>
                </a:solidFill>
                <a:effectLst/>
                <a:uLnTx/>
                <a:uFillTx/>
                <a:latin typeface=" Arial Narrow"/>
                <a:ea typeface="+mn-ea"/>
                <a:cs typeface="Arial" panose="020B0604020202020204" pitchFamily="34" charset="0"/>
              </a:rPr>
              <a:t>PsychKg</a:t>
            </a:r>
            <a:r>
              <a:rPr kumimoji="0" lang="de-DE" sz="3200" b="1" i="0" u="none" strike="noStrike" kern="1200" cap="none" spc="0" normalizeH="0" baseline="0" noProof="0" dirty="0">
                <a:ln>
                  <a:noFill/>
                </a:ln>
                <a:solidFill>
                  <a:prstClr val="black"/>
                </a:solidFill>
                <a:effectLst/>
                <a:uLnTx/>
                <a:uFillTx/>
                <a:latin typeface=" Arial Narrow"/>
                <a:ea typeface="+mn-ea"/>
                <a:cs typeface="Arial" panose="020B0604020202020204" pitchFamily="34" charset="0"/>
              </a:rPr>
              <a:t> der Länder: Registerzeichen XIV</a:t>
            </a:r>
            <a:br>
              <a:rPr kumimoji="0" lang="de-DE" sz="3200" b="1" i="0" u="none" strike="noStrike" kern="1200" cap="none" spc="0" normalizeH="0" baseline="0" noProof="0" dirty="0">
                <a:ln>
                  <a:noFill/>
                </a:ln>
                <a:solidFill>
                  <a:prstClr val="black"/>
                </a:solidFill>
                <a:effectLst/>
                <a:uLnTx/>
                <a:uFillTx/>
                <a:latin typeface=" Arial Narrow"/>
                <a:ea typeface="+mn-ea"/>
                <a:cs typeface="Arial" panose="020B0604020202020204" pitchFamily="34" charset="0"/>
              </a:rPr>
            </a:br>
            <a:endParaRPr kumimoji="0" lang="de-DE" sz="3200" b="1" i="0" u="none" strike="noStrike" kern="1200" cap="none" spc="0" normalizeH="0" baseline="0" noProof="0" dirty="0">
              <a:ln>
                <a:noFill/>
              </a:ln>
              <a:solidFill>
                <a:prstClr val="black"/>
              </a:solidFill>
              <a:effectLst/>
              <a:uLnTx/>
              <a:uFillTx/>
              <a:latin typeface=" Arial Narrow"/>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de-DE" sz="3200" b="1" i="0" u="none" strike="noStrike" kern="1200" cap="none" spc="0" normalizeH="0" baseline="0" noProof="0" dirty="0">
                <a:ln>
                  <a:noFill/>
                </a:ln>
                <a:solidFill>
                  <a:prstClr val="black"/>
                </a:solidFill>
                <a:effectLst/>
                <a:uLnTx/>
                <a:uFillTx/>
                <a:latin typeface=" Arial Narrow"/>
                <a:ea typeface="+mn-ea"/>
                <a:cs typeface="Arial" panose="020B0604020202020204" pitchFamily="34" charset="0"/>
              </a:rPr>
              <a:t>Geregelt in §§ 1831 BGB und in den </a:t>
            </a:r>
            <a:r>
              <a:rPr kumimoji="0" lang="de-DE" sz="3200" b="1" i="0" u="none" strike="noStrike" kern="1200" cap="none" spc="0" normalizeH="0" baseline="0" noProof="0" dirty="0" err="1">
                <a:ln>
                  <a:noFill/>
                </a:ln>
                <a:solidFill>
                  <a:prstClr val="black"/>
                </a:solidFill>
                <a:effectLst/>
                <a:uLnTx/>
                <a:uFillTx/>
                <a:latin typeface=" Arial Narrow"/>
                <a:ea typeface="+mn-ea"/>
                <a:cs typeface="Arial" panose="020B0604020202020204" pitchFamily="34" charset="0"/>
              </a:rPr>
              <a:t>PsychKG</a:t>
            </a:r>
            <a:r>
              <a:rPr kumimoji="0" lang="de-DE" sz="3200" b="1" i="0" u="none" strike="noStrike" kern="1200" cap="none" spc="0" normalizeH="0" baseline="0" noProof="0" dirty="0">
                <a:ln>
                  <a:noFill/>
                </a:ln>
                <a:solidFill>
                  <a:prstClr val="black"/>
                </a:solidFill>
                <a:effectLst/>
                <a:uLnTx/>
                <a:uFillTx/>
                <a:latin typeface=" Arial Narrow"/>
                <a:ea typeface="+mn-ea"/>
                <a:cs typeface="Arial" panose="020B0604020202020204" pitchFamily="34" charset="0"/>
              </a:rPr>
              <a:t> der Länder</a:t>
            </a:r>
            <a:br>
              <a:rPr kumimoji="0" lang="de-DE" sz="3200" b="1" i="0" u="none" strike="noStrike" kern="1200" cap="none" spc="0" normalizeH="0" baseline="0" noProof="0" dirty="0">
                <a:ln>
                  <a:noFill/>
                </a:ln>
                <a:solidFill>
                  <a:prstClr val="black"/>
                </a:solidFill>
                <a:effectLst/>
                <a:uLnTx/>
                <a:uFillTx/>
                <a:latin typeface=" Arial Narrow"/>
                <a:ea typeface="+mn-ea"/>
                <a:cs typeface="Arial" panose="020B0604020202020204" pitchFamily="34" charset="0"/>
              </a:rPr>
            </a:br>
            <a:endParaRPr kumimoji="0" lang="de-DE" sz="3200" b="1" i="0" u="none" strike="noStrike" kern="1200" cap="none" spc="0" normalizeH="0" baseline="0" noProof="0" dirty="0">
              <a:ln>
                <a:noFill/>
              </a:ln>
              <a:solidFill>
                <a:prstClr val="black"/>
              </a:solidFill>
              <a:effectLst/>
              <a:uLnTx/>
              <a:uFillTx/>
              <a:latin typeface=" Arial Narrow"/>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de-DE" sz="3200" b="1" i="0" u="none" strike="noStrike" kern="1200" cap="none" spc="0" normalizeH="0" baseline="0" noProof="0" dirty="0">
                <a:ln>
                  <a:noFill/>
                </a:ln>
                <a:solidFill>
                  <a:prstClr val="black"/>
                </a:solidFill>
                <a:effectLst/>
                <a:uLnTx/>
                <a:uFillTx/>
                <a:latin typeface=" Arial Narrow"/>
                <a:ea typeface="+mn-ea"/>
                <a:cs typeface="Arial" panose="020B0604020202020204" pitchFamily="34" charset="0"/>
              </a:rPr>
              <a:t>Unterbringungsmaßnahmen sind immer befristet</a:t>
            </a:r>
          </a:p>
        </p:txBody>
      </p:sp>
    </p:spTree>
    <p:extLst>
      <p:ext uri="{BB962C8B-B14F-4D97-AF65-F5344CB8AC3E}">
        <p14:creationId xmlns:p14="http://schemas.microsoft.com/office/powerpoint/2010/main" val="174994685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FED500EC-F4F9-8ADF-750B-C229BC169AA5}"/>
              </a:ext>
            </a:extLst>
          </p:cNvPr>
          <p:cNvSpPr txBox="1"/>
          <p:nvPr/>
        </p:nvSpPr>
        <p:spPr>
          <a:xfrm>
            <a:off x="265471" y="305068"/>
            <a:ext cx="11513574" cy="58785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0" b="1" i="0" u="sng" strike="noStrike" kern="1200" cap="none" spc="0" normalizeH="0" baseline="0" noProof="0" dirty="0">
                <a:ln>
                  <a:noFill/>
                </a:ln>
                <a:solidFill>
                  <a:prstClr val="black"/>
                </a:solidFill>
                <a:effectLst/>
                <a:uLnTx/>
                <a:uFillTx/>
                <a:latin typeface=" Arial Narrow"/>
                <a:ea typeface="+mn-ea"/>
                <a:cs typeface="+mn-cs"/>
              </a:rPr>
              <a:t>Verfahren Unterbringung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black"/>
              </a:solidFill>
              <a:effectLst/>
              <a:uLnTx/>
              <a:uFillTx/>
              <a:latin typeface=" Arial Narrow"/>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1" i="0" u="none" strike="noStrike" kern="1200" cap="none" spc="0" normalizeH="0" baseline="0" noProof="0" dirty="0">
                <a:ln>
                  <a:noFill/>
                </a:ln>
                <a:solidFill>
                  <a:prstClr val="black"/>
                </a:solidFill>
                <a:effectLst/>
                <a:uLnTx/>
                <a:uFillTx/>
                <a:latin typeface=" Arial Narrow"/>
                <a:ea typeface="+mn-ea"/>
                <a:cs typeface="+mn-cs"/>
              </a:rPr>
              <a:t>Das Verfahren über die Unterbringungssachen ähnelt dem Betreuungsverfahren in weiten Teilen</a:t>
            </a:r>
            <a:br>
              <a:rPr kumimoji="0" lang="de-DE" sz="2400" b="1" i="0" u="none" strike="noStrike" kern="1200" cap="none" spc="0" normalizeH="0" baseline="0" noProof="0" dirty="0">
                <a:ln>
                  <a:noFill/>
                </a:ln>
                <a:solidFill>
                  <a:prstClr val="black"/>
                </a:solidFill>
                <a:effectLst/>
                <a:uLnTx/>
                <a:uFillTx/>
                <a:latin typeface=" Arial Narrow"/>
                <a:ea typeface="+mn-ea"/>
                <a:cs typeface="+mn-cs"/>
              </a:rPr>
            </a:br>
            <a:endParaRPr kumimoji="0" lang="de-DE" sz="2400" b="1" i="0" u="none" strike="noStrike" kern="1200" cap="none" spc="0" normalizeH="0" baseline="0" noProof="0" dirty="0">
              <a:ln>
                <a:noFill/>
              </a:ln>
              <a:solidFill>
                <a:prstClr val="black"/>
              </a:solidFill>
              <a:effectLst/>
              <a:uLnTx/>
              <a:uFillTx/>
              <a:latin typeface=" Arial Narrow"/>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1" i="0" u="none" strike="noStrike" kern="1200" cap="none" spc="0" normalizeH="0" baseline="0" noProof="0" dirty="0">
                <a:ln>
                  <a:noFill/>
                </a:ln>
                <a:solidFill>
                  <a:prstClr val="black"/>
                </a:solidFill>
                <a:effectLst/>
                <a:uLnTx/>
                <a:uFillTx/>
                <a:latin typeface=" Arial Narrow"/>
                <a:ea typeface="+mn-ea"/>
                <a:cs typeface="+mn-cs"/>
              </a:rPr>
              <a:t>Für einstweilige Anordnungen und einstweilige Maßregeln ist außerhalb </a:t>
            </a:r>
            <a:br>
              <a:rPr kumimoji="0" lang="de-DE" sz="2400" b="1" i="0" u="none" strike="noStrike" kern="1200" cap="none" spc="0" normalizeH="0" baseline="0" noProof="0" dirty="0">
                <a:ln>
                  <a:noFill/>
                </a:ln>
                <a:solidFill>
                  <a:prstClr val="black"/>
                </a:solidFill>
                <a:effectLst/>
                <a:uLnTx/>
                <a:uFillTx/>
                <a:latin typeface=" Arial Narrow"/>
                <a:ea typeface="+mn-ea"/>
                <a:cs typeface="+mn-cs"/>
              </a:rPr>
            </a:br>
            <a:r>
              <a:rPr kumimoji="0" lang="de-DE" sz="2400" b="1" i="0" u="none" strike="noStrike" kern="1200" cap="none" spc="0" normalizeH="0" baseline="0" noProof="0" dirty="0">
                <a:ln>
                  <a:noFill/>
                </a:ln>
                <a:solidFill>
                  <a:prstClr val="black"/>
                </a:solidFill>
                <a:effectLst/>
                <a:uLnTx/>
                <a:uFillTx/>
                <a:latin typeface=" Arial Narrow"/>
                <a:ea typeface="+mn-ea"/>
                <a:cs typeface="+mn-cs"/>
              </a:rPr>
              <a:t>der Rangfolge des § </a:t>
            </a:r>
            <a:r>
              <a:rPr kumimoji="0" lang="de-DE" sz="2400" b="1" i="0" u="none" strike="noStrike" kern="1200" cap="none" spc="0" normalizeH="0" baseline="0" noProof="0" dirty="0">
                <a:ln>
                  <a:noFill/>
                </a:ln>
                <a:solidFill>
                  <a:srgbClr val="FF0000"/>
                </a:solidFill>
                <a:effectLst/>
                <a:uLnTx/>
                <a:uFillTx/>
                <a:latin typeface=" Arial Narrow"/>
                <a:ea typeface="+mn-ea"/>
                <a:cs typeface="+mn-cs"/>
              </a:rPr>
              <a:t>313 Abs. 1 </a:t>
            </a:r>
            <a:r>
              <a:rPr kumimoji="0" lang="de-DE" sz="2400" b="1" i="0" u="none" strike="noStrike" kern="1200" cap="none" spc="0" normalizeH="0" baseline="0" noProof="0" dirty="0" err="1">
                <a:ln>
                  <a:noFill/>
                </a:ln>
                <a:solidFill>
                  <a:srgbClr val="FF0000"/>
                </a:solidFill>
                <a:effectLst/>
                <a:uLnTx/>
                <a:uFillTx/>
                <a:latin typeface=" Arial Narrow"/>
                <a:ea typeface="+mn-ea"/>
                <a:cs typeface="+mn-cs"/>
              </a:rPr>
              <a:t>FamFG</a:t>
            </a:r>
            <a:r>
              <a:rPr kumimoji="0" lang="de-DE" sz="2400" b="1" i="0" u="none" strike="noStrike" kern="1200" cap="none" spc="0" normalizeH="0" baseline="0" noProof="0" dirty="0">
                <a:ln>
                  <a:noFill/>
                </a:ln>
                <a:solidFill>
                  <a:srgbClr val="FF0000"/>
                </a:solidFill>
                <a:effectLst/>
                <a:uLnTx/>
                <a:uFillTx/>
                <a:latin typeface=" Arial Narrow"/>
                <a:ea typeface="+mn-ea"/>
                <a:cs typeface="+mn-cs"/>
              </a:rPr>
              <a:t> </a:t>
            </a:r>
            <a:r>
              <a:rPr kumimoji="0" lang="de-DE" sz="2400" b="1" i="0" u="none" strike="noStrike" kern="1200" cap="none" spc="0" normalizeH="0" baseline="0" noProof="0" dirty="0">
                <a:ln>
                  <a:noFill/>
                </a:ln>
                <a:solidFill>
                  <a:prstClr val="black"/>
                </a:solidFill>
                <a:effectLst/>
                <a:uLnTx/>
                <a:uFillTx/>
                <a:latin typeface=" Arial Narrow"/>
                <a:ea typeface="+mn-ea"/>
                <a:cs typeface="+mn-cs"/>
              </a:rPr>
              <a:t>das Gericht zuständig, in dessen Bezirk das Bedürfnis für die Unterbringungsmaßnahme auftritt, </a:t>
            </a:r>
            <a:r>
              <a:rPr kumimoji="0" lang="de-DE" sz="2400" b="1" i="0" u="none" strike="noStrike" kern="1200" cap="none" spc="0" normalizeH="0" baseline="0" noProof="0" dirty="0">
                <a:ln>
                  <a:noFill/>
                </a:ln>
                <a:solidFill>
                  <a:srgbClr val="FF0000"/>
                </a:solidFill>
                <a:effectLst/>
                <a:uLnTx/>
                <a:uFillTx/>
                <a:latin typeface=" Arial Narrow"/>
                <a:ea typeface="+mn-ea"/>
                <a:cs typeface="+mn-cs"/>
              </a:rPr>
              <a:t>§ 313 Abs. 2 </a:t>
            </a:r>
            <a:r>
              <a:rPr kumimoji="0" lang="de-DE" sz="2400" b="1" i="0" u="none" strike="noStrike" kern="1200" cap="none" spc="0" normalizeH="0" baseline="0" noProof="0" dirty="0" err="1">
                <a:ln>
                  <a:noFill/>
                </a:ln>
                <a:solidFill>
                  <a:srgbClr val="FF0000"/>
                </a:solidFill>
                <a:effectLst/>
                <a:uLnTx/>
                <a:uFillTx/>
                <a:latin typeface=" Arial Narrow"/>
                <a:ea typeface="+mn-ea"/>
                <a:cs typeface="+mn-cs"/>
              </a:rPr>
              <a:t>FamFG</a:t>
            </a:r>
            <a:br>
              <a:rPr kumimoji="0" lang="de-DE" sz="2400" b="1" i="0" u="none" strike="noStrike" kern="1200" cap="none" spc="0" normalizeH="0" baseline="0" noProof="0" dirty="0">
                <a:ln>
                  <a:noFill/>
                </a:ln>
                <a:solidFill>
                  <a:prstClr val="black"/>
                </a:solidFill>
                <a:effectLst/>
                <a:uLnTx/>
                <a:uFillTx/>
                <a:latin typeface=" Arial Narrow"/>
                <a:ea typeface="+mn-ea"/>
                <a:cs typeface="+mn-cs"/>
              </a:rPr>
            </a:br>
            <a:endParaRPr kumimoji="0" lang="de-DE" sz="2400" b="1" i="0" u="none" strike="noStrike" kern="1200" cap="none" spc="0" normalizeH="0" baseline="0" noProof="0" dirty="0">
              <a:ln>
                <a:noFill/>
              </a:ln>
              <a:solidFill>
                <a:prstClr val="black"/>
              </a:solidFill>
              <a:effectLst/>
              <a:uLnTx/>
              <a:uFillTx/>
              <a:latin typeface=" Arial Narrow"/>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1" i="0" u="none" strike="noStrike" kern="1200" cap="none" spc="0" normalizeH="0" baseline="0" noProof="0" dirty="0">
                <a:ln>
                  <a:noFill/>
                </a:ln>
                <a:solidFill>
                  <a:prstClr val="black"/>
                </a:solidFill>
                <a:effectLst/>
                <a:uLnTx/>
                <a:uFillTx/>
                <a:latin typeface=" Arial Narrow"/>
                <a:ea typeface="+mn-ea"/>
                <a:cs typeface="+mn-cs"/>
              </a:rPr>
              <a:t>Eine weitere Besonderheit gilt für die Anordnung einer Unterbringungsmaßnahme</a:t>
            </a:r>
            <a:br>
              <a:rPr kumimoji="0" lang="de-DE" sz="2400" b="1" i="0" u="none" strike="noStrike" kern="1200" cap="none" spc="0" normalizeH="0" baseline="0" noProof="0" dirty="0">
                <a:ln>
                  <a:noFill/>
                </a:ln>
                <a:solidFill>
                  <a:prstClr val="black"/>
                </a:solidFill>
                <a:effectLst/>
                <a:uLnTx/>
                <a:uFillTx/>
                <a:latin typeface=" Arial Narrow"/>
                <a:ea typeface="+mn-ea"/>
                <a:cs typeface="+mn-cs"/>
              </a:rPr>
            </a:br>
            <a:r>
              <a:rPr kumimoji="0" lang="de-DE" sz="2400" b="1" i="0" u="none" strike="noStrike" kern="1200" cap="none" spc="0" normalizeH="0" baseline="0" noProof="0" dirty="0">
                <a:ln>
                  <a:noFill/>
                </a:ln>
                <a:solidFill>
                  <a:prstClr val="black"/>
                </a:solidFill>
                <a:effectLst/>
                <a:uLnTx/>
                <a:uFillTx/>
                <a:latin typeface=" Arial Narrow"/>
                <a:ea typeface="+mn-ea"/>
                <a:cs typeface="+mn-cs"/>
              </a:rPr>
              <a:t>nach den </a:t>
            </a:r>
            <a:r>
              <a:rPr kumimoji="0" lang="de-DE" sz="2400" b="1" i="0" u="none" strike="noStrike" kern="1200" cap="none" spc="0" normalizeH="0" baseline="0" noProof="0" dirty="0" err="1">
                <a:ln>
                  <a:noFill/>
                </a:ln>
                <a:solidFill>
                  <a:prstClr val="black"/>
                </a:solidFill>
                <a:effectLst/>
                <a:uLnTx/>
                <a:uFillTx/>
                <a:latin typeface=" Arial Narrow"/>
                <a:ea typeface="+mn-ea"/>
                <a:cs typeface="+mn-cs"/>
              </a:rPr>
              <a:t>PsychKG</a:t>
            </a:r>
            <a:r>
              <a:rPr kumimoji="0" lang="de-DE" sz="2400" b="1" i="0" u="none" strike="noStrike" kern="1200" cap="none" spc="0" normalizeH="0" baseline="0" noProof="0" dirty="0">
                <a:ln>
                  <a:noFill/>
                </a:ln>
                <a:solidFill>
                  <a:prstClr val="black"/>
                </a:solidFill>
                <a:effectLst/>
                <a:uLnTx/>
                <a:uFillTx/>
                <a:latin typeface=" Arial Narrow"/>
                <a:ea typeface="+mn-ea"/>
                <a:cs typeface="+mn-cs"/>
              </a:rPr>
              <a:t> der Länder nach </a:t>
            </a:r>
            <a:r>
              <a:rPr kumimoji="0" lang="de-DE" sz="2400" b="1" i="0" u="none" strike="noStrike" kern="1200" cap="none" spc="0" normalizeH="0" baseline="0" noProof="0" dirty="0">
                <a:ln>
                  <a:noFill/>
                </a:ln>
                <a:solidFill>
                  <a:srgbClr val="FF0000"/>
                </a:solidFill>
                <a:effectLst/>
                <a:uLnTx/>
                <a:uFillTx/>
                <a:latin typeface=" Arial Narrow"/>
                <a:ea typeface="+mn-ea"/>
                <a:cs typeface="+mn-cs"/>
              </a:rPr>
              <a:t>§ 312 Nr. 4 </a:t>
            </a:r>
            <a:r>
              <a:rPr kumimoji="0" lang="de-DE" sz="2400" b="1" i="0" u="none" strike="noStrike" kern="1200" cap="none" spc="0" normalizeH="0" baseline="0" noProof="0" dirty="0" err="1">
                <a:ln>
                  <a:noFill/>
                </a:ln>
                <a:solidFill>
                  <a:srgbClr val="FF0000"/>
                </a:solidFill>
                <a:effectLst/>
                <a:uLnTx/>
                <a:uFillTx/>
                <a:latin typeface=" Arial Narrow"/>
                <a:ea typeface="+mn-ea"/>
                <a:cs typeface="+mn-cs"/>
              </a:rPr>
              <a:t>FamFG</a:t>
            </a:r>
            <a:r>
              <a:rPr kumimoji="0" lang="de-DE" sz="2400" b="1" i="0" u="none" strike="noStrike" kern="1200" cap="none" spc="0" normalizeH="0" baseline="0" noProof="0" dirty="0">
                <a:ln>
                  <a:noFill/>
                </a:ln>
                <a:solidFill>
                  <a:prstClr val="black"/>
                </a:solidFill>
                <a:effectLst/>
                <a:uLnTx/>
                <a:uFillTx/>
                <a:latin typeface=" Arial Narrow"/>
                <a:ea typeface="+mn-ea"/>
                <a:cs typeface="+mn-cs"/>
              </a:rPr>
              <a:t>, für diese Verfahren</a:t>
            </a:r>
            <a:br>
              <a:rPr kumimoji="0" lang="de-DE" sz="2400" b="1" i="0" u="none" strike="noStrike" kern="1200" cap="none" spc="0" normalizeH="0" baseline="0" noProof="0" dirty="0">
                <a:ln>
                  <a:noFill/>
                </a:ln>
                <a:solidFill>
                  <a:prstClr val="black"/>
                </a:solidFill>
                <a:effectLst/>
                <a:uLnTx/>
                <a:uFillTx/>
                <a:latin typeface=" Arial Narrow"/>
                <a:ea typeface="+mn-ea"/>
                <a:cs typeface="+mn-cs"/>
              </a:rPr>
            </a:br>
            <a:r>
              <a:rPr kumimoji="0" lang="de-DE" sz="2400" b="1" i="0" u="none" strike="noStrike" kern="1200" cap="none" spc="0" normalizeH="0" baseline="0" noProof="0" dirty="0">
                <a:ln>
                  <a:noFill/>
                </a:ln>
                <a:solidFill>
                  <a:prstClr val="black"/>
                </a:solidFill>
                <a:effectLst/>
                <a:uLnTx/>
                <a:uFillTx/>
                <a:latin typeface=" Arial Narrow"/>
                <a:ea typeface="+mn-ea"/>
                <a:cs typeface="+mn-cs"/>
              </a:rPr>
              <a:t>ist ausschließlich das Gericht zuständig, in dessen Bezirk das Bedürfnis für die Unterbringungsmaßnahme hervortritt</a:t>
            </a:r>
            <a:br>
              <a:rPr kumimoji="0" lang="de-DE" sz="2400" b="1" i="0" u="none" strike="noStrike" kern="1200" cap="none" spc="0" normalizeH="0" baseline="0" noProof="0" dirty="0">
                <a:ln>
                  <a:noFill/>
                </a:ln>
                <a:solidFill>
                  <a:prstClr val="black"/>
                </a:solidFill>
                <a:effectLst/>
                <a:uLnTx/>
                <a:uFillTx/>
                <a:latin typeface=" Arial Narrow"/>
                <a:ea typeface="+mn-ea"/>
                <a:cs typeface="+mn-cs"/>
              </a:rPr>
            </a:br>
            <a:endParaRPr kumimoji="0" lang="de-DE" sz="2400" b="1" i="0" u="none" strike="noStrike" kern="1200" cap="none" spc="0" normalizeH="0" baseline="0" noProof="0" dirty="0">
              <a:ln>
                <a:noFill/>
              </a:ln>
              <a:solidFill>
                <a:prstClr val="black"/>
              </a:solidFill>
              <a:effectLst/>
              <a:uLnTx/>
              <a:uFillTx/>
              <a:latin typeface=" Arial Narrow"/>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1" i="0" u="none" strike="noStrike" kern="1200" cap="none" spc="0" normalizeH="0" baseline="0" noProof="0" dirty="0">
                <a:ln>
                  <a:noFill/>
                </a:ln>
                <a:solidFill>
                  <a:prstClr val="black"/>
                </a:solidFill>
                <a:effectLst/>
                <a:uLnTx/>
                <a:uFillTx/>
                <a:latin typeface=" Arial Narrow"/>
                <a:ea typeface="+mn-ea"/>
                <a:cs typeface="+mn-cs"/>
              </a:rPr>
              <a:t>Funktionell ist ausschließlich der Richter zuständig. </a:t>
            </a:r>
            <a:endParaRPr lang="de-DE" dirty="0"/>
          </a:p>
        </p:txBody>
      </p:sp>
    </p:spTree>
    <p:extLst>
      <p:ext uri="{BB962C8B-B14F-4D97-AF65-F5344CB8AC3E}">
        <p14:creationId xmlns:p14="http://schemas.microsoft.com/office/powerpoint/2010/main" val="67053142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93183" y="489398"/>
            <a:ext cx="11478961" cy="5409127"/>
          </a:xfrm>
        </p:spPr>
        <p:txBody>
          <a:bodyPr>
            <a:noAutofit/>
          </a:bodyPr>
          <a:lstStyle/>
          <a:p>
            <a:r>
              <a:rPr lang="de-DE" sz="2800" b="1" dirty="0">
                <a:solidFill>
                  <a:schemeClr val="bg1"/>
                </a:solidFill>
                <a:latin typeface=" Arial Narrow"/>
              </a:rPr>
              <a:t>Gem. </a:t>
            </a:r>
            <a:r>
              <a:rPr lang="de-DE" sz="2800" b="1" dirty="0">
                <a:solidFill>
                  <a:srgbClr val="FF0000"/>
                </a:solidFill>
                <a:latin typeface=" Arial Narrow"/>
              </a:rPr>
              <a:t>§ 313 Abs.1 </a:t>
            </a:r>
            <a:r>
              <a:rPr lang="de-DE" sz="2800" b="1" dirty="0">
                <a:solidFill>
                  <a:schemeClr val="bg1"/>
                </a:solidFill>
                <a:latin typeface=" Arial Narrow"/>
              </a:rPr>
              <a:t>ist für zivilrechtliche Unterbringungen (</a:t>
            </a:r>
            <a:r>
              <a:rPr lang="de-DE" sz="2800" b="1" dirty="0">
                <a:solidFill>
                  <a:srgbClr val="FF0000"/>
                </a:solidFill>
                <a:latin typeface=" Arial Narrow"/>
              </a:rPr>
              <a:t>nach § 312 Nr. 1-3 </a:t>
            </a:r>
            <a:r>
              <a:rPr lang="de-DE" sz="2800" b="1" dirty="0" err="1">
                <a:solidFill>
                  <a:srgbClr val="FF0000"/>
                </a:solidFill>
                <a:latin typeface=" Arial Narrow"/>
              </a:rPr>
              <a:t>FamFG</a:t>
            </a:r>
            <a:r>
              <a:rPr lang="de-DE" sz="2800" b="1" dirty="0">
                <a:solidFill>
                  <a:schemeClr val="bg1"/>
                </a:solidFill>
                <a:latin typeface=" Arial Narrow"/>
              </a:rPr>
              <a:t>) folgende Rangfolge zu beachten:</a:t>
            </a:r>
          </a:p>
          <a:p>
            <a:r>
              <a:rPr lang="de-DE" sz="2800" b="1" dirty="0">
                <a:solidFill>
                  <a:schemeClr val="bg1"/>
                </a:solidFill>
                <a:latin typeface=" Arial Narrow"/>
              </a:rPr>
              <a:t>1. das Gericht, bei dem ein Verfahren zur Bestellung eines Betreuers eingeleitet oder das Betreuungsverfahren anhängig ist</a:t>
            </a:r>
          </a:p>
          <a:p>
            <a:r>
              <a:rPr lang="de-DE" sz="2800" b="1" dirty="0">
                <a:solidFill>
                  <a:schemeClr val="bg1"/>
                </a:solidFill>
                <a:latin typeface=" Arial Narrow"/>
              </a:rPr>
              <a:t>2. das Gericht, in dessen Bezirk der Betroffene seinen gewöhnlichen Aufenthalt hat</a:t>
            </a:r>
          </a:p>
          <a:p>
            <a:r>
              <a:rPr lang="de-DE" sz="2800" b="1" dirty="0">
                <a:solidFill>
                  <a:schemeClr val="bg1"/>
                </a:solidFill>
                <a:latin typeface=" Arial Narrow"/>
              </a:rPr>
              <a:t>3. das Gericht, in dessen Bezirk das Bedürfnis für die Unterbringungsmaßnahme hervortritt</a:t>
            </a:r>
          </a:p>
          <a:p>
            <a:r>
              <a:rPr lang="de-DE" sz="2800" b="1" dirty="0">
                <a:solidFill>
                  <a:schemeClr val="bg1"/>
                </a:solidFill>
                <a:latin typeface=" Arial Narrow"/>
              </a:rPr>
              <a:t>4. das Amtsgericht Schöneberg in Berlin, wenn der Betroffene Deutscher ist</a:t>
            </a:r>
          </a:p>
        </p:txBody>
      </p:sp>
    </p:spTree>
    <p:extLst>
      <p:ext uri="{BB962C8B-B14F-4D97-AF65-F5344CB8AC3E}">
        <p14:creationId xmlns:p14="http://schemas.microsoft.com/office/powerpoint/2010/main" val="75114810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71224" y="131730"/>
            <a:ext cx="10270836" cy="707886"/>
          </a:xfrm>
          <a:prstGeom prst="rect">
            <a:avLst/>
          </a:prstGeom>
          <a:noFill/>
        </p:spPr>
        <p:txBody>
          <a:bodyPr wrap="square" rtlCol="0">
            <a:spAutoFit/>
          </a:bodyPr>
          <a:lstStyle/>
          <a:p>
            <a:pPr algn="ctr"/>
            <a:r>
              <a:rPr lang="de-DE" sz="4000" b="1" u="sng" dirty="0">
                <a:solidFill>
                  <a:schemeClr val="bg1"/>
                </a:solidFill>
                <a:latin typeface="Arial Narrow" panose="020B0606020202030204" pitchFamily="34" charset="0"/>
              </a:rPr>
              <a:t>Vergleich BGB und </a:t>
            </a:r>
            <a:r>
              <a:rPr lang="de-DE" sz="4000" b="1" u="sng" dirty="0" err="1">
                <a:solidFill>
                  <a:schemeClr val="bg1"/>
                </a:solidFill>
                <a:latin typeface="Arial Narrow" panose="020B0606020202030204" pitchFamily="34" charset="0"/>
              </a:rPr>
              <a:t>PsychKG</a:t>
            </a:r>
            <a:endParaRPr lang="de-DE" sz="4000" b="1" u="sng" dirty="0">
              <a:solidFill>
                <a:schemeClr val="bg1"/>
              </a:solidFill>
              <a:latin typeface="Arial Narrow" panose="020B0606020202030204" pitchFamily="34" charset="0"/>
            </a:endParaRPr>
          </a:p>
        </p:txBody>
      </p:sp>
      <p:sp>
        <p:nvSpPr>
          <p:cNvPr id="3" name="Textfeld 2"/>
          <p:cNvSpPr txBox="1"/>
          <p:nvPr/>
        </p:nvSpPr>
        <p:spPr>
          <a:xfrm>
            <a:off x="512618" y="909765"/>
            <a:ext cx="5384800" cy="2585323"/>
          </a:xfrm>
          <a:prstGeom prst="rect">
            <a:avLst/>
          </a:prstGeom>
          <a:noFill/>
          <a:ln w="19050">
            <a:solidFill>
              <a:schemeClr val="tx1"/>
            </a:solidFill>
          </a:ln>
        </p:spPr>
        <p:txBody>
          <a:bodyPr wrap="square" rtlCol="0">
            <a:spAutoFit/>
          </a:bodyPr>
          <a:lstStyle/>
          <a:p>
            <a:r>
              <a:rPr lang="de-DE" sz="2000" b="1" dirty="0">
                <a:solidFill>
                  <a:schemeClr val="bg1"/>
                </a:solidFill>
                <a:latin typeface="Arial Narrow" panose="020B0606020202030204" pitchFamily="34" charset="0"/>
              </a:rPr>
              <a:t>      </a:t>
            </a:r>
            <a:r>
              <a:rPr lang="de-DE" sz="2400" b="1" u="sng" dirty="0">
                <a:solidFill>
                  <a:schemeClr val="bg1"/>
                </a:solidFill>
                <a:latin typeface="Arial Narrow" panose="020B0606020202030204" pitchFamily="34" charset="0"/>
              </a:rPr>
              <a:t>Nach BGB</a:t>
            </a:r>
          </a:p>
          <a:p>
            <a:endParaRPr lang="de-DE" sz="2400" b="1" dirty="0">
              <a:solidFill>
                <a:schemeClr val="bg1"/>
              </a:solidFill>
              <a:latin typeface="Arial Narrow" panose="020B0606020202030204" pitchFamily="34" charset="0"/>
            </a:endParaRPr>
          </a:p>
          <a:p>
            <a:pPr marL="342900" indent="-342900">
              <a:buFont typeface="Arial" panose="020B0604020202020204" pitchFamily="34" charset="0"/>
              <a:buChar char="•"/>
            </a:pPr>
            <a:r>
              <a:rPr lang="de-DE" sz="2400" dirty="0">
                <a:solidFill>
                  <a:schemeClr val="bg1"/>
                </a:solidFill>
                <a:latin typeface="Arial Narrow" panose="020B0606020202030204" pitchFamily="34" charset="0"/>
              </a:rPr>
              <a:t>Unterbringung durch Betreuer oder Bevollmächtigten</a:t>
            </a:r>
          </a:p>
          <a:p>
            <a:pPr marL="342900" indent="-342900">
              <a:buFont typeface="Arial" panose="020B0604020202020204" pitchFamily="34" charset="0"/>
              <a:buChar char="•"/>
            </a:pPr>
            <a:r>
              <a:rPr lang="de-DE" sz="2400" dirty="0">
                <a:solidFill>
                  <a:schemeClr val="bg1"/>
                </a:solidFill>
                <a:latin typeface="Arial Narrow" panose="020B0606020202030204" pitchFamily="34" charset="0"/>
              </a:rPr>
              <a:t>Betreuungsgericht</a:t>
            </a:r>
            <a:r>
              <a:rPr lang="de-DE" sz="2400" dirty="0">
                <a:latin typeface="Arial Narrow" panose="020B0606020202030204" pitchFamily="34" charset="0"/>
              </a:rPr>
              <a:t> </a:t>
            </a:r>
            <a:r>
              <a:rPr lang="de-DE" sz="2400" u="sng" dirty="0">
                <a:solidFill>
                  <a:srgbClr val="FF0000"/>
                </a:solidFill>
                <a:latin typeface="Arial Narrow" panose="020B0606020202030204" pitchFamily="34" charset="0"/>
              </a:rPr>
              <a:t>genehmigt</a:t>
            </a:r>
            <a:r>
              <a:rPr lang="de-DE" sz="2400" dirty="0">
                <a:solidFill>
                  <a:srgbClr val="FF0000"/>
                </a:solidFill>
                <a:latin typeface="Arial Narrow" panose="020B0606020202030204" pitchFamily="34" charset="0"/>
              </a:rPr>
              <a:t> </a:t>
            </a:r>
            <a:r>
              <a:rPr lang="de-DE" sz="2400" dirty="0">
                <a:solidFill>
                  <a:schemeClr val="bg1"/>
                </a:solidFill>
                <a:latin typeface="Arial Narrow" panose="020B0606020202030204" pitchFamily="34" charset="0"/>
              </a:rPr>
              <a:t>die Unterbringung</a:t>
            </a:r>
          </a:p>
          <a:p>
            <a:endParaRPr lang="de-DE" dirty="0">
              <a:latin typeface="Arial Narrow" panose="020B0606020202030204" pitchFamily="34" charset="0"/>
            </a:endParaRPr>
          </a:p>
        </p:txBody>
      </p:sp>
      <p:sp>
        <p:nvSpPr>
          <p:cNvPr id="4" name="Textfeld 3"/>
          <p:cNvSpPr txBox="1"/>
          <p:nvPr/>
        </p:nvSpPr>
        <p:spPr>
          <a:xfrm>
            <a:off x="6294584" y="896694"/>
            <a:ext cx="4636655" cy="2308324"/>
          </a:xfrm>
          <a:prstGeom prst="rect">
            <a:avLst/>
          </a:prstGeom>
          <a:noFill/>
          <a:ln w="19050">
            <a:solidFill>
              <a:schemeClr val="tx1"/>
            </a:solidFill>
          </a:ln>
        </p:spPr>
        <p:txBody>
          <a:bodyPr wrap="square" rtlCol="0">
            <a:spAutoFit/>
          </a:bodyPr>
          <a:lstStyle/>
          <a:p>
            <a:r>
              <a:rPr lang="de-DE" sz="2400" b="1" u="sng" dirty="0">
                <a:solidFill>
                  <a:schemeClr val="bg1"/>
                </a:solidFill>
                <a:latin typeface="Arial Narrow" panose="020B0606020202030204" pitchFamily="34" charset="0"/>
              </a:rPr>
              <a:t>      Nach </a:t>
            </a:r>
            <a:r>
              <a:rPr lang="de-DE" sz="2400" b="1" u="sng" dirty="0" err="1">
                <a:solidFill>
                  <a:schemeClr val="bg1"/>
                </a:solidFill>
                <a:latin typeface="Arial Narrow" panose="020B0606020202030204" pitchFamily="34" charset="0"/>
              </a:rPr>
              <a:t>PsychKG</a:t>
            </a:r>
            <a:endParaRPr lang="de-DE" sz="2400" b="1" u="sng" dirty="0">
              <a:solidFill>
                <a:schemeClr val="bg1"/>
              </a:solidFill>
              <a:latin typeface="Arial Narrow" panose="020B0606020202030204" pitchFamily="34" charset="0"/>
            </a:endParaRPr>
          </a:p>
          <a:p>
            <a:endParaRPr lang="de-DE" sz="2400" b="1" dirty="0">
              <a:solidFill>
                <a:schemeClr val="bg1"/>
              </a:solidFill>
              <a:latin typeface="Arial Narrow" panose="020B0606020202030204" pitchFamily="34" charset="0"/>
            </a:endParaRPr>
          </a:p>
          <a:p>
            <a:pPr marL="342900" indent="-342900">
              <a:buFont typeface="Arial" panose="020B0604020202020204" pitchFamily="34" charset="0"/>
              <a:buChar char="•"/>
            </a:pPr>
            <a:r>
              <a:rPr lang="de-DE" sz="2400" dirty="0">
                <a:solidFill>
                  <a:schemeClr val="bg1"/>
                </a:solidFill>
                <a:latin typeface="Arial Narrow" panose="020B0606020202030204" pitchFamily="34" charset="0"/>
              </a:rPr>
              <a:t>Behörde, Krankenhaus, etc. regen Unterbringung an</a:t>
            </a:r>
          </a:p>
          <a:p>
            <a:pPr marL="342900" indent="-342900">
              <a:buFont typeface="Arial" panose="020B0604020202020204" pitchFamily="34" charset="0"/>
              <a:buChar char="•"/>
            </a:pPr>
            <a:r>
              <a:rPr lang="de-DE" sz="2400" dirty="0">
                <a:solidFill>
                  <a:schemeClr val="bg1"/>
                </a:solidFill>
                <a:latin typeface="Arial Narrow" panose="020B0606020202030204" pitchFamily="34" charset="0"/>
              </a:rPr>
              <a:t>Betreuungsgericht </a:t>
            </a:r>
            <a:r>
              <a:rPr lang="de-DE" sz="2400" u="sng" dirty="0">
                <a:solidFill>
                  <a:srgbClr val="FF0000"/>
                </a:solidFill>
                <a:latin typeface="Arial Narrow" panose="020B0606020202030204" pitchFamily="34" charset="0"/>
              </a:rPr>
              <a:t>ordnet</a:t>
            </a:r>
            <a:r>
              <a:rPr lang="de-DE" sz="2400" dirty="0">
                <a:solidFill>
                  <a:srgbClr val="FF0000"/>
                </a:solidFill>
                <a:latin typeface="Arial Narrow" panose="020B0606020202030204" pitchFamily="34" charset="0"/>
              </a:rPr>
              <a:t> </a:t>
            </a:r>
            <a:r>
              <a:rPr lang="de-DE" sz="2400" dirty="0">
                <a:solidFill>
                  <a:schemeClr val="bg1"/>
                </a:solidFill>
                <a:latin typeface="Arial Narrow" panose="020B0606020202030204" pitchFamily="34" charset="0"/>
              </a:rPr>
              <a:t>die Unterbringung an</a:t>
            </a:r>
          </a:p>
        </p:txBody>
      </p:sp>
      <p:sp>
        <p:nvSpPr>
          <p:cNvPr id="5" name="Textfeld 4"/>
          <p:cNvSpPr txBox="1"/>
          <p:nvPr/>
        </p:nvSpPr>
        <p:spPr>
          <a:xfrm>
            <a:off x="517236" y="3565238"/>
            <a:ext cx="5384800" cy="3108543"/>
          </a:xfrm>
          <a:prstGeom prst="rect">
            <a:avLst/>
          </a:prstGeom>
          <a:noFill/>
          <a:ln w="19050">
            <a:solidFill>
              <a:schemeClr val="tx1"/>
            </a:solidFill>
          </a:ln>
        </p:spPr>
        <p:txBody>
          <a:bodyPr wrap="square" rtlCol="0">
            <a:spAutoFit/>
          </a:bodyPr>
          <a:lstStyle/>
          <a:p>
            <a:r>
              <a:rPr lang="de-DE" sz="2000" b="1" dirty="0">
                <a:latin typeface="Arial Narrow" panose="020B0606020202030204" pitchFamily="34" charset="0"/>
              </a:rPr>
              <a:t>      </a:t>
            </a:r>
            <a:endParaRPr lang="de-DE" sz="2200" b="1" dirty="0">
              <a:solidFill>
                <a:schemeClr val="bg1"/>
              </a:solidFill>
              <a:latin typeface="Arial Narrow" panose="020B0606020202030204" pitchFamily="34" charset="0"/>
            </a:endParaRPr>
          </a:p>
          <a:p>
            <a:pPr marL="342900" indent="-342900">
              <a:buFont typeface="Arial" panose="020B0604020202020204" pitchFamily="34" charset="0"/>
              <a:buChar char="•"/>
            </a:pPr>
            <a:r>
              <a:rPr lang="de-DE" sz="2200" b="1" dirty="0">
                <a:solidFill>
                  <a:srgbClr val="FF0000"/>
                </a:solidFill>
                <a:latin typeface="Arial Narrow" panose="020B0606020202030204" pitchFamily="34" charset="0"/>
              </a:rPr>
              <a:t>§ 1831 BGB</a:t>
            </a:r>
          </a:p>
          <a:p>
            <a:pPr marL="342900" indent="-342900">
              <a:buFont typeface="Arial" panose="020B0604020202020204" pitchFamily="34" charset="0"/>
              <a:buChar char="•"/>
            </a:pPr>
            <a:r>
              <a:rPr lang="de-DE" sz="2200" dirty="0">
                <a:solidFill>
                  <a:schemeClr val="bg1"/>
                </a:solidFill>
                <a:latin typeface="Arial Narrow" panose="020B0606020202030204" pitchFamily="34" charset="0"/>
              </a:rPr>
              <a:t>Betreuung oder Bevollmächtigung liegt vor</a:t>
            </a:r>
          </a:p>
          <a:p>
            <a:pPr marL="342900" indent="-342900">
              <a:buFont typeface="Arial" panose="020B0604020202020204" pitchFamily="34" charset="0"/>
              <a:buChar char="•"/>
            </a:pPr>
            <a:r>
              <a:rPr lang="de-DE" sz="2200" dirty="0">
                <a:solidFill>
                  <a:schemeClr val="bg1"/>
                </a:solidFill>
                <a:latin typeface="Arial Narrow" panose="020B0606020202030204" pitchFamily="34" charset="0"/>
              </a:rPr>
              <a:t>Freiheitsentziehung (s. § 415 Abs. 2 </a:t>
            </a:r>
            <a:r>
              <a:rPr lang="de-DE" sz="2200" dirty="0" err="1">
                <a:solidFill>
                  <a:schemeClr val="bg1"/>
                </a:solidFill>
                <a:latin typeface="Arial Narrow" panose="020B0606020202030204" pitchFamily="34" charset="0"/>
              </a:rPr>
              <a:t>FamFG</a:t>
            </a:r>
            <a:r>
              <a:rPr lang="de-DE" sz="2200" dirty="0">
                <a:solidFill>
                  <a:schemeClr val="bg1"/>
                </a:solidFill>
                <a:latin typeface="Arial Narrow" panose="020B0606020202030204" pitchFamily="34" charset="0"/>
              </a:rPr>
              <a:t>)</a:t>
            </a:r>
          </a:p>
          <a:p>
            <a:pPr marL="342900" indent="-342900">
              <a:buFont typeface="Arial" panose="020B0604020202020204" pitchFamily="34" charset="0"/>
              <a:buChar char="•"/>
            </a:pPr>
            <a:r>
              <a:rPr lang="de-DE" sz="2200" dirty="0">
                <a:solidFill>
                  <a:schemeClr val="bg1"/>
                </a:solidFill>
                <a:latin typeface="Arial Narrow" panose="020B0606020202030204" pitchFamily="34" charset="0"/>
              </a:rPr>
              <a:t>Zum Wohl des Betroffenen</a:t>
            </a:r>
          </a:p>
          <a:p>
            <a:pPr marL="342900" indent="-342900">
              <a:buFont typeface="Arial" panose="020B0604020202020204" pitchFamily="34" charset="0"/>
              <a:buChar char="•"/>
            </a:pPr>
            <a:r>
              <a:rPr lang="de-DE" sz="2200" dirty="0">
                <a:solidFill>
                  <a:schemeClr val="bg1"/>
                </a:solidFill>
                <a:latin typeface="Arial Narrow" panose="020B0606020202030204" pitchFamily="34" charset="0"/>
              </a:rPr>
              <a:t>Selbstgefährdung liegt vor</a:t>
            </a:r>
          </a:p>
          <a:p>
            <a:pPr marL="342900" indent="-342900">
              <a:buFont typeface="Arial" panose="020B0604020202020204" pitchFamily="34" charset="0"/>
              <a:buChar char="•"/>
            </a:pPr>
            <a:r>
              <a:rPr lang="de-DE" sz="2200" dirty="0">
                <a:solidFill>
                  <a:schemeClr val="bg1"/>
                </a:solidFill>
                <a:latin typeface="Arial Narrow" panose="020B0606020202030204" pitchFamily="34" charset="0"/>
              </a:rPr>
              <a:t>Erforderlichkeit</a:t>
            </a:r>
          </a:p>
          <a:p>
            <a:pPr marL="342900" indent="-342900">
              <a:buFont typeface="Arial" panose="020B0604020202020204" pitchFamily="34" charset="0"/>
              <a:buChar char="•"/>
            </a:pPr>
            <a:r>
              <a:rPr lang="de-DE" sz="2200" dirty="0">
                <a:solidFill>
                  <a:schemeClr val="bg1"/>
                </a:solidFill>
                <a:latin typeface="Arial Narrow" panose="020B0606020202030204" pitchFamily="34" charset="0"/>
              </a:rPr>
              <a:t>Vollzug der Unterbringung im Gesetz nicht beschrieben</a:t>
            </a:r>
          </a:p>
        </p:txBody>
      </p:sp>
      <p:sp>
        <p:nvSpPr>
          <p:cNvPr id="6" name="Textfeld 5"/>
          <p:cNvSpPr txBox="1"/>
          <p:nvPr/>
        </p:nvSpPr>
        <p:spPr>
          <a:xfrm>
            <a:off x="6289966" y="3303952"/>
            <a:ext cx="4636655" cy="3508653"/>
          </a:xfrm>
          <a:prstGeom prst="rect">
            <a:avLst/>
          </a:prstGeom>
          <a:noFill/>
          <a:ln w="19050">
            <a:solidFill>
              <a:schemeClr val="tx1"/>
            </a:solidFill>
          </a:ln>
        </p:spPr>
        <p:txBody>
          <a:bodyPr wrap="square" rtlCol="0">
            <a:spAutoFit/>
          </a:bodyPr>
          <a:lstStyle/>
          <a:p>
            <a:endParaRPr lang="de-DE" sz="2200" dirty="0">
              <a:solidFill>
                <a:schemeClr val="bg1"/>
              </a:solidFill>
              <a:latin typeface="Arial Narrow" panose="020B0606020202030204" pitchFamily="34" charset="0"/>
            </a:endParaRPr>
          </a:p>
          <a:p>
            <a:pPr marL="342900" indent="-342900">
              <a:buFont typeface="Arial" panose="020B0604020202020204" pitchFamily="34" charset="0"/>
              <a:buChar char="•"/>
            </a:pPr>
            <a:r>
              <a:rPr lang="de-DE" sz="2200" dirty="0">
                <a:solidFill>
                  <a:schemeClr val="bg1"/>
                </a:solidFill>
                <a:latin typeface="Arial Narrow" panose="020B0606020202030204" pitchFamily="34" charset="0"/>
              </a:rPr>
              <a:t>Gefahr für das Leben oder die Gesundheit des psychisch Kranken; Gefahr für bedeutsame Rechtsgüter Dritter (s. § 15 </a:t>
            </a:r>
            <a:r>
              <a:rPr lang="de-DE" sz="2200" dirty="0" err="1">
                <a:solidFill>
                  <a:schemeClr val="bg1"/>
                </a:solidFill>
                <a:latin typeface="Arial Narrow" panose="020B0606020202030204" pitchFamily="34" charset="0"/>
              </a:rPr>
              <a:t>PsychKG</a:t>
            </a:r>
            <a:r>
              <a:rPr lang="de-DE" sz="2200" dirty="0">
                <a:solidFill>
                  <a:schemeClr val="bg1"/>
                </a:solidFill>
                <a:latin typeface="Arial Narrow" panose="020B0606020202030204" pitchFamily="34" charset="0"/>
              </a:rPr>
              <a:t> Berlin)</a:t>
            </a:r>
          </a:p>
          <a:p>
            <a:pPr marL="342900" indent="-342900">
              <a:buFont typeface="Arial" panose="020B0604020202020204" pitchFamily="34" charset="0"/>
              <a:buChar char="•"/>
            </a:pPr>
            <a:r>
              <a:rPr lang="de-DE" sz="2200" dirty="0">
                <a:solidFill>
                  <a:schemeClr val="bg1"/>
                </a:solidFill>
                <a:latin typeface="Arial Narrow" panose="020B0606020202030204" pitchFamily="34" charset="0"/>
              </a:rPr>
              <a:t>Freiheitsentziehung</a:t>
            </a:r>
          </a:p>
          <a:p>
            <a:pPr marL="342900" indent="-342900">
              <a:buFont typeface="Arial" panose="020B0604020202020204" pitchFamily="34" charset="0"/>
              <a:buChar char="•"/>
            </a:pPr>
            <a:r>
              <a:rPr lang="de-DE" sz="2200" dirty="0">
                <a:solidFill>
                  <a:schemeClr val="bg1"/>
                </a:solidFill>
                <a:latin typeface="Arial Narrow" panose="020B0606020202030204" pitchFamily="34" charset="0"/>
              </a:rPr>
              <a:t>Erforderlichkeit</a:t>
            </a:r>
          </a:p>
          <a:p>
            <a:pPr marL="342900" indent="-342900">
              <a:buFont typeface="Arial" panose="020B0604020202020204" pitchFamily="34" charset="0"/>
              <a:buChar char="•"/>
            </a:pPr>
            <a:r>
              <a:rPr lang="de-DE" sz="2200" dirty="0">
                <a:solidFill>
                  <a:schemeClr val="bg1"/>
                </a:solidFill>
                <a:latin typeface="Arial Narrow" panose="020B0606020202030204" pitchFamily="34" charset="0"/>
              </a:rPr>
              <a:t>Unterbringung in psychiatrischen Krankenhäusern, Fachabteilungen oder Heimen</a:t>
            </a:r>
          </a:p>
        </p:txBody>
      </p:sp>
      <p:sp>
        <p:nvSpPr>
          <p:cNvPr id="7" name="Pfeil nach unten 6"/>
          <p:cNvSpPr/>
          <p:nvPr/>
        </p:nvSpPr>
        <p:spPr>
          <a:xfrm>
            <a:off x="3351890" y="2911764"/>
            <a:ext cx="1071418" cy="51723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8" name="Pfeil nach unten 7"/>
          <p:cNvSpPr/>
          <p:nvPr/>
        </p:nvSpPr>
        <p:spPr>
          <a:xfrm>
            <a:off x="9274220" y="2946400"/>
            <a:ext cx="951345" cy="51723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9398147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88764" y="288819"/>
            <a:ext cx="8534400" cy="1507067"/>
          </a:xfrm>
        </p:spPr>
        <p:txBody>
          <a:bodyPr>
            <a:normAutofit/>
          </a:bodyPr>
          <a:lstStyle/>
          <a:p>
            <a:pPr algn="ctr"/>
            <a:r>
              <a:rPr lang="de-DE" sz="4000" b="1" u="sng" dirty="0" err="1">
                <a:solidFill>
                  <a:schemeClr val="bg1"/>
                </a:solidFill>
              </a:rPr>
              <a:t>UnterbringungsARten</a:t>
            </a:r>
            <a:endParaRPr lang="de-DE" sz="4000" b="1" u="sng" dirty="0">
              <a:solidFill>
                <a:schemeClr val="bg1"/>
              </a:solidFill>
            </a:endParaRPr>
          </a:p>
        </p:txBody>
      </p:sp>
      <p:pic>
        <p:nvPicPr>
          <p:cNvPr id="3074" name="Picture 2" descr="Freiheitsentziehung in der Freiheitsentziehu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3224" y="2065299"/>
            <a:ext cx="609600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512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96864" y="392643"/>
            <a:ext cx="10650536" cy="5816600"/>
          </a:xfrm>
        </p:spPr>
        <p:txBody>
          <a:bodyPr>
            <a:normAutofit fontScale="25000" lnSpcReduction="20000"/>
          </a:bodyPr>
          <a:lstStyle/>
          <a:p>
            <a:pPr marL="0" indent="0" algn="ctr">
              <a:buNone/>
            </a:pPr>
            <a:r>
              <a:rPr lang="de-DE" sz="11200" b="1" u="sng" dirty="0">
                <a:solidFill>
                  <a:schemeClr val="bg1"/>
                </a:solidFill>
                <a:latin typeface="Arial Narrow" panose="020B0606020202030204" pitchFamily="34" charset="0"/>
              </a:rPr>
              <a:t>Die Verwandtschaft </a:t>
            </a:r>
          </a:p>
          <a:p>
            <a:pPr marL="0" indent="0" algn="ctr">
              <a:buNone/>
            </a:pPr>
            <a:r>
              <a:rPr lang="de-DE" sz="11200" b="1" u="sng" dirty="0">
                <a:solidFill>
                  <a:schemeClr val="bg1"/>
                </a:solidFill>
                <a:latin typeface="Arial Narrow" panose="020B0606020202030204" pitchFamily="34" charset="0"/>
              </a:rPr>
              <a:t>§ 1589 BGB</a:t>
            </a:r>
            <a:r>
              <a:rPr lang="de-DE" sz="11200" b="1" u="sng" dirty="0">
                <a:latin typeface="Arial Narrow" panose="020B0606020202030204" pitchFamily="34" charset="0"/>
              </a:rPr>
              <a:t>(</a:t>
            </a:r>
            <a:r>
              <a:rPr lang="de-DE" sz="11200" b="1" u="sng" dirty="0" err="1">
                <a:solidFill>
                  <a:srgbClr val="FF0000"/>
                </a:solidFill>
                <a:latin typeface="Arial Narrow" panose="020B0606020202030204" pitchFamily="34" charset="0"/>
              </a:rPr>
              <a:t>Blutsverwandschaft</a:t>
            </a:r>
            <a:r>
              <a:rPr lang="de-DE" sz="11200" b="1" dirty="0">
                <a:latin typeface="Arial Narrow" panose="020B0606020202030204" pitchFamily="34" charset="0"/>
              </a:rPr>
              <a:t>)</a:t>
            </a:r>
          </a:p>
          <a:p>
            <a:pPr marL="0" indent="0" algn="ctr">
              <a:buNone/>
            </a:pPr>
            <a:r>
              <a:rPr lang="de-DE" sz="11200" b="1" u="sng" dirty="0">
                <a:solidFill>
                  <a:schemeClr val="bg1"/>
                </a:solidFill>
                <a:latin typeface="Arial Narrow" panose="020B0606020202030204" pitchFamily="34" charset="0"/>
              </a:rPr>
              <a:t>§ 1754 BGB </a:t>
            </a:r>
            <a:r>
              <a:rPr lang="de-DE" sz="11200" b="1" u="sng" dirty="0">
                <a:latin typeface="Arial Narrow" panose="020B0606020202030204" pitchFamily="34" charset="0"/>
              </a:rPr>
              <a:t>(</a:t>
            </a:r>
            <a:r>
              <a:rPr lang="de-DE" sz="11200" b="1" u="sng" dirty="0">
                <a:solidFill>
                  <a:srgbClr val="FF0000"/>
                </a:solidFill>
                <a:latin typeface="Arial Narrow" panose="020B0606020202030204" pitchFamily="34" charset="0"/>
              </a:rPr>
              <a:t>Verwandtschaft durch Rechtsakt</a:t>
            </a:r>
            <a:r>
              <a:rPr lang="de-DE" sz="11200" b="1" u="sng" dirty="0">
                <a:latin typeface="Arial Narrow" panose="020B0606020202030204" pitchFamily="34" charset="0"/>
              </a:rPr>
              <a:t>)  </a:t>
            </a:r>
          </a:p>
          <a:p>
            <a:pPr algn="ctr"/>
            <a:r>
              <a:rPr lang="de-DE" sz="11200" b="1" dirty="0">
                <a:solidFill>
                  <a:schemeClr val="bg1"/>
                </a:solidFill>
                <a:latin typeface="Arial Narrow" panose="020B0606020202030204" pitchFamily="34" charset="0"/>
              </a:rPr>
              <a:t>gerade Linie und Seitenlinie</a:t>
            </a:r>
          </a:p>
          <a:p>
            <a:pPr algn="ctr"/>
            <a:r>
              <a:rPr lang="de-DE" sz="11200" b="1" dirty="0">
                <a:solidFill>
                  <a:schemeClr val="bg1"/>
                </a:solidFill>
                <a:latin typeface="Arial Narrow" panose="020B0606020202030204" pitchFamily="34" charset="0"/>
              </a:rPr>
              <a:t>gerade Linie z.B.</a:t>
            </a:r>
          </a:p>
          <a:p>
            <a:pPr lvl="1" algn="ctr"/>
            <a:r>
              <a:rPr lang="de-DE" sz="11200" b="1" dirty="0">
                <a:solidFill>
                  <a:schemeClr val="bg1"/>
                </a:solidFill>
                <a:latin typeface="Arial Narrow" panose="020B0606020202030204" pitchFamily="34" charset="0"/>
              </a:rPr>
              <a:t>Eltern, Großeltern</a:t>
            </a:r>
          </a:p>
          <a:p>
            <a:pPr lvl="1" algn="ctr"/>
            <a:r>
              <a:rPr lang="de-DE" sz="11200" b="1" dirty="0">
                <a:solidFill>
                  <a:schemeClr val="bg1"/>
                </a:solidFill>
                <a:latin typeface="Arial Narrow" panose="020B0606020202030204" pitchFamily="34" charset="0"/>
              </a:rPr>
              <a:t>Kinder, Enkel</a:t>
            </a:r>
          </a:p>
          <a:p>
            <a:pPr algn="ctr"/>
            <a:r>
              <a:rPr lang="de-DE" sz="11200" b="1" dirty="0">
                <a:solidFill>
                  <a:schemeClr val="bg1"/>
                </a:solidFill>
                <a:latin typeface="Arial Narrow" panose="020B0606020202030204" pitchFamily="34" charset="0"/>
              </a:rPr>
              <a:t>Seitenlinie z.B.</a:t>
            </a:r>
          </a:p>
          <a:p>
            <a:pPr lvl="1" algn="ctr"/>
            <a:r>
              <a:rPr lang="de-DE" sz="11200" b="1" dirty="0">
                <a:solidFill>
                  <a:schemeClr val="bg1"/>
                </a:solidFill>
                <a:latin typeface="Arial Narrow" panose="020B0606020202030204" pitchFamily="34" charset="0"/>
              </a:rPr>
              <a:t>Geschwister, Onkel/Tante</a:t>
            </a:r>
          </a:p>
          <a:p>
            <a:pPr lvl="1" algn="ctr"/>
            <a:r>
              <a:rPr lang="de-DE" sz="11200" b="1" dirty="0">
                <a:solidFill>
                  <a:schemeClr val="bg1"/>
                </a:solidFill>
                <a:latin typeface="Arial Narrow" panose="020B0606020202030204" pitchFamily="34" charset="0"/>
              </a:rPr>
              <a:t>Neffen, Cousins</a:t>
            </a:r>
          </a:p>
          <a:p>
            <a:pPr algn="ctr"/>
            <a:endParaRPr lang="de-DE" sz="4400" dirty="0">
              <a:latin typeface="Arial Narrow" panose="020B0606020202030204" pitchFamily="34" charset="0"/>
            </a:endParaRPr>
          </a:p>
        </p:txBody>
      </p:sp>
      <p:pic>
        <p:nvPicPr>
          <p:cNvPr id="4" name="Grafik 3">
            <a:extLst>
              <a:ext uri="{FF2B5EF4-FFF2-40B4-BE49-F238E27FC236}">
                <a16:creationId xmlns:a16="http://schemas.microsoft.com/office/drawing/2014/main" id="{B85C8242-0741-76B0-594E-676C0CC08389}"/>
              </a:ext>
            </a:extLst>
          </p:cNvPr>
          <p:cNvPicPr>
            <a:picLocks noChangeAspect="1"/>
          </p:cNvPicPr>
          <p:nvPr/>
        </p:nvPicPr>
        <p:blipFill>
          <a:blip r:embed="rId2"/>
          <a:stretch>
            <a:fillRect/>
          </a:stretch>
        </p:blipFill>
        <p:spPr>
          <a:xfrm>
            <a:off x="9218610" y="648757"/>
            <a:ext cx="2390775" cy="1914525"/>
          </a:xfrm>
          <a:prstGeom prst="rect">
            <a:avLst/>
          </a:prstGeom>
        </p:spPr>
      </p:pic>
      <p:pic>
        <p:nvPicPr>
          <p:cNvPr id="5" name="Grafik 4">
            <a:extLst>
              <a:ext uri="{FF2B5EF4-FFF2-40B4-BE49-F238E27FC236}">
                <a16:creationId xmlns:a16="http://schemas.microsoft.com/office/drawing/2014/main" id="{BA7FFE59-6795-5C35-79C5-45E54BFE72EC}"/>
              </a:ext>
            </a:extLst>
          </p:cNvPr>
          <p:cNvPicPr>
            <a:picLocks noChangeAspect="1"/>
          </p:cNvPicPr>
          <p:nvPr/>
        </p:nvPicPr>
        <p:blipFill>
          <a:blip r:embed="rId3"/>
          <a:stretch>
            <a:fillRect/>
          </a:stretch>
        </p:blipFill>
        <p:spPr>
          <a:xfrm>
            <a:off x="8932861" y="4442883"/>
            <a:ext cx="2962275" cy="1543050"/>
          </a:xfrm>
          <a:prstGeom prst="rect">
            <a:avLst/>
          </a:prstGeom>
        </p:spPr>
      </p:pic>
    </p:spTree>
    <p:extLst>
      <p:ext uri="{BB962C8B-B14F-4D97-AF65-F5344CB8AC3E}">
        <p14:creationId xmlns:p14="http://schemas.microsoft.com/office/powerpoint/2010/main" val="152124458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766618" y="98589"/>
            <a:ext cx="10658763" cy="2369880"/>
          </a:xfrm>
          <a:prstGeom prst="rect">
            <a:avLst/>
          </a:prstGeom>
          <a:noFill/>
        </p:spPr>
        <p:txBody>
          <a:bodyPr wrap="square" rtlCol="0">
            <a:spAutoFit/>
          </a:bodyPr>
          <a:lstStyle/>
          <a:p>
            <a:pPr algn="ctr"/>
            <a:r>
              <a:rPr lang="de-DE" sz="4000" b="1" u="sng" dirty="0">
                <a:solidFill>
                  <a:schemeClr val="bg1"/>
                </a:solidFill>
                <a:latin typeface="Arial Narrow" panose="020B0606020202030204" pitchFamily="34" charset="0"/>
              </a:rPr>
              <a:t>Unterbringungsarten</a:t>
            </a:r>
          </a:p>
          <a:p>
            <a:pPr algn="ctr"/>
            <a:endParaRPr lang="de-DE" sz="4000" b="1" u="sng" dirty="0">
              <a:solidFill>
                <a:schemeClr val="bg1"/>
              </a:solidFill>
              <a:latin typeface="Arial Narrow" panose="020B0606020202030204" pitchFamily="34" charset="0"/>
            </a:endParaRPr>
          </a:p>
          <a:p>
            <a:pPr algn="ctr"/>
            <a:endParaRPr lang="de-DE" sz="4000" b="1" dirty="0">
              <a:latin typeface="Arial Narrow" panose="020B0606020202030204" pitchFamily="34" charset="0"/>
            </a:endParaRPr>
          </a:p>
          <a:p>
            <a:endParaRPr lang="de-DE" sz="2800" dirty="0">
              <a:latin typeface="Arial Narrow" panose="020B0606020202030204" pitchFamily="34" charset="0"/>
            </a:endParaRPr>
          </a:p>
        </p:txBody>
      </p:sp>
      <p:sp>
        <p:nvSpPr>
          <p:cNvPr id="3" name="Textfeld 2"/>
          <p:cNvSpPr txBox="1"/>
          <p:nvPr/>
        </p:nvSpPr>
        <p:spPr>
          <a:xfrm>
            <a:off x="406400" y="1191199"/>
            <a:ext cx="3306619" cy="2616101"/>
          </a:xfrm>
          <a:prstGeom prst="rect">
            <a:avLst/>
          </a:prstGeom>
          <a:noFill/>
          <a:ln w="19050">
            <a:solidFill>
              <a:schemeClr val="bg1"/>
            </a:solidFill>
          </a:ln>
        </p:spPr>
        <p:txBody>
          <a:bodyPr wrap="square" rtlCol="0">
            <a:spAutoFit/>
          </a:bodyPr>
          <a:lstStyle/>
          <a:p>
            <a:pPr algn="ctr"/>
            <a:r>
              <a:rPr lang="de-DE" sz="2400" b="1" dirty="0">
                <a:solidFill>
                  <a:schemeClr val="bg1"/>
                </a:solidFill>
                <a:latin typeface="Arial Narrow" panose="020B0606020202030204" pitchFamily="34" charset="0"/>
              </a:rPr>
              <a:t>Freiheitsentziehende Unterbringung</a:t>
            </a:r>
          </a:p>
          <a:p>
            <a:pPr algn="ctr"/>
            <a:endParaRPr lang="de-DE" sz="2400" b="1" dirty="0">
              <a:solidFill>
                <a:schemeClr val="bg1"/>
              </a:solidFill>
              <a:latin typeface="Arial Narrow" panose="020B0606020202030204" pitchFamily="34" charset="0"/>
            </a:endParaRPr>
          </a:p>
          <a:p>
            <a:pPr marL="342900" lvl="0" indent="-342900">
              <a:buFont typeface="Arial" panose="020B0604020202020204" pitchFamily="34" charset="0"/>
              <a:buChar char="•"/>
            </a:pPr>
            <a:r>
              <a:rPr lang="de-DE" sz="2400" b="1" dirty="0">
                <a:solidFill>
                  <a:schemeClr val="bg1"/>
                </a:solidFill>
                <a:latin typeface="Arial Narrow" panose="020B0606020202030204" pitchFamily="34" charset="0"/>
              </a:rPr>
              <a:t>In einer Einrichtung</a:t>
            </a:r>
          </a:p>
          <a:p>
            <a:pPr marL="342900" lvl="0" indent="-342900">
              <a:buFont typeface="Arial" panose="020B0604020202020204" pitchFamily="34" charset="0"/>
              <a:buChar char="•"/>
            </a:pPr>
            <a:r>
              <a:rPr lang="de-DE" sz="2400" b="1" dirty="0">
                <a:solidFill>
                  <a:schemeClr val="bg1"/>
                </a:solidFill>
                <a:latin typeface="Arial Narrow" panose="020B0606020202030204" pitchFamily="34" charset="0"/>
              </a:rPr>
              <a:t>nach BGB</a:t>
            </a:r>
          </a:p>
          <a:p>
            <a:pPr marL="342900" lvl="0" indent="-342900">
              <a:buFont typeface="Arial" panose="020B0604020202020204" pitchFamily="34" charset="0"/>
              <a:buChar char="•"/>
            </a:pPr>
            <a:r>
              <a:rPr lang="de-DE" sz="2400" b="1" dirty="0">
                <a:solidFill>
                  <a:schemeClr val="bg1"/>
                </a:solidFill>
                <a:latin typeface="Arial Narrow" panose="020B0606020202030204" pitchFamily="34" charset="0"/>
              </a:rPr>
              <a:t>nach </a:t>
            </a:r>
            <a:r>
              <a:rPr lang="de-DE" sz="2400" b="1" dirty="0" err="1">
                <a:solidFill>
                  <a:schemeClr val="bg1"/>
                </a:solidFill>
                <a:latin typeface="Arial Narrow" panose="020B0606020202030204" pitchFamily="34" charset="0"/>
              </a:rPr>
              <a:t>PsychKG</a:t>
            </a:r>
            <a:endParaRPr lang="de-DE" sz="2400" b="1" dirty="0">
              <a:solidFill>
                <a:schemeClr val="bg1"/>
              </a:solidFill>
              <a:latin typeface="Arial Narrow" panose="020B0606020202030204" pitchFamily="34" charset="0"/>
            </a:endParaRPr>
          </a:p>
          <a:p>
            <a:endParaRPr lang="de-DE" sz="2000" dirty="0">
              <a:latin typeface="Arial Narrow" panose="020B0606020202030204" pitchFamily="34" charset="0"/>
            </a:endParaRPr>
          </a:p>
        </p:txBody>
      </p:sp>
      <p:sp>
        <p:nvSpPr>
          <p:cNvPr id="4" name="Textfeld 3"/>
          <p:cNvSpPr txBox="1"/>
          <p:nvPr/>
        </p:nvSpPr>
        <p:spPr>
          <a:xfrm>
            <a:off x="4059382" y="1191197"/>
            <a:ext cx="3482109" cy="2554545"/>
          </a:xfrm>
          <a:prstGeom prst="rect">
            <a:avLst/>
          </a:prstGeom>
          <a:noFill/>
          <a:ln w="19050">
            <a:solidFill>
              <a:schemeClr val="bg1"/>
            </a:solidFill>
          </a:ln>
        </p:spPr>
        <p:txBody>
          <a:bodyPr wrap="square" rtlCol="0">
            <a:spAutoFit/>
          </a:bodyPr>
          <a:lstStyle/>
          <a:p>
            <a:pPr algn="ctr"/>
            <a:r>
              <a:rPr lang="de-DE" sz="2400" b="1" dirty="0">
                <a:solidFill>
                  <a:schemeClr val="bg1"/>
                </a:solidFill>
                <a:latin typeface="Arial Narrow" panose="020B0606020202030204" pitchFamily="34" charset="0"/>
              </a:rPr>
              <a:t>Freiheitsentziehende Maßnahmen</a:t>
            </a:r>
          </a:p>
          <a:p>
            <a:pPr algn="ctr"/>
            <a:endParaRPr lang="de-DE" sz="2400" b="1" dirty="0">
              <a:solidFill>
                <a:schemeClr val="bg1"/>
              </a:solidFill>
              <a:latin typeface="Arial Narrow" panose="020B0606020202030204" pitchFamily="34" charset="0"/>
            </a:endParaRPr>
          </a:p>
          <a:p>
            <a:pPr marL="342900" lvl="0" indent="-342900">
              <a:buFont typeface="Arial" panose="020B0604020202020204" pitchFamily="34" charset="0"/>
              <a:buChar char="•"/>
            </a:pPr>
            <a:r>
              <a:rPr lang="de-DE" sz="2400" b="1" dirty="0">
                <a:solidFill>
                  <a:schemeClr val="bg1"/>
                </a:solidFill>
                <a:latin typeface="Arial Narrow" panose="020B0606020202030204" pitchFamily="34" charset="0"/>
              </a:rPr>
              <a:t>z.B. Fixierung</a:t>
            </a:r>
          </a:p>
          <a:p>
            <a:pPr marL="342900" lvl="0" indent="-342900">
              <a:buFont typeface="Arial" panose="020B0604020202020204" pitchFamily="34" charset="0"/>
              <a:buChar char="•"/>
            </a:pPr>
            <a:r>
              <a:rPr lang="de-DE" sz="2400" b="1" dirty="0">
                <a:solidFill>
                  <a:schemeClr val="bg1"/>
                </a:solidFill>
                <a:latin typeface="Arial Narrow" panose="020B0606020202030204" pitchFamily="34" charset="0"/>
              </a:rPr>
              <a:t>nach BGB</a:t>
            </a:r>
          </a:p>
          <a:p>
            <a:pPr marL="342900" lvl="0" indent="-342900">
              <a:buFont typeface="Arial" panose="020B0604020202020204" pitchFamily="34" charset="0"/>
              <a:buChar char="•"/>
            </a:pPr>
            <a:endParaRPr lang="de-DE" sz="2000" dirty="0">
              <a:latin typeface="Arial Narrow" panose="020B0606020202030204" pitchFamily="34" charset="0"/>
            </a:endParaRPr>
          </a:p>
          <a:p>
            <a:endParaRPr lang="de-DE" sz="2000" dirty="0">
              <a:latin typeface="Arial Narrow" panose="020B0606020202030204" pitchFamily="34" charset="0"/>
            </a:endParaRPr>
          </a:p>
        </p:txBody>
      </p:sp>
      <p:sp>
        <p:nvSpPr>
          <p:cNvPr id="5" name="Textfeld 4"/>
          <p:cNvSpPr txBox="1"/>
          <p:nvPr/>
        </p:nvSpPr>
        <p:spPr>
          <a:xfrm>
            <a:off x="8016642" y="1191197"/>
            <a:ext cx="3625859" cy="2616101"/>
          </a:xfrm>
          <a:prstGeom prst="rect">
            <a:avLst/>
          </a:prstGeom>
          <a:noFill/>
          <a:ln w="19050">
            <a:solidFill>
              <a:schemeClr val="bg1"/>
            </a:solidFill>
          </a:ln>
        </p:spPr>
        <p:txBody>
          <a:bodyPr wrap="square" rtlCol="0">
            <a:spAutoFit/>
          </a:bodyPr>
          <a:lstStyle/>
          <a:p>
            <a:pPr algn="ctr"/>
            <a:r>
              <a:rPr lang="de-DE" sz="2400" b="1" dirty="0">
                <a:solidFill>
                  <a:schemeClr val="bg1"/>
                </a:solidFill>
                <a:latin typeface="Arial Narrow" panose="020B0606020202030204" pitchFamily="34" charset="0"/>
              </a:rPr>
              <a:t>Ärztliche    Zwangsmaßnahmen</a:t>
            </a:r>
          </a:p>
          <a:p>
            <a:pPr algn="ctr"/>
            <a:endParaRPr lang="de-DE" sz="2400" b="1" dirty="0">
              <a:solidFill>
                <a:schemeClr val="bg1"/>
              </a:solidFill>
              <a:latin typeface="Arial Narrow" panose="020B0606020202030204" pitchFamily="34" charset="0"/>
            </a:endParaRPr>
          </a:p>
          <a:p>
            <a:pPr marL="342900" lvl="0" indent="-342900">
              <a:buFont typeface="Arial" panose="020B0604020202020204" pitchFamily="34" charset="0"/>
              <a:buChar char="•"/>
            </a:pPr>
            <a:r>
              <a:rPr lang="de-DE" sz="2400" b="1" dirty="0">
                <a:solidFill>
                  <a:schemeClr val="bg1"/>
                </a:solidFill>
                <a:latin typeface="Arial Narrow" panose="020B0606020202030204" pitchFamily="34" charset="0"/>
              </a:rPr>
              <a:t>z.B. Zwangsmedikation</a:t>
            </a:r>
          </a:p>
          <a:p>
            <a:pPr marL="342900" lvl="0" indent="-342900">
              <a:buFont typeface="Arial" panose="020B0604020202020204" pitchFamily="34" charset="0"/>
              <a:buChar char="•"/>
            </a:pPr>
            <a:r>
              <a:rPr lang="de-DE" sz="2400" b="1" dirty="0">
                <a:solidFill>
                  <a:schemeClr val="bg1"/>
                </a:solidFill>
                <a:latin typeface="Arial Narrow" panose="020B0606020202030204" pitchFamily="34" charset="0"/>
              </a:rPr>
              <a:t>nach BGB</a:t>
            </a:r>
          </a:p>
          <a:p>
            <a:pPr lvl="0"/>
            <a:endParaRPr lang="de-DE" sz="2400" b="1" dirty="0">
              <a:solidFill>
                <a:schemeClr val="bg1"/>
              </a:solidFill>
              <a:latin typeface="Arial Narrow" panose="020B0606020202030204" pitchFamily="34" charset="0"/>
            </a:endParaRPr>
          </a:p>
          <a:p>
            <a:pPr marL="342900" lvl="0" indent="-342900">
              <a:buFont typeface="Arial" panose="020B0604020202020204" pitchFamily="34" charset="0"/>
              <a:buChar char="•"/>
            </a:pPr>
            <a:endParaRPr lang="de-DE" sz="2000" dirty="0">
              <a:latin typeface="Arial Narrow" panose="020B0606020202030204" pitchFamily="34" charset="0"/>
            </a:endParaRPr>
          </a:p>
        </p:txBody>
      </p:sp>
      <p:sp>
        <p:nvSpPr>
          <p:cNvPr id="6" name="Textfeld 5"/>
          <p:cNvSpPr txBox="1"/>
          <p:nvPr/>
        </p:nvSpPr>
        <p:spPr>
          <a:xfrm>
            <a:off x="406400" y="4244861"/>
            <a:ext cx="10862614" cy="1384995"/>
          </a:xfrm>
          <a:prstGeom prst="rect">
            <a:avLst/>
          </a:prstGeom>
          <a:noFill/>
          <a:ln w="19050">
            <a:solidFill>
              <a:schemeClr val="bg1"/>
            </a:solidFill>
          </a:ln>
        </p:spPr>
        <p:txBody>
          <a:bodyPr wrap="square" rtlCol="0">
            <a:spAutoFit/>
          </a:bodyPr>
          <a:lstStyle/>
          <a:p>
            <a:pPr marL="342900" indent="-342900">
              <a:buFont typeface="Wingdings" panose="05000000000000000000" pitchFamily="2" charset="2"/>
              <a:buChar char="Ø"/>
            </a:pPr>
            <a:r>
              <a:rPr lang="de-DE" sz="2800" b="1" dirty="0">
                <a:solidFill>
                  <a:schemeClr val="bg1"/>
                </a:solidFill>
                <a:latin typeface="Arial Narrow" panose="020B0606020202030204" pitchFamily="34" charset="0"/>
              </a:rPr>
              <a:t>Geregelt in </a:t>
            </a:r>
            <a:r>
              <a:rPr lang="de-DE" sz="2800" b="1" dirty="0">
                <a:solidFill>
                  <a:srgbClr val="FF0000"/>
                </a:solidFill>
                <a:latin typeface="Arial Narrow" panose="020B0606020202030204" pitchFamily="34" charset="0"/>
              </a:rPr>
              <a:t>§§ 1831, 1832 BGB </a:t>
            </a:r>
            <a:r>
              <a:rPr lang="de-DE" sz="2800" b="1" dirty="0">
                <a:solidFill>
                  <a:schemeClr val="bg1"/>
                </a:solidFill>
                <a:latin typeface="Arial Narrow" panose="020B0606020202030204" pitchFamily="34" charset="0"/>
              </a:rPr>
              <a:t>und in den </a:t>
            </a:r>
            <a:r>
              <a:rPr lang="de-DE" sz="2800" b="1" dirty="0" err="1">
                <a:solidFill>
                  <a:srgbClr val="FF0000"/>
                </a:solidFill>
                <a:latin typeface="Arial Narrow" panose="020B0606020202030204" pitchFamily="34" charset="0"/>
              </a:rPr>
              <a:t>PsychKG</a:t>
            </a:r>
            <a:r>
              <a:rPr lang="de-DE" sz="2800" b="1" dirty="0">
                <a:solidFill>
                  <a:srgbClr val="FF0000"/>
                </a:solidFill>
                <a:latin typeface="Arial Narrow" panose="020B0606020202030204" pitchFamily="34" charset="0"/>
              </a:rPr>
              <a:t> der Länder</a:t>
            </a:r>
          </a:p>
          <a:p>
            <a:pPr marL="342900" indent="-342900">
              <a:buFont typeface="Wingdings" panose="05000000000000000000" pitchFamily="2" charset="2"/>
              <a:buChar char="Ø"/>
            </a:pPr>
            <a:r>
              <a:rPr lang="de-DE" sz="2800" b="1" dirty="0">
                <a:solidFill>
                  <a:schemeClr val="bg1"/>
                </a:solidFill>
                <a:latin typeface="Arial Narrow" panose="020B0606020202030204" pitchFamily="34" charset="0"/>
              </a:rPr>
              <a:t>Verfahren in </a:t>
            </a:r>
            <a:r>
              <a:rPr lang="de-DE" sz="2800" b="1" dirty="0">
                <a:solidFill>
                  <a:srgbClr val="FF0000"/>
                </a:solidFill>
                <a:latin typeface="Arial Narrow" panose="020B0606020202030204" pitchFamily="34" charset="0"/>
              </a:rPr>
              <a:t>§§ 317 ff. </a:t>
            </a:r>
            <a:r>
              <a:rPr lang="de-DE" sz="2800" b="1" dirty="0" err="1">
                <a:solidFill>
                  <a:srgbClr val="FF0000"/>
                </a:solidFill>
                <a:latin typeface="Arial Narrow" panose="020B0606020202030204" pitchFamily="34" charset="0"/>
              </a:rPr>
              <a:t>FamFG</a:t>
            </a:r>
            <a:endParaRPr lang="de-DE" sz="2800" b="1" dirty="0">
              <a:solidFill>
                <a:srgbClr val="FF0000"/>
              </a:solidFill>
              <a:latin typeface="Arial Narrow" panose="020B0606020202030204" pitchFamily="34" charset="0"/>
            </a:endParaRPr>
          </a:p>
          <a:p>
            <a:pPr marL="342900" indent="-342900">
              <a:buFont typeface="Wingdings" panose="05000000000000000000" pitchFamily="2" charset="2"/>
              <a:buChar char="Ø"/>
            </a:pPr>
            <a:r>
              <a:rPr lang="de-DE" sz="2800" b="1" dirty="0">
                <a:solidFill>
                  <a:schemeClr val="bg1"/>
                </a:solidFill>
                <a:latin typeface="Arial Narrow" panose="020B0606020202030204" pitchFamily="34" charset="0"/>
              </a:rPr>
              <a:t>Unterbringungsmaßnahmen sind immer befristet</a:t>
            </a:r>
          </a:p>
        </p:txBody>
      </p:sp>
    </p:spTree>
    <p:extLst>
      <p:ext uri="{BB962C8B-B14F-4D97-AF65-F5344CB8AC3E}">
        <p14:creationId xmlns:p14="http://schemas.microsoft.com/office/powerpoint/2010/main" val="277256070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17232" y="1390919"/>
            <a:ext cx="11650272" cy="4584402"/>
          </a:xfrm>
        </p:spPr>
        <p:txBody>
          <a:bodyPr>
            <a:noAutofit/>
          </a:bodyPr>
          <a:lstStyle/>
          <a:p>
            <a:pPr marL="0" indent="0">
              <a:buNone/>
            </a:pPr>
            <a:r>
              <a:rPr lang="de-DE" sz="2800" b="1" dirty="0">
                <a:solidFill>
                  <a:schemeClr val="bg1"/>
                </a:solidFill>
                <a:latin typeface=" Arial Narrow"/>
              </a:rPr>
              <a:t>Gem. </a:t>
            </a:r>
            <a:r>
              <a:rPr lang="de-DE" sz="2800" b="1" dirty="0">
                <a:solidFill>
                  <a:srgbClr val="FF0000"/>
                </a:solidFill>
                <a:latin typeface=" Arial Narrow"/>
              </a:rPr>
              <a:t>§ 312 </a:t>
            </a:r>
            <a:r>
              <a:rPr lang="de-DE" sz="2800" b="1" dirty="0" err="1">
                <a:solidFill>
                  <a:srgbClr val="FF0000"/>
                </a:solidFill>
                <a:latin typeface=" Arial Narrow"/>
              </a:rPr>
              <a:t>FamFG</a:t>
            </a:r>
            <a:r>
              <a:rPr lang="de-DE" sz="2800" b="1" dirty="0">
                <a:solidFill>
                  <a:srgbClr val="FF0000"/>
                </a:solidFill>
                <a:latin typeface=" Arial Narrow"/>
              </a:rPr>
              <a:t> </a:t>
            </a:r>
            <a:r>
              <a:rPr lang="de-DE" sz="2800" b="1" dirty="0">
                <a:solidFill>
                  <a:schemeClr val="bg1"/>
                </a:solidFill>
                <a:latin typeface=" Arial Narrow"/>
              </a:rPr>
              <a:t>sind Unterbringungssachen Verfahren, die die Genehmigung oder Anordnung einer</a:t>
            </a:r>
          </a:p>
          <a:p>
            <a:pPr marL="514350" indent="-514350">
              <a:buAutoNum type="arabicPeriod"/>
            </a:pPr>
            <a:r>
              <a:rPr lang="de-DE" sz="2800" b="1" dirty="0">
                <a:solidFill>
                  <a:schemeClr val="bg1"/>
                </a:solidFill>
                <a:latin typeface=" Arial Narrow"/>
              </a:rPr>
              <a:t>freiheitsentziehenden Unterbringung nach </a:t>
            </a:r>
            <a:r>
              <a:rPr lang="de-DE" sz="2800" b="1" dirty="0">
                <a:solidFill>
                  <a:srgbClr val="FF0000"/>
                </a:solidFill>
                <a:latin typeface=" Arial Narrow"/>
              </a:rPr>
              <a:t>§ 1831 Abs.1, 2 i. V. m. Abs. 5 BGB</a:t>
            </a:r>
          </a:p>
          <a:p>
            <a:pPr marL="514350" indent="-514350">
              <a:buAutoNum type="arabicPeriod"/>
            </a:pPr>
            <a:r>
              <a:rPr lang="de-DE" sz="2800" b="1" dirty="0">
                <a:solidFill>
                  <a:schemeClr val="bg1"/>
                </a:solidFill>
                <a:latin typeface=" Arial Narrow"/>
              </a:rPr>
              <a:t>freiheitsentziehenden Maßnahme nach </a:t>
            </a:r>
            <a:r>
              <a:rPr lang="de-DE" sz="2800" b="1" dirty="0">
                <a:solidFill>
                  <a:srgbClr val="FF0000"/>
                </a:solidFill>
                <a:latin typeface=" Arial Narrow"/>
              </a:rPr>
              <a:t>§ 1831 Abs. 4 </a:t>
            </a:r>
            <a:r>
              <a:rPr lang="de-DE" sz="2800" b="1" dirty="0" err="1">
                <a:solidFill>
                  <a:srgbClr val="FF0000"/>
                </a:solidFill>
                <a:latin typeface=" Arial Narrow"/>
              </a:rPr>
              <a:t>i.V.m</a:t>
            </a:r>
            <a:r>
              <a:rPr lang="de-DE" sz="2800" b="1" dirty="0">
                <a:solidFill>
                  <a:srgbClr val="FF0000"/>
                </a:solidFill>
                <a:latin typeface=" Arial Narrow"/>
              </a:rPr>
              <a:t>. Abs. 5 BGB</a:t>
            </a:r>
          </a:p>
          <a:p>
            <a:pPr marL="514350" indent="-514350">
              <a:buAutoNum type="arabicPeriod"/>
            </a:pPr>
            <a:r>
              <a:rPr lang="de-DE" sz="2800" b="1" dirty="0">
                <a:solidFill>
                  <a:schemeClr val="bg1"/>
                </a:solidFill>
                <a:latin typeface=" Arial Narrow"/>
              </a:rPr>
              <a:t>ärztlichen Zwangsmaßnahme; auch einschließlich einer Verbringung zu einem stationären Aufenthalt, nach </a:t>
            </a:r>
            <a:r>
              <a:rPr lang="de-DE" sz="2800" b="1" dirty="0">
                <a:solidFill>
                  <a:srgbClr val="FF0000"/>
                </a:solidFill>
                <a:latin typeface=" Arial Narrow"/>
              </a:rPr>
              <a:t>§ 1832 Abs. 1, 2 und </a:t>
            </a:r>
            <a:r>
              <a:rPr lang="de-DE" sz="2800" b="1" dirty="0" err="1">
                <a:solidFill>
                  <a:srgbClr val="FF0000"/>
                </a:solidFill>
                <a:latin typeface=" Arial Narrow"/>
              </a:rPr>
              <a:t>i.V.m</a:t>
            </a:r>
            <a:r>
              <a:rPr lang="de-DE" sz="2800" b="1" dirty="0">
                <a:solidFill>
                  <a:srgbClr val="FF0000"/>
                </a:solidFill>
                <a:latin typeface=" Arial Narrow"/>
              </a:rPr>
              <a:t>. Abs. 5 BGB</a:t>
            </a:r>
          </a:p>
          <a:p>
            <a:pPr marL="514350" indent="-514350">
              <a:buFont typeface="Arial" panose="020B0604020202020204" pitchFamily="34" charset="0"/>
              <a:buAutoNum type="arabicPeriod"/>
            </a:pPr>
            <a:r>
              <a:rPr lang="de-DE" sz="2800" b="1" dirty="0">
                <a:solidFill>
                  <a:schemeClr val="bg1"/>
                </a:solidFill>
                <a:latin typeface=" Arial Narrow"/>
              </a:rPr>
              <a:t>freiheitsentziehenden Unterbringung, freiheitsentziehenden Maßnahme oder ärztlichen Zwangsmaßnahme bei Volljährigen nach den Landesgesetzen  über die Unterbringung psychisch Kranker betreffen (Unterbringungsmaßnahme)</a:t>
            </a:r>
          </a:p>
          <a:p>
            <a:pPr marL="0" indent="0">
              <a:buNone/>
            </a:pPr>
            <a:r>
              <a:rPr lang="de-DE" sz="2800" b="1" dirty="0">
                <a:solidFill>
                  <a:schemeClr val="bg1"/>
                </a:solidFill>
                <a:latin typeface=" Arial Narrow"/>
              </a:rPr>
              <a:t> </a:t>
            </a:r>
          </a:p>
        </p:txBody>
      </p:sp>
    </p:spTree>
    <p:extLst>
      <p:ext uri="{BB962C8B-B14F-4D97-AF65-F5344CB8AC3E}">
        <p14:creationId xmlns:p14="http://schemas.microsoft.com/office/powerpoint/2010/main" val="344386298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39582" y="672920"/>
            <a:ext cx="11112836" cy="5998336"/>
          </a:xfrm>
        </p:spPr>
        <p:txBody>
          <a:bodyPr>
            <a:normAutofit/>
          </a:bodyPr>
          <a:lstStyle/>
          <a:p>
            <a:r>
              <a:rPr lang="de-DE" sz="2200" b="1" dirty="0">
                <a:solidFill>
                  <a:schemeClr val="bg1"/>
                </a:solidFill>
                <a:latin typeface=" Arial Narrow"/>
              </a:rPr>
              <a:t>Nach </a:t>
            </a:r>
            <a:r>
              <a:rPr lang="de-DE" sz="2200" b="1" dirty="0">
                <a:solidFill>
                  <a:srgbClr val="FF0000"/>
                </a:solidFill>
                <a:latin typeface=" Arial Narrow"/>
              </a:rPr>
              <a:t>§ 312 Nr. 4 </a:t>
            </a:r>
            <a:r>
              <a:rPr lang="de-DE" sz="2200" b="1" dirty="0" err="1">
                <a:solidFill>
                  <a:srgbClr val="FF0000"/>
                </a:solidFill>
                <a:latin typeface=" Arial Narrow"/>
              </a:rPr>
              <a:t>FamFG</a:t>
            </a:r>
            <a:r>
              <a:rPr lang="de-DE" sz="2200" b="1" dirty="0">
                <a:solidFill>
                  <a:schemeClr val="bg1"/>
                </a:solidFill>
                <a:latin typeface=" Arial Narrow"/>
              </a:rPr>
              <a:t> sind Unterbringungssachen auch Verfahren, die </a:t>
            </a:r>
            <a:r>
              <a:rPr lang="de-DE" sz="2200" b="1" u="sng" dirty="0">
                <a:solidFill>
                  <a:schemeClr val="bg1"/>
                </a:solidFill>
                <a:latin typeface=" Arial Narrow"/>
              </a:rPr>
              <a:t>die Anordnung </a:t>
            </a:r>
            <a:r>
              <a:rPr lang="de-DE" sz="2200" b="1" dirty="0">
                <a:solidFill>
                  <a:schemeClr val="bg1"/>
                </a:solidFill>
                <a:latin typeface=" Arial Narrow"/>
              </a:rPr>
              <a:t>oder Ablehnung einer Unterbringung, freiheitsentziehenden Maßnahme oder ärztlichen Zwangsmaßnahme bei Volljährigen nach den Landesgesetzen über die Unterbringung Psychisch Kranker betreffen</a:t>
            </a:r>
          </a:p>
          <a:p>
            <a:r>
              <a:rPr lang="de-DE" sz="2200" b="1" dirty="0">
                <a:solidFill>
                  <a:schemeClr val="bg1"/>
                </a:solidFill>
                <a:latin typeface=" Arial Narrow"/>
              </a:rPr>
              <a:t>Durch die Aufnahme der freiheitsentziehenden Maßnahmen in den Katalog des </a:t>
            </a:r>
            <a:br>
              <a:rPr lang="de-DE" sz="2200" b="1" dirty="0">
                <a:solidFill>
                  <a:schemeClr val="bg1"/>
                </a:solidFill>
                <a:latin typeface=" Arial Narrow"/>
              </a:rPr>
            </a:br>
            <a:r>
              <a:rPr lang="de-DE" sz="2200" b="1" dirty="0">
                <a:solidFill>
                  <a:srgbClr val="FF0000"/>
                </a:solidFill>
                <a:latin typeface=" Arial Narrow"/>
              </a:rPr>
              <a:t>§ 312 Nr. 4 </a:t>
            </a:r>
            <a:r>
              <a:rPr lang="de-DE" sz="2200" b="1" dirty="0" err="1">
                <a:solidFill>
                  <a:srgbClr val="FF0000"/>
                </a:solidFill>
                <a:latin typeface=" Arial Narrow"/>
              </a:rPr>
              <a:t>FamFG</a:t>
            </a:r>
            <a:r>
              <a:rPr lang="de-DE" sz="2200" b="1" dirty="0">
                <a:solidFill>
                  <a:srgbClr val="FF0000"/>
                </a:solidFill>
                <a:latin typeface=" Arial Narrow"/>
              </a:rPr>
              <a:t> </a:t>
            </a:r>
            <a:r>
              <a:rPr lang="de-DE" sz="2200" b="1" dirty="0">
                <a:solidFill>
                  <a:schemeClr val="bg1"/>
                </a:solidFill>
                <a:latin typeface=" Arial Narrow"/>
              </a:rPr>
              <a:t>sind verfassungsrechtliche Anforderungen insbesondere des Richtervorbehalts umgesetzt worden. Diese hatte das Bundesverfassungsgericht für Fixierungsanordnungen im Rahmen der öffentlich-rechtlichen Unterbringung aufgestellt </a:t>
            </a:r>
            <a:br>
              <a:rPr lang="de-DE" sz="2200" b="1" dirty="0">
                <a:solidFill>
                  <a:schemeClr val="bg1"/>
                </a:solidFill>
                <a:latin typeface=" Arial Narrow"/>
              </a:rPr>
            </a:br>
            <a:r>
              <a:rPr lang="de-DE" sz="2200" b="1" dirty="0">
                <a:solidFill>
                  <a:schemeClr val="bg1"/>
                </a:solidFill>
                <a:latin typeface=" Arial Narrow"/>
              </a:rPr>
              <a:t>(BVerfG 24.07. 2018). Das Gericht hatte zudem verschiedene landesgesetzliche Vorschriften zur Zwangsbehandlung für verfassungswidrig erklärt.</a:t>
            </a:r>
          </a:p>
          <a:p>
            <a:r>
              <a:rPr lang="de-DE" sz="2200" b="1" dirty="0">
                <a:solidFill>
                  <a:schemeClr val="bg1"/>
                </a:solidFill>
                <a:latin typeface=" Arial Narrow"/>
              </a:rPr>
              <a:t>Für das Bundesland Berlin gilt das Gesetz über die Hilfen und Schutzmaßnahmen bei psychischen Krankheiten(</a:t>
            </a:r>
            <a:r>
              <a:rPr lang="de-DE" sz="2200" b="1" dirty="0" err="1">
                <a:solidFill>
                  <a:schemeClr val="bg1"/>
                </a:solidFill>
                <a:latin typeface=" Arial Narrow"/>
              </a:rPr>
              <a:t>PsychKG</a:t>
            </a:r>
            <a:r>
              <a:rPr lang="de-DE" sz="2200" b="1" dirty="0">
                <a:solidFill>
                  <a:schemeClr val="bg1"/>
                </a:solidFill>
                <a:latin typeface=" Arial Narrow"/>
              </a:rPr>
              <a:t>) vom 17.06.2016 zuletzt geändert durch Gesetz vom 27.09.2021</a:t>
            </a:r>
          </a:p>
          <a:p>
            <a:pPr marL="0" indent="0">
              <a:buNone/>
            </a:pPr>
            <a:endParaRPr lang="de-DE" sz="2200" dirty="0"/>
          </a:p>
        </p:txBody>
      </p:sp>
    </p:spTree>
    <p:extLst>
      <p:ext uri="{BB962C8B-B14F-4D97-AF65-F5344CB8AC3E}">
        <p14:creationId xmlns:p14="http://schemas.microsoft.com/office/powerpoint/2010/main" val="70350555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38070" y="189388"/>
            <a:ext cx="3989231" cy="2703323"/>
          </a:xfrm>
          <a:prstGeom prst="rect">
            <a:avLst/>
          </a:prstGeom>
        </p:spPr>
      </p:pic>
      <p:pic>
        <p:nvPicPr>
          <p:cNvPr id="3" name="Grafik 2">
            <a:extLst>
              <a:ext uri="{FF2B5EF4-FFF2-40B4-BE49-F238E27FC236}">
                <a16:creationId xmlns:a16="http://schemas.microsoft.com/office/drawing/2014/main" id="{89E03772-C24A-CA47-3955-FD4031E4FE66}"/>
              </a:ext>
            </a:extLst>
          </p:cNvPr>
          <p:cNvPicPr>
            <a:picLocks noChangeAspect="1"/>
          </p:cNvPicPr>
          <p:nvPr/>
        </p:nvPicPr>
        <p:blipFill>
          <a:blip r:embed="rId3"/>
          <a:stretch>
            <a:fillRect/>
          </a:stretch>
        </p:blipFill>
        <p:spPr>
          <a:xfrm>
            <a:off x="5640947" y="486205"/>
            <a:ext cx="4963732" cy="2406506"/>
          </a:xfrm>
          <a:prstGeom prst="rect">
            <a:avLst/>
          </a:prstGeom>
        </p:spPr>
      </p:pic>
      <p:pic>
        <p:nvPicPr>
          <p:cNvPr id="4" name="Grafik 3">
            <a:extLst>
              <a:ext uri="{FF2B5EF4-FFF2-40B4-BE49-F238E27FC236}">
                <a16:creationId xmlns:a16="http://schemas.microsoft.com/office/drawing/2014/main" id="{2743801C-4D78-51A2-BFEE-AD86F93EE9C4}"/>
              </a:ext>
            </a:extLst>
          </p:cNvPr>
          <p:cNvPicPr>
            <a:picLocks noChangeAspect="1"/>
          </p:cNvPicPr>
          <p:nvPr/>
        </p:nvPicPr>
        <p:blipFill>
          <a:blip r:embed="rId4"/>
          <a:stretch>
            <a:fillRect/>
          </a:stretch>
        </p:blipFill>
        <p:spPr>
          <a:xfrm>
            <a:off x="8473054" y="3454755"/>
            <a:ext cx="3439904" cy="2807595"/>
          </a:xfrm>
          <a:prstGeom prst="rect">
            <a:avLst/>
          </a:prstGeom>
        </p:spPr>
      </p:pic>
      <p:pic>
        <p:nvPicPr>
          <p:cNvPr id="5" name="Grafik 4">
            <a:extLst>
              <a:ext uri="{FF2B5EF4-FFF2-40B4-BE49-F238E27FC236}">
                <a16:creationId xmlns:a16="http://schemas.microsoft.com/office/drawing/2014/main" id="{757E503C-F3BD-2AFC-8B36-9FA0ACCAE68E}"/>
              </a:ext>
            </a:extLst>
          </p:cNvPr>
          <p:cNvPicPr>
            <a:picLocks noChangeAspect="1"/>
          </p:cNvPicPr>
          <p:nvPr/>
        </p:nvPicPr>
        <p:blipFill>
          <a:blip r:embed="rId5"/>
          <a:stretch>
            <a:fillRect/>
          </a:stretch>
        </p:blipFill>
        <p:spPr>
          <a:xfrm>
            <a:off x="4480915" y="3666682"/>
            <a:ext cx="2911560" cy="2565012"/>
          </a:xfrm>
          <a:prstGeom prst="rect">
            <a:avLst/>
          </a:prstGeom>
        </p:spPr>
      </p:pic>
      <p:pic>
        <p:nvPicPr>
          <p:cNvPr id="6" name="Grafik 5">
            <a:extLst>
              <a:ext uri="{FF2B5EF4-FFF2-40B4-BE49-F238E27FC236}">
                <a16:creationId xmlns:a16="http://schemas.microsoft.com/office/drawing/2014/main" id="{48432017-79BC-44FC-8E47-EEF3F5455DC0}"/>
              </a:ext>
            </a:extLst>
          </p:cNvPr>
          <p:cNvPicPr>
            <a:picLocks noChangeAspect="1"/>
          </p:cNvPicPr>
          <p:nvPr/>
        </p:nvPicPr>
        <p:blipFill>
          <a:blip r:embed="rId6"/>
          <a:stretch>
            <a:fillRect/>
          </a:stretch>
        </p:blipFill>
        <p:spPr>
          <a:xfrm>
            <a:off x="453262" y="3666682"/>
            <a:ext cx="3084969" cy="2383743"/>
          </a:xfrm>
          <a:prstGeom prst="rect">
            <a:avLst/>
          </a:prstGeom>
        </p:spPr>
      </p:pic>
    </p:spTree>
    <p:extLst>
      <p:ext uri="{BB962C8B-B14F-4D97-AF65-F5344CB8AC3E}">
        <p14:creationId xmlns:p14="http://schemas.microsoft.com/office/powerpoint/2010/main" val="195957606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80290" y="185815"/>
            <a:ext cx="4821381" cy="7848302"/>
          </a:xfrm>
          <a:prstGeom prst="rect">
            <a:avLst/>
          </a:prstGeom>
          <a:noFill/>
          <a:ln w="19050">
            <a:solidFill>
              <a:schemeClr val="tx1"/>
            </a:solidFill>
          </a:ln>
          <a:effectLst/>
        </p:spPr>
        <p:txBody>
          <a:bodyPr wrap="square" rtlCol="0">
            <a:spAutoFit/>
          </a:bodyPr>
          <a:lstStyle/>
          <a:p>
            <a:pPr algn="ctr"/>
            <a:r>
              <a:rPr lang="de-DE" sz="2400" b="1" u="sng" dirty="0">
                <a:solidFill>
                  <a:schemeClr val="bg1"/>
                </a:solidFill>
                <a:latin typeface="Arial Narrow" panose="020B0606020202030204" pitchFamily="34" charset="0"/>
              </a:rPr>
              <a:t>Freiheitsentziehende</a:t>
            </a:r>
          </a:p>
          <a:p>
            <a:pPr algn="ctr"/>
            <a:r>
              <a:rPr lang="de-DE" sz="2400" b="1" u="sng" dirty="0">
                <a:solidFill>
                  <a:schemeClr val="bg1"/>
                </a:solidFill>
                <a:latin typeface="Arial Narrow" panose="020B0606020202030204" pitchFamily="34" charset="0"/>
              </a:rPr>
              <a:t> Maßnahmen</a:t>
            </a:r>
          </a:p>
          <a:p>
            <a:endParaRPr lang="de-DE" sz="2400" b="1" dirty="0">
              <a:solidFill>
                <a:schemeClr val="bg1"/>
              </a:solidFill>
              <a:latin typeface="Arial Narrow" panose="020B0606020202030204" pitchFamily="34" charset="0"/>
            </a:endParaRPr>
          </a:p>
          <a:p>
            <a:pPr marL="342900" indent="-342900">
              <a:buFont typeface="Arial" panose="020B0604020202020204" pitchFamily="34" charset="0"/>
              <a:buChar char="•"/>
            </a:pPr>
            <a:r>
              <a:rPr lang="de-DE" sz="2400" b="1" dirty="0">
                <a:solidFill>
                  <a:srgbClr val="FF0000"/>
                </a:solidFill>
                <a:latin typeface="Arial Narrow" panose="020B0606020202030204" pitchFamily="34" charset="0"/>
              </a:rPr>
              <a:t>§ 1831 Abs. 4 BGB</a:t>
            </a:r>
          </a:p>
          <a:p>
            <a:pPr marL="342900" indent="-342900">
              <a:buFont typeface="Arial" panose="020B0604020202020204" pitchFamily="34" charset="0"/>
              <a:buChar char="•"/>
            </a:pPr>
            <a:r>
              <a:rPr lang="de-DE" sz="2400" b="1" dirty="0">
                <a:solidFill>
                  <a:schemeClr val="bg1"/>
                </a:solidFill>
                <a:latin typeface="Arial Narrow" panose="020B0606020202030204" pitchFamily="34" charset="0"/>
              </a:rPr>
              <a:t>Genehmigungserfordernis auch für bereits untergebrachte Personen</a:t>
            </a:r>
          </a:p>
          <a:p>
            <a:pPr marL="342900" indent="-342900">
              <a:buFont typeface="Arial" panose="020B0604020202020204" pitchFamily="34" charset="0"/>
              <a:buChar char="•"/>
            </a:pPr>
            <a:r>
              <a:rPr lang="de-DE" sz="2400" b="1" dirty="0">
                <a:solidFill>
                  <a:schemeClr val="bg1"/>
                </a:solidFill>
                <a:latin typeface="Arial Narrow" panose="020B0606020202030204" pitchFamily="34" charset="0"/>
              </a:rPr>
              <a:t>Durch Betreuer oder Bevollmächtigten</a:t>
            </a:r>
          </a:p>
          <a:p>
            <a:pPr marL="342900" indent="-342900">
              <a:buFont typeface="Arial" panose="020B0604020202020204" pitchFamily="34" charset="0"/>
              <a:buChar char="•"/>
            </a:pPr>
            <a:r>
              <a:rPr lang="de-DE" sz="2400" b="1" dirty="0">
                <a:solidFill>
                  <a:schemeClr val="bg1"/>
                </a:solidFill>
                <a:latin typeface="Arial Narrow" panose="020B0606020202030204" pitchFamily="34" charset="0"/>
              </a:rPr>
              <a:t>Beispiele: Festbinden, Bettgitter, Einsperren, Medikamente, Wegnahme der Kleidung, psychischer Druck</a:t>
            </a:r>
          </a:p>
          <a:p>
            <a:pPr marL="342900" indent="-342900">
              <a:buFont typeface="Arial" panose="020B0604020202020204" pitchFamily="34" charset="0"/>
              <a:buChar char="•"/>
            </a:pPr>
            <a:r>
              <a:rPr lang="de-DE" sz="2400" b="1" dirty="0">
                <a:solidFill>
                  <a:schemeClr val="bg1"/>
                </a:solidFill>
                <a:latin typeface="Arial Narrow" panose="020B0606020202030204" pitchFamily="34" charset="0"/>
              </a:rPr>
              <a:t>Längerer Zeitraum (spätestens nach § 128 StPO) oder regelmäßig</a:t>
            </a:r>
          </a:p>
          <a:p>
            <a:pPr marL="342900" indent="-342900">
              <a:buFont typeface="Arial" panose="020B0604020202020204" pitchFamily="34" charset="0"/>
              <a:buChar char="•"/>
            </a:pPr>
            <a:endParaRPr lang="de-DE" sz="2400" b="1" dirty="0">
              <a:solidFill>
                <a:schemeClr val="bg1"/>
              </a:solidFill>
              <a:latin typeface="Arial Narrow" panose="020B0606020202030204" pitchFamily="34" charset="0"/>
            </a:endParaRPr>
          </a:p>
          <a:p>
            <a:pPr marL="342900" indent="-342900">
              <a:buFont typeface="Arial" panose="020B0604020202020204" pitchFamily="34" charset="0"/>
              <a:buChar char="•"/>
            </a:pPr>
            <a:endParaRPr lang="de-DE" sz="2400" b="1" dirty="0">
              <a:solidFill>
                <a:schemeClr val="bg1"/>
              </a:solidFill>
              <a:latin typeface="Arial Narrow" panose="020B0606020202030204" pitchFamily="34" charset="0"/>
            </a:endParaRPr>
          </a:p>
          <a:p>
            <a:pPr marL="342900" indent="-342900">
              <a:buFont typeface="Arial" panose="020B0604020202020204" pitchFamily="34" charset="0"/>
              <a:buChar char="•"/>
            </a:pPr>
            <a:endParaRPr lang="de-DE" sz="2000" dirty="0">
              <a:latin typeface="Arial Narrow" panose="020B0606020202030204" pitchFamily="34" charset="0"/>
            </a:endParaRPr>
          </a:p>
          <a:p>
            <a:pPr marL="342900" indent="-342900">
              <a:buFont typeface="Arial" panose="020B0604020202020204" pitchFamily="34" charset="0"/>
              <a:buChar char="•"/>
            </a:pPr>
            <a:endParaRPr lang="de-DE" sz="2000" dirty="0">
              <a:latin typeface="Arial Narrow" panose="020B0606020202030204" pitchFamily="34" charset="0"/>
            </a:endParaRPr>
          </a:p>
          <a:p>
            <a:pPr marL="342900" indent="-342900">
              <a:buFont typeface="Arial" panose="020B0604020202020204" pitchFamily="34" charset="0"/>
              <a:buChar char="•"/>
            </a:pPr>
            <a:endParaRPr lang="de-DE" sz="2000" dirty="0">
              <a:latin typeface="Arial Narrow" panose="020B0606020202030204" pitchFamily="34" charset="0"/>
            </a:endParaRPr>
          </a:p>
          <a:p>
            <a:pPr marL="342900" indent="-342900">
              <a:buFont typeface="Arial" panose="020B0604020202020204" pitchFamily="34" charset="0"/>
              <a:buChar char="•"/>
            </a:pPr>
            <a:endParaRPr lang="de-DE" sz="2000" dirty="0">
              <a:latin typeface="Arial Narrow" panose="020B0606020202030204" pitchFamily="34" charset="0"/>
            </a:endParaRPr>
          </a:p>
          <a:p>
            <a:pPr marL="342900" indent="-342900">
              <a:buFont typeface="Arial" panose="020B0604020202020204" pitchFamily="34" charset="0"/>
              <a:buChar char="•"/>
            </a:pPr>
            <a:endParaRPr lang="de-DE" sz="2000" dirty="0">
              <a:latin typeface="Arial Narrow" panose="020B0606020202030204" pitchFamily="34" charset="0"/>
            </a:endParaRPr>
          </a:p>
          <a:p>
            <a:endParaRPr lang="de-DE" sz="2000" dirty="0">
              <a:effectLst>
                <a:outerShdw blurRad="38100" dist="38100" dir="2700000" algn="tl">
                  <a:srgbClr val="000000">
                    <a:alpha val="43137"/>
                  </a:srgbClr>
                </a:outerShdw>
              </a:effectLst>
              <a:latin typeface="Arial Narrow" panose="020B0606020202030204" pitchFamily="34" charset="0"/>
            </a:endParaRPr>
          </a:p>
        </p:txBody>
      </p:sp>
      <p:sp>
        <p:nvSpPr>
          <p:cNvPr id="3" name="Textfeld 2"/>
          <p:cNvSpPr txBox="1"/>
          <p:nvPr/>
        </p:nvSpPr>
        <p:spPr>
          <a:xfrm>
            <a:off x="6077527" y="185815"/>
            <a:ext cx="6002856" cy="6524863"/>
          </a:xfrm>
          <a:prstGeom prst="rect">
            <a:avLst/>
          </a:prstGeom>
          <a:noFill/>
          <a:ln w="19050">
            <a:solidFill>
              <a:schemeClr val="tx1"/>
            </a:solidFill>
          </a:ln>
          <a:effectLst/>
        </p:spPr>
        <p:txBody>
          <a:bodyPr wrap="square" rtlCol="0">
            <a:spAutoFit/>
          </a:bodyPr>
          <a:lstStyle/>
          <a:p>
            <a:pPr algn="ctr"/>
            <a:r>
              <a:rPr lang="de-DE" sz="2200" b="1" dirty="0">
                <a:solidFill>
                  <a:schemeClr val="bg1"/>
                </a:solidFill>
                <a:latin typeface="Arial Narrow" panose="020B0606020202030204" pitchFamily="34" charset="0"/>
              </a:rPr>
              <a:t>Ärztliche </a:t>
            </a:r>
          </a:p>
          <a:p>
            <a:pPr algn="ctr"/>
            <a:r>
              <a:rPr lang="de-DE" sz="2200" b="1" dirty="0">
                <a:solidFill>
                  <a:schemeClr val="bg1"/>
                </a:solidFill>
                <a:latin typeface="Arial Narrow" panose="020B0606020202030204" pitchFamily="34" charset="0"/>
              </a:rPr>
              <a:t>Zwangsmaßnahmen</a:t>
            </a:r>
          </a:p>
          <a:p>
            <a:pPr algn="ctr"/>
            <a:endParaRPr lang="de-DE" sz="2200" b="1" dirty="0">
              <a:solidFill>
                <a:schemeClr val="bg1"/>
              </a:solidFill>
              <a:latin typeface="Arial Narrow" panose="020B0606020202030204" pitchFamily="34" charset="0"/>
            </a:endParaRPr>
          </a:p>
          <a:p>
            <a:pPr marL="342900" indent="-342900">
              <a:buFont typeface="Arial" panose="020B0604020202020204" pitchFamily="34" charset="0"/>
              <a:buChar char="•"/>
            </a:pPr>
            <a:r>
              <a:rPr lang="de-DE" sz="2200" b="1" dirty="0">
                <a:solidFill>
                  <a:srgbClr val="FF0000"/>
                </a:solidFill>
                <a:latin typeface="Arial Narrow" panose="020B0606020202030204" pitchFamily="34" charset="0"/>
              </a:rPr>
              <a:t>§ 1832 BGB</a:t>
            </a:r>
          </a:p>
          <a:p>
            <a:pPr marL="342900" indent="-342900">
              <a:buFont typeface="Arial" panose="020B0604020202020204" pitchFamily="34" charset="0"/>
              <a:buChar char="•"/>
            </a:pPr>
            <a:r>
              <a:rPr lang="de-DE" sz="2200" b="1" dirty="0">
                <a:solidFill>
                  <a:schemeClr val="bg1"/>
                </a:solidFill>
                <a:latin typeface="Arial Narrow" panose="020B0606020202030204" pitchFamily="34" charset="0"/>
              </a:rPr>
              <a:t>Betreuer oder Bevollmächtigter willigt ein; Betreuungsgericht genehmigt</a:t>
            </a:r>
          </a:p>
          <a:p>
            <a:pPr marL="342900" indent="-342900">
              <a:buFont typeface="Arial" panose="020B0604020202020204" pitchFamily="34" charset="0"/>
              <a:buChar char="•"/>
            </a:pPr>
            <a:r>
              <a:rPr lang="de-DE" sz="2200" b="1" dirty="0">
                <a:solidFill>
                  <a:schemeClr val="bg1"/>
                </a:solidFill>
                <a:latin typeface="Arial Narrow" panose="020B0606020202030204" pitchFamily="34" charset="0"/>
              </a:rPr>
              <a:t>Maßnahme widerspricht dem natürlichen Willen des Betroffenen</a:t>
            </a:r>
          </a:p>
          <a:p>
            <a:pPr marL="342900" indent="-342900">
              <a:buFont typeface="Arial" panose="020B0604020202020204" pitchFamily="34" charset="0"/>
              <a:buChar char="•"/>
            </a:pPr>
            <a:r>
              <a:rPr lang="de-DE" sz="2200" b="1" dirty="0">
                <a:solidFill>
                  <a:schemeClr val="bg1"/>
                </a:solidFill>
                <a:latin typeface="Arial Narrow" panose="020B0606020202030204" pitchFamily="34" charset="0"/>
              </a:rPr>
              <a:t>Betroffener kann seinen freien Willen nicht bilden</a:t>
            </a:r>
          </a:p>
          <a:p>
            <a:pPr marL="342900" indent="-342900">
              <a:buFont typeface="Arial" panose="020B0604020202020204" pitchFamily="34" charset="0"/>
              <a:buChar char="•"/>
            </a:pPr>
            <a:r>
              <a:rPr lang="de-DE" sz="2200" b="1" dirty="0">
                <a:solidFill>
                  <a:schemeClr val="bg1"/>
                </a:solidFill>
                <a:latin typeface="Arial Narrow" panose="020B0606020202030204" pitchFamily="34" charset="0"/>
              </a:rPr>
              <a:t>Versuch den Betroffenen von der Notwendigkeit der Maßnahme zu überzeugen</a:t>
            </a:r>
          </a:p>
          <a:p>
            <a:pPr marL="342900" indent="-342900">
              <a:buFont typeface="Arial" panose="020B0604020202020204" pitchFamily="34" charset="0"/>
              <a:buChar char="•"/>
            </a:pPr>
            <a:r>
              <a:rPr lang="de-DE" sz="2200" b="1" dirty="0">
                <a:solidFill>
                  <a:schemeClr val="bg1"/>
                </a:solidFill>
                <a:latin typeface="Arial Narrow" panose="020B0606020202030204" pitchFamily="34" charset="0"/>
              </a:rPr>
              <a:t>Erforderlichkeit</a:t>
            </a:r>
          </a:p>
          <a:p>
            <a:pPr marL="342900" indent="-342900">
              <a:buFont typeface="Arial" panose="020B0604020202020204" pitchFamily="34" charset="0"/>
              <a:buChar char="•"/>
            </a:pPr>
            <a:r>
              <a:rPr lang="de-DE" sz="2200" b="1" dirty="0">
                <a:solidFill>
                  <a:schemeClr val="bg1"/>
                </a:solidFill>
                <a:latin typeface="Arial Narrow" panose="020B0606020202030204" pitchFamily="34" charset="0"/>
              </a:rPr>
              <a:t>Keine ambulante Zwangsbehandlung</a:t>
            </a:r>
          </a:p>
          <a:p>
            <a:pPr marL="342900" indent="-342900">
              <a:buFont typeface="Arial" panose="020B0604020202020204" pitchFamily="34" charset="0"/>
              <a:buChar char="•"/>
            </a:pPr>
            <a:r>
              <a:rPr lang="de-DE" sz="2200" b="1" dirty="0">
                <a:solidFill>
                  <a:schemeClr val="bg1"/>
                </a:solidFill>
                <a:latin typeface="Arial Narrow" panose="020B0606020202030204" pitchFamily="34" charset="0"/>
              </a:rPr>
              <a:t>Nutzen der Maßnahme überwiegt die Beeinträchtigung</a:t>
            </a:r>
          </a:p>
          <a:p>
            <a:pPr marL="342900" indent="-342900">
              <a:buFont typeface="Arial" panose="020B0604020202020204" pitchFamily="34" charset="0"/>
              <a:buChar char="•"/>
            </a:pPr>
            <a:r>
              <a:rPr lang="de-DE" sz="2200" b="1" dirty="0">
                <a:solidFill>
                  <a:schemeClr val="bg1"/>
                </a:solidFill>
                <a:latin typeface="Arial Narrow" panose="020B0606020202030204" pitchFamily="34" charset="0"/>
              </a:rPr>
              <a:t>Betreuungsgericht muss </a:t>
            </a:r>
            <a:r>
              <a:rPr lang="de-DE" sz="2200" b="1" u="sng" dirty="0">
                <a:solidFill>
                  <a:schemeClr val="bg1"/>
                </a:solidFill>
                <a:latin typeface="Arial Narrow" panose="020B0606020202030204" pitchFamily="34" charset="0"/>
              </a:rPr>
              <a:t>vorher</a:t>
            </a:r>
            <a:r>
              <a:rPr lang="de-DE" sz="2200" b="1" dirty="0">
                <a:solidFill>
                  <a:schemeClr val="bg1"/>
                </a:solidFill>
                <a:latin typeface="Arial Narrow" panose="020B0606020202030204" pitchFamily="34" charset="0"/>
              </a:rPr>
              <a:t> genehmigen</a:t>
            </a:r>
          </a:p>
          <a:p>
            <a:pPr marL="342900" indent="-342900">
              <a:buFont typeface="Arial" panose="020B0604020202020204" pitchFamily="34" charset="0"/>
              <a:buChar char="•"/>
            </a:pPr>
            <a:r>
              <a:rPr lang="de-DE" sz="2200" b="1" dirty="0">
                <a:solidFill>
                  <a:schemeClr val="bg1"/>
                </a:solidFill>
                <a:latin typeface="Arial Narrow" panose="020B0606020202030204" pitchFamily="34" charset="0"/>
              </a:rPr>
              <a:t>Zwangsbehandlung ist keine Eilmaßnahme</a:t>
            </a:r>
          </a:p>
          <a:p>
            <a:pPr marL="342900" indent="-342900">
              <a:buFont typeface="Arial" panose="020B0604020202020204" pitchFamily="34" charset="0"/>
              <a:buChar char="•"/>
            </a:pPr>
            <a:r>
              <a:rPr lang="de-DE" sz="2200" b="1" dirty="0">
                <a:solidFill>
                  <a:schemeClr val="bg1"/>
                </a:solidFill>
                <a:latin typeface="Arial Narrow" panose="020B0606020202030204" pitchFamily="34" charset="0"/>
              </a:rPr>
              <a:t>Einwilligung durch das Betreuungsgericht nur in dringenden Fällen </a:t>
            </a:r>
            <a:r>
              <a:rPr lang="de-DE" sz="2200" b="1" dirty="0">
                <a:solidFill>
                  <a:srgbClr val="FF0000"/>
                </a:solidFill>
                <a:latin typeface="Arial Narrow" panose="020B0606020202030204" pitchFamily="34" charset="0"/>
              </a:rPr>
              <a:t>§§ 1832 (2); 1867 BGB</a:t>
            </a:r>
          </a:p>
        </p:txBody>
      </p:sp>
    </p:spTree>
    <p:extLst>
      <p:ext uri="{BB962C8B-B14F-4D97-AF65-F5344CB8AC3E}">
        <p14:creationId xmlns:p14="http://schemas.microsoft.com/office/powerpoint/2010/main" val="16757048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0112" y="0"/>
            <a:ext cx="11331776" cy="1990741"/>
          </a:xfrm>
        </p:spPr>
        <p:txBody>
          <a:bodyPr>
            <a:noAutofit/>
          </a:bodyPr>
          <a:lstStyle/>
          <a:p>
            <a:pPr algn="ctr"/>
            <a:r>
              <a:rPr lang="de-DE" sz="3200" b="1" u="sng" dirty="0">
                <a:solidFill>
                  <a:srgbClr val="FF0000"/>
                </a:solidFill>
                <a:latin typeface=" Arial Narrow"/>
              </a:rPr>
              <a:t>§ 331 </a:t>
            </a:r>
            <a:r>
              <a:rPr lang="de-DE" sz="3200" b="1" u="sng" dirty="0" err="1">
                <a:solidFill>
                  <a:srgbClr val="FF0000"/>
                </a:solidFill>
                <a:latin typeface=" Arial Narrow"/>
              </a:rPr>
              <a:t>FamFG</a:t>
            </a:r>
            <a:r>
              <a:rPr lang="de-DE" sz="3200" b="1" u="sng" dirty="0">
                <a:solidFill>
                  <a:schemeClr val="bg1"/>
                </a:solidFill>
                <a:latin typeface=" Arial Narrow"/>
              </a:rPr>
              <a:t>: „Gewöhnliche“ Einstweilige Anordnung = Vorläufige Unterbringungsmaßnahme</a:t>
            </a:r>
          </a:p>
        </p:txBody>
      </p:sp>
      <p:sp>
        <p:nvSpPr>
          <p:cNvPr id="3" name="Inhaltsplatzhalter 2"/>
          <p:cNvSpPr>
            <a:spLocks noGrp="1"/>
          </p:cNvSpPr>
          <p:nvPr>
            <p:ph idx="1"/>
          </p:nvPr>
        </p:nvSpPr>
        <p:spPr>
          <a:xfrm>
            <a:off x="764962" y="1883534"/>
            <a:ext cx="10662075" cy="4066505"/>
          </a:xfrm>
        </p:spPr>
        <p:txBody>
          <a:bodyPr>
            <a:noAutofit/>
          </a:bodyPr>
          <a:lstStyle/>
          <a:p>
            <a:r>
              <a:rPr lang="de-DE" sz="2800" b="1" dirty="0">
                <a:solidFill>
                  <a:schemeClr val="bg1"/>
                </a:solidFill>
                <a:latin typeface=" Arial Narrow"/>
              </a:rPr>
              <a:t>Kann durch das Gericht angeordnet oder genehmigt werden</a:t>
            </a:r>
          </a:p>
          <a:p>
            <a:r>
              <a:rPr lang="de-DE" sz="2800" b="1" dirty="0">
                <a:solidFill>
                  <a:schemeClr val="bg1"/>
                </a:solidFill>
                <a:latin typeface=" Arial Narrow"/>
              </a:rPr>
              <a:t>Es müssen dringende Gründe für die Annahme bestehen, dass die Genehmigung oder Anordnung einer Unterbringungsmaßnahme gegeben sind und ein dringendes Bedürfnis für ein sofortiges Tätigwerden besteht</a:t>
            </a:r>
          </a:p>
          <a:p>
            <a:r>
              <a:rPr lang="de-DE" sz="2800" b="1" dirty="0">
                <a:solidFill>
                  <a:schemeClr val="bg1"/>
                </a:solidFill>
                <a:latin typeface=" Arial Narrow"/>
              </a:rPr>
              <a:t>Ein Ärztliche Zeugnis über die Notwendigkeit muss vorliegen</a:t>
            </a:r>
          </a:p>
          <a:p>
            <a:r>
              <a:rPr lang="de-DE" sz="2800" b="1" dirty="0">
                <a:solidFill>
                  <a:schemeClr val="bg1"/>
                </a:solidFill>
                <a:latin typeface=" Arial Narrow"/>
              </a:rPr>
              <a:t>Ein Verfahrenspfleger muss bestellt sein </a:t>
            </a:r>
            <a:r>
              <a:rPr lang="de-DE" sz="2800" b="1" dirty="0">
                <a:solidFill>
                  <a:srgbClr val="FF0000"/>
                </a:solidFill>
                <a:latin typeface=" Arial Narrow"/>
              </a:rPr>
              <a:t>(§ 317 </a:t>
            </a:r>
            <a:r>
              <a:rPr lang="de-DE" sz="2800" b="1" dirty="0" err="1">
                <a:solidFill>
                  <a:srgbClr val="FF0000"/>
                </a:solidFill>
                <a:latin typeface=" Arial Narrow"/>
              </a:rPr>
              <a:t>FamFG</a:t>
            </a:r>
            <a:r>
              <a:rPr lang="de-DE" sz="2800" b="1" dirty="0">
                <a:solidFill>
                  <a:srgbClr val="FF0000"/>
                </a:solidFill>
                <a:latin typeface=" Arial Narrow"/>
              </a:rPr>
              <a:t>)</a:t>
            </a:r>
          </a:p>
          <a:p>
            <a:r>
              <a:rPr lang="de-DE" sz="2800" b="1" dirty="0">
                <a:solidFill>
                  <a:schemeClr val="bg1"/>
                </a:solidFill>
                <a:latin typeface=" Arial Narrow"/>
              </a:rPr>
              <a:t>Der Betroffene muss persönlich angehört werden</a:t>
            </a:r>
          </a:p>
        </p:txBody>
      </p:sp>
    </p:spTree>
    <p:extLst>
      <p:ext uri="{BB962C8B-B14F-4D97-AF65-F5344CB8AC3E}">
        <p14:creationId xmlns:p14="http://schemas.microsoft.com/office/powerpoint/2010/main" val="74449813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1571" y="419040"/>
            <a:ext cx="9526073" cy="1507067"/>
          </a:xfrm>
        </p:spPr>
        <p:txBody>
          <a:bodyPr>
            <a:noAutofit/>
          </a:bodyPr>
          <a:lstStyle/>
          <a:p>
            <a:pPr algn="ctr"/>
            <a:r>
              <a:rPr lang="de-DE" sz="3200" b="1" u="sng" dirty="0">
                <a:solidFill>
                  <a:schemeClr val="bg1"/>
                </a:solidFill>
                <a:latin typeface=" Arial Narrow"/>
              </a:rPr>
              <a:t>Eilige einstweilige Anordnung nach </a:t>
            </a:r>
            <a:r>
              <a:rPr lang="de-DE" sz="3200" b="1" u="sng" dirty="0">
                <a:solidFill>
                  <a:srgbClr val="FF0000"/>
                </a:solidFill>
                <a:latin typeface=" Arial Narrow"/>
              </a:rPr>
              <a:t>§ 332 </a:t>
            </a:r>
            <a:r>
              <a:rPr lang="de-DE" sz="3200" b="1" u="sng" dirty="0" err="1">
                <a:solidFill>
                  <a:srgbClr val="FF0000"/>
                </a:solidFill>
                <a:latin typeface=" Arial Narrow"/>
              </a:rPr>
              <a:t>FamFG</a:t>
            </a:r>
            <a:r>
              <a:rPr lang="de-DE" sz="3200" b="1" u="sng" dirty="0">
                <a:solidFill>
                  <a:srgbClr val="FF0000"/>
                </a:solidFill>
                <a:latin typeface=" Arial Narrow"/>
              </a:rPr>
              <a:t> </a:t>
            </a:r>
            <a:r>
              <a:rPr lang="de-DE" sz="3200" b="1" u="sng" dirty="0">
                <a:solidFill>
                  <a:schemeClr val="bg1"/>
                </a:solidFill>
                <a:latin typeface=" Arial Narrow"/>
              </a:rPr>
              <a:t>bei gesteigerter Dringlichkeit</a:t>
            </a:r>
          </a:p>
        </p:txBody>
      </p:sp>
      <p:sp>
        <p:nvSpPr>
          <p:cNvPr id="3" name="Inhaltsplatzhalter 2"/>
          <p:cNvSpPr>
            <a:spLocks noGrp="1"/>
          </p:cNvSpPr>
          <p:nvPr>
            <p:ph idx="1"/>
          </p:nvPr>
        </p:nvSpPr>
        <p:spPr>
          <a:xfrm>
            <a:off x="407831" y="1926107"/>
            <a:ext cx="11784169" cy="4332548"/>
          </a:xfrm>
        </p:spPr>
        <p:txBody>
          <a:bodyPr>
            <a:noAutofit/>
          </a:bodyPr>
          <a:lstStyle/>
          <a:p>
            <a:r>
              <a:rPr lang="de-DE" sz="2800" b="1" dirty="0">
                <a:solidFill>
                  <a:schemeClr val="bg1"/>
                </a:solidFill>
                <a:latin typeface=" Arial Narrow"/>
              </a:rPr>
              <a:t>Bei Gefahr im Verzug kann diese unter erleichterten Bedingungen erlassen werden</a:t>
            </a:r>
          </a:p>
          <a:p>
            <a:r>
              <a:rPr lang="de-DE" sz="2800" b="1" dirty="0">
                <a:solidFill>
                  <a:schemeClr val="bg1"/>
                </a:solidFill>
                <a:latin typeface=" Arial Narrow"/>
              </a:rPr>
              <a:t>Kann vor der persönlichen Anhörung des Betroffenen und des Verfahrenspflegers erlassen werden (dieses ist jedoch unverzüglich nachzuholen)</a:t>
            </a:r>
          </a:p>
          <a:p>
            <a:r>
              <a:rPr lang="de-DE" sz="2800" b="1" dirty="0">
                <a:solidFill>
                  <a:schemeClr val="bg1"/>
                </a:solidFill>
                <a:latin typeface=" Arial Narrow"/>
              </a:rPr>
              <a:t>Dauer: die einstweilige Anordnung darf die Dauer von 6 Wochen nicht überschreiten (mit Anhörung eines Sachverständigen kann die einstweilige Anordnung durch eine weitere </a:t>
            </a:r>
            <a:r>
              <a:rPr lang="de-DE" sz="2800" b="1" dirty="0" err="1">
                <a:solidFill>
                  <a:schemeClr val="bg1"/>
                </a:solidFill>
                <a:latin typeface=" Arial Narrow"/>
              </a:rPr>
              <a:t>einstw</a:t>
            </a:r>
            <a:r>
              <a:rPr lang="de-DE" sz="2800" b="1" dirty="0">
                <a:solidFill>
                  <a:schemeClr val="bg1"/>
                </a:solidFill>
                <a:latin typeface=" Arial Narrow"/>
              </a:rPr>
              <a:t>. Anordnung verlängert werden. </a:t>
            </a:r>
            <a:br>
              <a:rPr lang="de-DE" sz="2800" b="1" dirty="0">
                <a:solidFill>
                  <a:schemeClr val="bg1"/>
                </a:solidFill>
                <a:latin typeface=" Arial Narrow"/>
              </a:rPr>
            </a:br>
            <a:r>
              <a:rPr lang="de-DE" sz="2800" b="1" dirty="0">
                <a:solidFill>
                  <a:schemeClr val="bg1"/>
                </a:solidFill>
                <a:latin typeface=" Arial Narrow"/>
              </a:rPr>
              <a:t>Die Gesamtdauer darf max. 3 Monate nicht überschreiten)</a:t>
            </a:r>
          </a:p>
        </p:txBody>
      </p:sp>
    </p:spTree>
    <p:extLst>
      <p:ext uri="{BB962C8B-B14F-4D97-AF65-F5344CB8AC3E}">
        <p14:creationId xmlns:p14="http://schemas.microsoft.com/office/powerpoint/2010/main" val="196662822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180823" y="92053"/>
            <a:ext cx="9144000" cy="724366"/>
          </a:xfrm>
        </p:spPr>
        <p:txBody>
          <a:bodyPr>
            <a:normAutofit/>
          </a:bodyPr>
          <a:lstStyle/>
          <a:p>
            <a:r>
              <a:rPr lang="de-DE" sz="4000" b="1" u="sng" dirty="0">
                <a:solidFill>
                  <a:schemeClr val="bg1"/>
                </a:solidFill>
                <a:latin typeface=" Arial Narrow"/>
              </a:rPr>
              <a:t>Dauer der Unterbringung</a:t>
            </a:r>
          </a:p>
        </p:txBody>
      </p:sp>
      <p:sp>
        <p:nvSpPr>
          <p:cNvPr id="3" name="Untertitel 2"/>
          <p:cNvSpPr>
            <a:spLocks noGrp="1"/>
          </p:cNvSpPr>
          <p:nvPr>
            <p:ph type="subTitle" idx="1"/>
          </p:nvPr>
        </p:nvSpPr>
        <p:spPr>
          <a:xfrm>
            <a:off x="416417" y="1086875"/>
            <a:ext cx="11359165" cy="5326803"/>
          </a:xfrm>
        </p:spPr>
        <p:txBody>
          <a:bodyPr>
            <a:noAutofit/>
          </a:bodyPr>
          <a:lstStyle/>
          <a:p>
            <a:r>
              <a:rPr lang="de-DE" sz="2800" b="1" dirty="0">
                <a:solidFill>
                  <a:srgbClr val="FF0000"/>
                </a:solidFill>
                <a:latin typeface=" Arial Narrow"/>
              </a:rPr>
              <a:t>§ 329 </a:t>
            </a:r>
            <a:r>
              <a:rPr lang="de-DE" sz="2800" b="1" dirty="0" err="1">
                <a:solidFill>
                  <a:srgbClr val="FF0000"/>
                </a:solidFill>
                <a:latin typeface=" Arial Narrow"/>
              </a:rPr>
              <a:t>FamFG</a:t>
            </a:r>
            <a:endParaRPr lang="de-DE" sz="2800" b="1" dirty="0">
              <a:solidFill>
                <a:srgbClr val="FF0000"/>
              </a:solidFill>
              <a:latin typeface=" Arial Narrow"/>
            </a:endParaRPr>
          </a:p>
          <a:p>
            <a:r>
              <a:rPr lang="de-DE" sz="2800" b="1" dirty="0">
                <a:solidFill>
                  <a:schemeClr val="bg1"/>
                </a:solidFill>
                <a:latin typeface=" Arial Narrow"/>
              </a:rPr>
              <a:t>Die Unterbringungsmaßnahme endet spätestens mit Ablauf eines Jahres, bei offensichtlich langer Unterbringungsbedürftigkeit spätestens mit Ablauf von 2 Jahren, wenn sie nicht vorher verlängert wird (dies ist ausreichend zu begründen. Gründe können konkrete Feststellungen über die Dauer der Therapie oder noch fehlende Heilungs- und Besserungsaussichten bei anhaltender Eigengefährdung sein). </a:t>
            </a:r>
          </a:p>
          <a:p>
            <a:r>
              <a:rPr lang="de-DE" sz="2800" b="1" dirty="0">
                <a:solidFill>
                  <a:schemeClr val="bg1"/>
                </a:solidFill>
                <a:latin typeface=" Arial Narrow"/>
              </a:rPr>
              <a:t>Bei Unterbringungen mit einer Gesamtdauer von mehr als 4 Jahren soll das Gericht keinen Sachverständigen bestellen, der den Betroffenen bisher behandelt hat oder in der gleichen Einrichtung tätig ist, in der der Betroffene untergebracht ist.</a:t>
            </a:r>
          </a:p>
        </p:txBody>
      </p:sp>
    </p:spTree>
    <p:extLst>
      <p:ext uri="{BB962C8B-B14F-4D97-AF65-F5344CB8AC3E}">
        <p14:creationId xmlns:p14="http://schemas.microsoft.com/office/powerpoint/2010/main" val="112771559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8F6D7240-70FD-1CB6-0C10-F3C9EA72B1B6}"/>
              </a:ext>
            </a:extLst>
          </p:cNvPr>
          <p:cNvSpPr txBox="1"/>
          <p:nvPr/>
        </p:nvSpPr>
        <p:spPr>
          <a:xfrm>
            <a:off x="314632" y="92191"/>
            <a:ext cx="11562735" cy="686341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3600" b="1" i="0" u="sng" strike="noStrike" kern="1200" cap="none" spc="0" normalizeH="0" baseline="0" noProof="0" dirty="0">
                <a:ln>
                  <a:noFill/>
                </a:ln>
                <a:solidFill>
                  <a:prstClr val="black"/>
                </a:solidFill>
                <a:effectLst/>
                <a:uLnTx/>
                <a:uFillTx/>
                <a:latin typeface=" Arial Narrow"/>
                <a:ea typeface="+mn-ea"/>
                <a:cs typeface="+mn-cs"/>
              </a:rPr>
              <a:t>Verfahren Unterbringung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000" b="1" i="0" u="sng" strike="noStrike" kern="1200" cap="none" spc="0" normalizeH="0" baseline="0" noProof="0" dirty="0">
              <a:ln>
                <a:noFill/>
              </a:ln>
              <a:solidFill>
                <a:prstClr val="black"/>
              </a:solidFill>
              <a:effectLst/>
              <a:uLnTx/>
              <a:uFillTx/>
              <a:latin typeface=" Arial Narrow"/>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sng" strike="noStrike" kern="1200" cap="none" spc="0" normalizeH="0" baseline="0" noProof="0" dirty="0">
                <a:ln>
                  <a:noFill/>
                </a:ln>
                <a:solidFill>
                  <a:prstClr val="black"/>
                </a:solidFill>
                <a:effectLst/>
                <a:uLnTx/>
                <a:uFillTx/>
                <a:latin typeface=" Arial Narrow"/>
                <a:ea typeface="+mn-ea"/>
                <a:cs typeface="+mn-cs"/>
              </a:rPr>
              <a:t>Muss-Beteiligte </a:t>
            </a:r>
            <a:r>
              <a:rPr kumimoji="0" lang="de-DE" sz="2400" b="1" i="0" u="none" strike="noStrike" kern="1200" cap="none" spc="0" normalizeH="0" baseline="0" noProof="0" dirty="0">
                <a:ln>
                  <a:noFill/>
                </a:ln>
                <a:solidFill>
                  <a:prstClr val="black"/>
                </a:solidFill>
                <a:effectLst/>
                <a:uLnTx/>
                <a:uFillTx/>
                <a:latin typeface=" Arial Narrow"/>
                <a:ea typeface="+mn-ea"/>
                <a:cs typeface="+mn-cs"/>
              </a:rPr>
              <a:t>							</a:t>
            </a:r>
            <a:r>
              <a:rPr kumimoji="0" lang="de-DE" sz="2400" b="1" i="0" u="sng" strike="noStrike" kern="1200" cap="none" spc="0" normalizeH="0" baseline="0" noProof="0" dirty="0">
                <a:ln>
                  <a:noFill/>
                </a:ln>
                <a:solidFill>
                  <a:prstClr val="black"/>
                </a:solidFill>
                <a:effectLst/>
                <a:uLnTx/>
                <a:uFillTx/>
                <a:latin typeface=" Arial Narrow"/>
                <a:ea typeface="+mn-ea"/>
                <a:cs typeface="+mn-cs"/>
              </a:rPr>
              <a:t>Kann-Beteiligte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 Arial Narrow"/>
                <a:ea typeface="+mn-ea"/>
                <a:cs typeface="+mn-cs"/>
              </a:rPr>
              <a:t>Betroffener 								Angehörige, etc.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 Arial Narrow"/>
                <a:ea typeface="+mn-ea"/>
                <a:cs typeface="+mn-cs"/>
              </a:rPr>
              <a:t>Betreuer 									Vertrauensperson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 Arial Narrow"/>
                <a:ea typeface="+mn-ea"/>
                <a:cs typeface="+mn-cs"/>
              </a:rPr>
              <a:t>Bevollmächtigter 							Leiter der Einrichtung, in der der Betroffene lebt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 Arial Narrow"/>
                <a:ea typeface="+mn-ea"/>
                <a:cs typeface="+mn-cs"/>
              </a:rPr>
              <a:t>Verfahrenspfleger (wenn bestellt)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 Arial Narrow"/>
                <a:ea typeface="+mn-ea"/>
                <a:cs typeface="+mn-cs"/>
              </a:rPr>
              <a:t>Betreuungsbehörde (auf Antrag)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black"/>
              </a:solidFill>
              <a:effectLst/>
              <a:uLnTx/>
              <a:uFillTx/>
              <a:latin typeface=" Arial Narrow"/>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 Arial Narrow"/>
                <a:ea typeface="+mn-ea"/>
                <a:cs typeface="+mn-cs"/>
              </a:rPr>
              <a:t>Auch die Unterbringungssachen werden durch Beschluss entschieden. Der Beschluss wird regelmäßig mit Rechtskraft wirksam, </a:t>
            </a:r>
            <a:r>
              <a:rPr kumimoji="0" lang="de-DE" sz="2400" b="1" i="0" u="none" strike="noStrike" kern="1200" cap="none" spc="0" normalizeH="0" baseline="0" noProof="0" dirty="0">
                <a:ln>
                  <a:noFill/>
                </a:ln>
                <a:solidFill>
                  <a:srgbClr val="FF0000"/>
                </a:solidFill>
                <a:effectLst/>
                <a:uLnTx/>
                <a:uFillTx/>
                <a:latin typeface=" Arial Narrow"/>
                <a:ea typeface="+mn-ea"/>
                <a:cs typeface="+mn-cs"/>
              </a:rPr>
              <a:t>§ 324 Abs. 1 </a:t>
            </a:r>
            <a:r>
              <a:rPr kumimoji="0" lang="de-DE" sz="2400" b="1" i="0" u="none" strike="noStrike" kern="1200" cap="none" spc="0" normalizeH="0" baseline="0" noProof="0" dirty="0" err="1">
                <a:ln>
                  <a:noFill/>
                </a:ln>
                <a:solidFill>
                  <a:srgbClr val="FF0000"/>
                </a:solidFill>
                <a:effectLst/>
                <a:uLnTx/>
                <a:uFillTx/>
                <a:latin typeface=" Arial Narrow"/>
                <a:ea typeface="+mn-ea"/>
                <a:cs typeface="+mn-cs"/>
              </a:rPr>
              <a:t>FamFG</a:t>
            </a:r>
            <a:r>
              <a:rPr kumimoji="0" lang="de-DE" sz="2400" b="1" i="0" u="none" strike="noStrike" kern="1200" cap="none" spc="0" normalizeH="0" baseline="0" noProof="0" dirty="0">
                <a:ln>
                  <a:noFill/>
                </a:ln>
                <a:solidFill>
                  <a:prstClr val="black"/>
                </a:solidFill>
                <a:effectLst/>
                <a:uLnTx/>
                <a:uFillTx/>
                <a:latin typeface=" Arial Narrow"/>
                <a:ea typeface="+mn-ea"/>
                <a:cs typeface="+mn-cs"/>
              </a:rPr>
              <a:t>.  Der statthafte Rechtsbehelf ist dabei auch die Beschwerde nach </a:t>
            </a:r>
            <a:r>
              <a:rPr kumimoji="0" lang="de-DE" sz="2400" b="1" i="0" u="none" strike="noStrike" kern="1200" cap="none" spc="0" normalizeH="0" baseline="0" noProof="0" dirty="0">
                <a:ln>
                  <a:noFill/>
                </a:ln>
                <a:solidFill>
                  <a:srgbClr val="FF0000"/>
                </a:solidFill>
                <a:effectLst/>
                <a:uLnTx/>
                <a:uFillTx/>
                <a:latin typeface=" Arial Narrow"/>
                <a:ea typeface="+mn-ea"/>
                <a:cs typeface="+mn-cs"/>
              </a:rPr>
              <a:t>§§ 58 ff. </a:t>
            </a:r>
            <a:r>
              <a:rPr kumimoji="0" lang="de-DE" sz="2400" b="1" i="0" u="none" strike="noStrike" kern="1200" cap="none" spc="0" normalizeH="0" baseline="0" noProof="0" dirty="0" err="1">
                <a:ln>
                  <a:noFill/>
                </a:ln>
                <a:solidFill>
                  <a:srgbClr val="FF0000"/>
                </a:solidFill>
                <a:effectLst/>
                <a:uLnTx/>
                <a:uFillTx/>
                <a:latin typeface=" Arial Narrow"/>
                <a:ea typeface="+mn-ea"/>
                <a:cs typeface="+mn-cs"/>
              </a:rPr>
              <a:t>FamFG</a:t>
            </a:r>
            <a:r>
              <a:rPr kumimoji="0" lang="de-DE" sz="2400" b="1" i="0" u="none" strike="noStrike" kern="1200" cap="none" spc="0" normalizeH="0" baseline="0" noProof="0" dirty="0">
                <a:ln>
                  <a:noFill/>
                </a:ln>
                <a:solidFill>
                  <a:prstClr val="black"/>
                </a:solidFill>
                <a:effectLst/>
                <a:uLnTx/>
                <a:uFillTx/>
                <a:latin typeface=" Arial Narrow"/>
                <a:ea typeface="+mn-ea"/>
                <a:cs typeface="+mn-cs"/>
              </a:rPr>
              <a:t>. Das Gericht kann allerdings in geeigneten Fällen die sofortige Wirksamkeit des Beschlusses anordnen, </a:t>
            </a:r>
            <a:r>
              <a:rPr kumimoji="0" lang="de-DE" sz="2400" b="1" i="0" u="none" strike="noStrike" kern="1200" cap="none" spc="0" normalizeH="0" baseline="0" noProof="0" dirty="0">
                <a:ln>
                  <a:noFill/>
                </a:ln>
                <a:solidFill>
                  <a:srgbClr val="FF0000"/>
                </a:solidFill>
                <a:effectLst/>
                <a:uLnTx/>
                <a:uFillTx/>
                <a:latin typeface=" Arial Narrow"/>
                <a:ea typeface="+mn-ea"/>
                <a:cs typeface="+mn-cs"/>
              </a:rPr>
              <a:t>§ 324 Abs. 2 </a:t>
            </a:r>
            <a:r>
              <a:rPr kumimoji="0" lang="de-DE" sz="2400" b="1" i="0" u="none" strike="noStrike" kern="1200" cap="none" spc="0" normalizeH="0" baseline="0" noProof="0" dirty="0" err="1">
                <a:ln>
                  <a:noFill/>
                </a:ln>
                <a:solidFill>
                  <a:srgbClr val="FF0000"/>
                </a:solidFill>
                <a:effectLst/>
                <a:uLnTx/>
                <a:uFillTx/>
                <a:latin typeface=" Arial Narrow"/>
                <a:ea typeface="+mn-ea"/>
                <a:cs typeface="+mn-cs"/>
              </a:rPr>
              <a:t>FamFG</a:t>
            </a:r>
            <a:r>
              <a:rPr kumimoji="0" lang="de-DE" sz="2400" b="1" i="0" u="none" strike="noStrike" kern="1200" cap="none" spc="0" normalizeH="0" baseline="0" noProof="0" dirty="0">
                <a:ln>
                  <a:noFill/>
                </a:ln>
                <a:solidFill>
                  <a:prstClr val="black"/>
                </a:solidFill>
                <a:effectLst/>
                <a:uLnTx/>
                <a:uFillTx/>
                <a:latin typeface=" Arial Narrow"/>
                <a:ea typeface="+mn-ea"/>
                <a:cs typeface="+mn-cs"/>
              </a:rPr>
              <a:t>. Dann wird der Beschluss mit Bekanntgabe an den Betroffenen, Betreuer, Bevollmächtigten oder Verfahrenspfleger wirksam. 	</a:t>
            </a:r>
            <a:br>
              <a:rPr kumimoji="0" lang="de-DE" sz="2400" b="1" i="0" u="none" strike="noStrike" kern="1200" cap="none" spc="0" normalizeH="0" baseline="0" noProof="0" dirty="0">
                <a:ln>
                  <a:noFill/>
                </a:ln>
                <a:solidFill>
                  <a:prstClr val="black"/>
                </a:solidFill>
                <a:effectLst/>
                <a:uLnTx/>
                <a:uFillTx/>
                <a:latin typeface=" Arial Narrow"/>
                <a:ea typeface="+mn-ea"/>
                <a:cs typeface="+mn-cs"/>
              </a:rPr>
            </a:br>
            <a:r>
              <a:rPr kumimoji="0" lang="de-DE" sz="2400" b="1" i="0" u="none" strike="noStrike" kern="1200" cap="none" spc="0" normalizeH="0" baseline="0" noProof="0" dirty="0">
                <a:ln>
                  <a:noFill/>
                </a:ln>
                <a:solidFill>
                  <a:prstClr val="black"/>
                </a:solidFill>
                <a:effectLst/>
                <a:uLnTx/>
                <a:uFillTx/>
                <a:latin typeface=" Arial Narrow"/>
                <a:ea typeface="+mn-ea"/>
                <a:cs typeface="+mn-cs"/>
              </a:rPr>
              <a:t>Des Weiteren kann der Beschluss dann auch mit Bekanntgabe an den Dritten zum Zwecke des Vollzugs des Beschlusses und mit Übergabe an die Geschäftsstelle zum Zwecke der Bekanntgabe wirksam werden.</a:t>
            </a:r>
          </a:p>
        </p:txBody>
      </p:sp>
    </p:spTree>
    <p:extLst>
      <p:ext uri="{BB962C8B-B14F-4D97-AF65-F5344CB8AC3E}">
        <p14:creationId xmlns:p14="http://schemas.microsoft.com/office/powerpoint/2010/main" val="285269987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095500" y="260796"/>
            <a:ext cx="8001000" cy="2971801"/>
          </a:xfrm>
        </p:spPr>
        <p:txBody>
          <a:bodyPr>
            <a:normAutofit/>
          </a:bodyPr>
          <a:lstStyle/>
          <a:p>
            <a:pPr algn="ctr"/>
            <a:r>
              <a:rPr lang="de-DE" sz="4000" b="1" u="sng" dirty="0">
                <a:solidFill>
                  <a:schemeClr val="bg1"/>
                </a:solidFill>
                <a:latin typeface=" Arial Narrow"/>
              </a:rPr>
              <a:t>Betreuungsrechtliche Zuweisungssachen</a:t>
            </a:r>
            <a:br>
              <a:rPr lang="de-DE" sz="4000" b="1" u="sng" dirty="0">
                <a:solidFill>
                  <a:schemeClr val="bg1"/>
                </a:solidFill>
                <a:latin typeface=" Arial Narrow"/>
              </a:rPr>
            </a:br>
            <a:r>
              <a:rPr lang="de-DE" sz="4000" b="1" u="sng" dirty="0">
                <a:solidFill>
                  <a:schemeClr val="bg1"/>
                </a:solidFill>
                <a:latin typeface=" Arial Narrow"/>
              </a:rPr>
              <a:t>gem. § 340 </a:t>
            </a:r>
            <a:r>
              <a:rPr lang="de-DE" sz="4000" b="1" u="sng" dirty="0" err="1">
                <a:solidFill>
                  <a:schemeClr val="bg1"/>
                </a:solidFill>
                <a:latin typeface=" Arial Narrow"/>
              </a:rPr>
              <a:t>FamFG</a:t>
            </a:r>
            <a:endParaRPr lang="de-DE" sz="4000" b="1" u="sng" dirty="0">
              <a:solidFill>
                <a:schemeClr val="bg1"/>
              </a:solidFill>
              <a:latin typeface=" Arial Narrow"/>
            </a:endParaRPr>
          </a:p>
        </p:txBody>
      </p:sp>
    </p:spTree>
    <p:extLst>
      <p:ext uri="{BB962C8B-B14F-4D97-AF65-F5344CB8AC3E}">
        <p14:creationId xmlns:p14="http://schemas.microsoft.com/office/powerpoint/2010/main" val="156958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 </a:t>
            </a:r>
            <a:r>
              <a:rPr lang="de-DE" dirty="0">
                <a:solidFill>
                  <a:srgbClr val="92D050"/>
                </a:solidFill>
                <a:latin typeface="Arial Narrow" panose="020B0606020202030204" pitchFamily="34" charset="0"/>
              </a:rPr>
              <a:t>Verwandtschaft</a:t>
            </a:r>
          </a:p>
        </p:txBody>
      </p:sp>
      <p:pic>
        <p:nvPicPr>
          <p:cNvPr id="4" name="Inhaltsplatzhalter 3"/>
          <p:cNvPicPr>
            <a:picLocks noGrp="1" noChangeAspect="1"/>
          </p:cNvPicPr>
          <p:nvPr>
            <p:ph idx="1"/>
          </p:nvPr>
        </p:nvPicPr>
        <p:blipFill>
          <a:blip r:embed="rId2"/>
          <a:stretch>
            <a:fillRect/>
          </a:stretch>
        </p:blipFill>
        <p:spPr>
          <a:xfrm>
            <a:off x="1247743" y="634468"/>
            <a:ext cx="8808440" cy="4895034"/>
          </a:xfrm>
          <a:prstGeom prst="rect">
            <a:avLst/>
          </a:prstGeom>
        </p:spPr>
      </p:pic>
    </p:spTree>
    <p:extLst>
      <p:ext uri="{BB962C8B-B14F-4D97-AF65-F5344CB8AC3E}">
        <p14:creationId xmlns:p14="http://schemas.microsoft.com/office/powerpoint/2010/main" val="215275330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28800" y="0"/>
            <a:ext cx="8534400" cy="1507067"/>
          </a:xfrm>
        </p:spPr>
        <p:txBody>
          <a:bodyPr>
            <a:normAutofit/>
          </a:bodyPr>
          <a:lstStyle/>
          <a:p>
            <a:pPr algn="ctr"/>
            <a:r>
              <a:rPr lang="de-DE" sz="4000" b="1" u="sng" dirty="0">
                <a:solidFill>
                  <a:schemeClr val="bg1"/>
                </a:solidFill>
                <a:latin typeface=" Arial Narrow"/>
              </a:rPr>
              <a:t>Abwesenheitspflegschaft</a:t>
            </a:r>
          </a:p>
        </p:txBody>
      </p:sp>
      <p:sp>
        <p:nvSpPr>
          <p:cNvPr id="3" name="Inhaltsplatzhalter 2"/>
          <p:cNvSpPr>
            <a:spLocks noGrp="1"/>
          </p:cNvSpPr>
          <p:nvPr>
            <p:ph idx="1"/>
          </p:nvPr>
        </p:nvSpPr>
        <p:spPr>
          <a:xfrm>
            <a:off x="270456" y="1236372"/>
            <a:ext cx="11603865" cy="5215943"/>
          </a:xfrm>
        </p:spPr>
        <p:txBody>
          <a:bodyPr>
            <a:noAutofit/>
          </a:bodyPr>
          <a:lstStyle/>
          <a:p>
            <a:pPr>
              <a:buFont typeface="Wingdings" panose="05000000000000000000" pitchFamily="2" charset="2"/>
              <a:buChar char="Ø"/>
            </a:pPr>
            <a:r>
              <a:rPr lang="de-DE" b="1" dirty="0">
                <a:solidFill>
                  <a:schemeClr val="bg1"/>
                </a:solidFill>
                <a:latin typeface=" Arial Narrow"/>
              </a:rPr>
              <a:t>Ein abwesender Volljähriger, dessen Aufenthalt unbekannt ist, erhält für seine zu regelnden Vermögensangelegenheiten, sofern hierfür ein Fürsorgebedürfnis besteht, einen Abwesenheitspfleger </a:t>
            </a:r>
            <a:br>
              <a:rPr lang="de-DE" b="1" dirty="0">
                <a:solidFill>
                  <a:schemeClr val="bg1"/>
                </a:solidFill>
                <a:latin typeface=" Arial Narrow"/>
              </a:rPr>
            </a:br>
            <a:r>
              <a:rPr lang="de-DE" b="1" dirty="0">
                <a:solidFill>
                  <a:schemeClr val="bg1"/>
                </a:solidFill>
                <a:latin typeface=" Arial Narrow"/>
              </a:rPr>
              <a:t>(§ 1911 Abs. 1 BGB </a:t>
            </a:r>
            <a:r>
              <a:rPr lang="de-DE" b="1" dirty="0" err="1">
                <a:solidFill>
                  <a:schemeClr val="bg1"/>
                </a:solidFill>
                <a:latin typeface=" Arial Narrow"/>
              </a:rPr>
              <a:t>aF</a:t>
            </a:r>
            <a:r>
              <a:rPr lang="de-DE" b="1" dirty="0">
                <a:solidFill>
                  <a:schemeClr val="bg1"/>
                </a:solidFill>
                <a:latin typeface=" Arial Narrow"/>
              </a:rPr>
              <a:t>/ § 1884 Abs.1 BGB </a:t>
            </a:r>
            <a:r>
              <a:rPr lang="de-DE" b="1" dirty="0" err="1">
                <a:solidFill>
                  <a:schemeClr val="bg1"/>
                </a:solidFill>
                <a:latin typeface=" Arial Narrow"/>
              </a:rPr>
              <a:t>nF</a:t>
            </a:r>
            <a:r>
              <a:rPr lang="de-DE" b="1" dirty="0">
                <a:solidFill>
                  <a:schemeClr val="bg1"/>
                </a:solidFill>
                <a:latin typeface=" Arial Narrow"/>
              </a:rPr>
              <a:t>).</a:t>
            </a:r>
          </a:p>
          <a:p>
            <a:pPr>
              <a:buFont typeface="Wingdings" panose="05000000000000000000" pitchFamily="2" charset="2"/>
              <a:buChar char="Ø"/>
            </a:pPr>
            <a:r>
              <a:rPr lang="de-DE" b="1" dirty="0">
                <a:solidFill>
                  <a:schemeClr val="bg1"/>
                </a:solidFill>
                <a:latin typeface=" Arial Narrow"/>
              </a:rPr>
              <a:t>Gleiches gilt für einen abwesenden Volljährigen, dessen Aufenthalt bekannt ist, jedoch an der Rückkehr und Besorgung seiner Vermögensangelegenheiten gehindert ist (§ 1911 Abs. 2/ § 1884 Abs.2 BGB </a:t>
            </a:r>
            <a:r>
              <a:rPr lang="de-DE" b="1" dirty="0" err="1">
                <a:solidFill>
                  <a:schemeClr val="bg1"/>
                </a:solidFill>
                <a:latin typeface=" Arial Narrow"/>
              </a:rPr>
              <a:t>nF</a:t>
            </a:r>
            <a:r>
              <a:rPr lang="de-DE" b="1" dirty="0">
                <a:solidFill>
                  <a:schemeClr val="bg1"/>
                </a:solidFill>
                <a:latin typeface=" Arial Narrow"/>
              </a:rPr>
              <a:t>).</a:t>
            </a:r>
          </a:p>
          <a:p>
            <a:pPr>
              <a:buFont typeface="Wingdings" panose="05000000000000000000" pitchFamily="2" charset="2"/>
              <a:buChar char="Ø"/>
            </a:pPr>
            <a:r>
              <a:rPr lang="de-DE" b="1" dirty="0">
                <a:solidFill>
                  <a:schemeClr val="bg1"/>
                </a:solidFill>
                <a:latin typeface=" Arial Narrow"/>
              </a:rPr>
              <a:t>Der Registerbuchstabe lautet: X (römisch 10)</a:t>
            </a:r>
          </a:p>
          <a:p>
            <a:pPr>
              <a:buFont typeface="Wingdings" panose="05000000000000000000" pitchFamily="2" charset="2"/>
              <a:buChar char="Ø"/>
            </a:pPr>
            <a:r>
              <a:rPr lang="de-DE" b="1" dirty="0">
                <a:solidFill>
                  <a:schemeClr val="bg1"/>
                </a:solidFill>
                <a:latin typeface=" Arial Narrow"/>
              </a:rPr>
              <a:t>Funktionell ist der Rechtspfleger zuständig (§ 3 Nr. 2.b RPflG)</a:t>
            </a:r>
          </a:p>
          <a:p>
            <a:pPr>
              <a:buFont typeface="Wingdings" panose="05000000000000000000" pitchFamily="2" charset="2"/>
              <a:buChar char="Ø"/>
            </a:pPr>
            <a:r>
              <a:rPr lang="de-DE" b="1" dirty="0">
                <a:solidFill>
                  <a:schemeClr val="bg1"/>
                </a:solidFill>
                <a:latin typeface=" Arial Narrow"/>
              </a:rPr>
              <a:t>Örtlich: gem. § 272 </a:t>
            </a:r>
            <a:r>
              <a:rPr lang="de-DE" b="1" dirty="0" err="1">
                <a:solidFill>
                  <a:schemeClr val="bg1"/>
                </a:solidFill>
                <a:latin typeface=" Arial Narrow"/>
              </a:rPr>
              <a:t>FamFG</a:t>
            </a:r>
            <a:endParaRPr lang="de-DE" b="1" dirty="0">
              <a:solidFill>
                <a:schemeClr val="bg1"/>
              </a:solidFill>
              <a:latin typeface=" Arial Narrow"/>
            </a:endParaRPr>
          </a:p>
          <a:p>
            <a:pPr>
              <a:buFont typeface="Wingdings" panose="05000000000000000000" pitchFamily="2" charset="2"/>
              <a:buChar char="Ø"/>
            </a:pPr>
            <a:r>
              <a:rPr lang="de-DE" b="1" dirty="0">
                <a:solidFill>
                  <a:schemeClr val="bg1"/>
                </a:solidFill>
                <a:latin typeface=" Arial Narrow"/>
              </a:rPr>
              <a:t>Abwesenheitspfleger werden zum Beispiel im Erbrecht eingesetzt, z.B. bei einer Erbausschlagung für einen namentlich bekannten Erben mit unbekannten Aufenthaltsort. Ebenso kann er als gesetzlicher Vertreter des Abwesenden die Todeserklärung des Verschwundenen/Verschollenen nach dem Verschollenheitsgesetz beantragen</a:t>
            </a:r>
          </a:p>
        </p:txBody>
      </p:sp>
    </p:spTree>
    <p:extLst>
      <p:ext uri="{BB962C8B-B14F-4D97-AF65-F5344CB8AC3E}">
        <p14:creationId xmlns:p14="http://schemas.microsoft.com/office/powerpoint/2010/main" val="248546974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28800" y="327457"/>
            <a:ext cx="8534400" cy="1507067"/>
          </a:xfrm>
        </p:spPr>
        <p:txBody>
          <a:bodyPr>
            <a:normAutofit/>
          </a:bodyPr>
          <a:lstStyle/>
          <a:p>
            <a:pPr algn="ctr"/>
            <a:r>
              <a:rPr lang="de-DE" sz="4000" b="1" u="sng" dirty="0">
                <a:solidFill>
                  <a:schemeClr val="bg1"/>
                </a:solidFill>
                <a:latin typeface=" Arial Narrow"/>
              </a:rPr>
              <a:t>Pflegschaft für unbekannte Beteiligte</a:t>
            </a:r>
          </a:p>
        </p:txBody>
      </p:sp>
      <p:sp>
        <p:nvSpPr>
          <p:cNvPr id="3" name="Inhaltsplatzhalter 2"/>
          <p:cNvSpPr>
            <a:spLocks noGrp="1"/>
          </p:cNvSpPr>
          <p:nvPr>
            <p:ph idx="1"/>
          </p:nvPr>
        </p:nvSpPr>
        <p:spPr>
          <a:xfrm>
            <a:off x="377780" y="2001949"/>
            <a:ext cx="11436440" cy="4528594"/>
          </a:xfrm>
        </p:spPr>
        <p:txBody>
          <a:bodyPr>
            <a:normAutofit/>
          </a:bodyPr>
          <a:lstStyle/>
          <a:p>
            <a:pPr>
              <a:buFont typeface="Wingdings" panose="05000000000000000000" pitchFamily="2" charset="2"/>
              <a:buChar char="Ø"/>
            </a:pPr>
            <a:r>
              <a:rPr lang="de-DE" sz="2200" b="1" dirty="0">
                <a:solidFill>
                  <a:schemeClr val="bg1"/>
                </a:solidFill>
                <a:latin typeface=" Arial Narrow"/>
              </a:rPr>
              <a:t>Sofern unbekannt oder ungewiss ist, wer in einer Angelegenheit der Beteiligte ist, so kann bei einem entstandenen Bedürfnis für den unbekannten Beteiligten eine Pflegschaft angeordnet werden </a:t>
            </a:r>
            <a:br>
              <a:rPr lang="de-DE" sz="2200" b="1" dirty="0">
                <a:solidFill>
                  <a:schemeClr val="bg1"/>
                </a:solidFill>
                <a:latin typeface=" Arial Narrow"/>
              </a:rPr>
            </a:br>
            <a:r>
              <a:rPr lang="de-DE" sz="2200" b="1" dirty="0">
                <a:solidFill>
                  <a:schemeClr val="bg1"/>
                </a:solidFill>
                <a:latin typeface=" Arial Narrow"/>
              </a:rPr>
              <a:t>(1882 BGB </a:t>
            </a:r>
            <a:r>
              <a:rPr lang="de-DE" sz="2200" b="1" dirty="0" err="1">
                <a:solidFill>
                  <a:schemeClr val="bg1"/>
                </a:solidFill>
                <a:latin typeface=" Arial Narrow"/>
              </a:rPr>
              <a:t>nF</a:t>
            </a:r>
            <a:r>
              <a:rPr lang="de-DE" sz="2200" b="1" dirty="0">
                <a:solidFill>
                  <a:schemeClr val="bg1"/>
                </a:solidFill>
                <a:latin typeface=" Arial Narrow"/>
              </a:rPr>
              <a:t> ). </a:t>
            </a:r>
          </a:p>
          <a:p>
            <a:pPr marL="0" indent="0">
              <a:buNone/>
            </a:pPr>
            <a:r>
              <a:rPr lang="de-DE" sz="2200" b="1" dirty="0">
                <a:solidFill>
                  <a:schemeClr val="bg1"/>
                </a:solidFill>
                <a:latin typeface=" Arial Narrow"/>
              </a:rPr>
              <a:t>	</a:t>
            </a:r>
            <a:r>
              <a:rPr lang="de-DE" sz="2200" b="1" u="sng" dirty="0">
                <a:solidFill>
                  <a:schemeClr val="bg1"/>
                </a:solidFill>
                <a:latin typeface=" Arial Narrow"/>
              </a:rPr>
              <a:t>Beispiel: </a:t>
            </a:r>
          </a:p>
          <a:p>
            <a:pPr marL="0" indent="0">
              <a:buNone/>
            </a:pPr>
            <a:r>
              <a:rPr lang="de-DE" sz="2200" b="1" dirty="0">
                <a:solidFill>
                  <a:schemeClr val="bg1"/>
                </a:solidFill>
                <a:latin typeface=" Arial Narrow"/>
              </a:rPr>
              <a:t>     	Für einen Nacherben, der noch nicht gezeugt oder dessen Person erst durch ein künftiges Ereignis 	bestimmt wird, kann bis zum Eintritt der Nacherbfolge ein Pfleger bestellt werden. Die Pflegschaft 	endet bei Erledigung des besonderen Zwecks oder durch Aufhebung durch das 	Betreuungsgericht, insbesondere, wenn die Erbfolge eingetreten ist.</a:t>
            </a:r>
          </a:p>
          <a:p>
            <a:pPr>
              <a:buFont typeface="Wingdings" panose="05000000000000000000" pitchFamily="2" charset="2"/>
              <a:buChar char="Ø"/>
            </a:pPr>
            <a:r>
              <a:rPr lang="de-DE" sz="2200" b="1" dirty="0">
                <a:solidFill>
                  <a:schemeClr val="bg1"/>
                </a:solidFill>
                <a:latin typeface=" Arial Narrow"/>
              </a:rPr>
              <a:t>Funktionell ist der Rechtspfleger zuständig</a:t>
            </a:r>
          </a:p>
          <a:p>
            <a:pPr marL="0" indent="0">
              <a:buNone/>
            </a:pPr>
            <a:endParaRPr lang="de-DE" sz="2200" b="1" dirty="0">
              <a:solidFill>
                <a:schemeClr val="bg1"/>
              </a:solidFill>
              <a:latin typeface=" Arial Narrow"/>
            </a:endParaRPr>
          </a:p>
          <a:p>
            <a:pPr marL="0" indent="0">
              <a:buNone/>
            </a:pPr>
            <a:endParaRPr lang="de-DE" dirty="0"/>
          </a:p>
        </p:txBody>
      </p:sp>
    </p:spTree>
    <p:extLst>
      <p:ext uri="{BB962C8B-B14F-4D97-AF65-F5344CB8AC3E}">
        <p14:creationId xmlns:p14="http://schemas.microsoft.com/office/powerpoint/2010/main" val="615896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
          </p:nvPr>
        </p:nvSpPr>
        <p:spPr>
          <a:xfrm>
            <a:off x="438150" y="336550"/>
            <a:ext cx="11315700" cy="6203950"/>
          </a:xfrm>
        </p:spPr>
        <p:txBody>
          <a:bodyPr>
            <a:noAutofit/>
          </a:bodyPr>
          <a:lstStyle/>
          <a:p>
            <a:pPr marL="0" indent="0" algn="ctr">
              <a:buNone/>
            </a:pPr>
            <a:r>
              <a:rPr lang="de-DE" sz="2800" b="1" u="sng" dirty="0">
                <a:solidFill>
                  <a:schemeClr val="bg1"/>
                </a:solidFill>
                <a:latin typeface=" Arial Narrow"/>
              </a:rPr>
              <a:t>Was ist Verwandtschaft ????</a:t>
            </a:r>
          </a:p>
          <a:p>
            <a:pPr marL="0" indent="0" algn="ctr">
              <a:buNone/>
            </a:pPr>
            <a:r>
              <a:rPr lang="de-DE" sz="2800" b="1" dirty="0">
                <a:solidFill>
                  <a:schemeClr val="bg1"/>
                </a:solidFill>
                <a:latin typeface=" Arial Narrow"/>
              </a:rPr>
              <a:t>Die Verwandtschaft ist eine auf Abstammung beruhende Verbindung</a:t>
            </a:r>
          </a:p>
          <a:p>
            <a:pPr marL="0" indent="0" algn="ctr">
              <a:buNone/>
            </a:pPr>
            <a:r>
              <a:rPr lang="de-DE" sz="2800" b="1" dirty="0">
                <a:solidFill>
                  <a:schemeClr val="bg1"/>
                </a:solidFill>
                <a:latin typeface=" Arial Narrow"/>
              </a:rPr>
              <a:t>von Personen zueinander !</a:t>
            </a:r>
            <a:endParaRPr lang="de-DE" sz="2800" dirty="0">
              <a:solidFill>
                <a:schemeClr val="bg1"/>
              </a:solidFill>
              <a:latin typeface=" Arial Narrow"/>
            </a:endParaRPr>
          </a:p>
          <a:p>
            <a:pPr marL="0" indent="0" algn="ctr">
              <a:buNone/>
            </a:pPr>
            <a:r>
              <a:rPr lang="de-DE" sz="2800" b="1" dirty="0">
                <a:solidFill>
                  <a:schemeClr val="bg1"/>
                </a:solidFill>
                <a:latin typeface=" Arial Narrow"/>
              </a:rPr>
              <a:t>Der Grad der Verwandtschaft stellt die Anzahl der vermittelten Geburten dar</a:t>
            </a:r>
          </a:p>
          <a:p>
            <a:pPr marL="0" indent="0" algn="ctr">
              <a:buNone/>
            </a:pPr>
            <a:r>
              <a:rPr lang="de-DE" sz="2800" b="1" u="sng" dirty="0">
                <a:solidFill>
                  <a:schemeClr val="bg1"/>
                </a:solidFill>
                <a:latin typeface=" Arial Narrow"/>
              </a:rPr>
              <a:t>Beispiele:</a:t>
            </a:r>
          </a:p>
          <a:p>
            <a:pPr algn="ctr">
              <a:buFont typeface="Wingdings" panose="05000000000000000000" pitchFamily="2" charset="2"/>
              <a:buChar char="Ø"/>
            </a:pPr>
            <a:r>
              <a:rPr lang="de-DE" sz="2800" b="1" dirty="0">
                <a:solidFill>
                  <a:schemeClr val="bg1"/>
                </a:solidFill>
                <a:latin typeface=" Arial Narrow"/>
              </a:rPr>
              <a:t>Eltern-Kind = 1. Grad gerade Linie</a:t>
            </a:r>
          </a:p>
          <a:p>
            <a:pPr algn="ctr">
              <a:buFont typeface="Wingdings" panose="05000000000000000000" pitchFamily="2" charset="2"/>
              <a:buChar char="Ø"/>
            </a:pPr>
            <a:r>
              <a:rPr lang="de-DE" sz="2800" b="1" dirty="0">
                <a:solidFill>
                  <a:schemeClr val="bg1"/>
                </a:solidFill>
                <a:latin typeface=" Arial Narrow"/>
              </a:rPr>
              <a:t>Großeltern-Enkel = 2. Grad gerade Linie</a:t>
            </a:r>
          </a:p>
          <a:p>
            <a:pPr algn="ctr">
              <a:buFont typeface="Wingdings" panose="05000000000000000000" pitchFamily="2" charset="2"/>
              <a:buChar char="Ø"/>
            </a:pPr>
            <a:r>
              <a:rPr lang="de-DE" sz="2800" b="1" dirty="0">
                <a:solidFill>
                  <a:schemeClr val="bg1"/>
                </a:solidFill>
                <a:latin typeface=" Arial Narrow"/>
              </a:rPr>
              <a:t>Geschwister = 2. Grad Seitenlinie</a:t>
            </a:r>
          </a:p>
          <a:p>
            <a:pPr algn="ctr">
              <a:buFont typeface="Wingdings" panose="05000000000000000000" pitchFamily="2" charset="2"/>
              <a:buChar char="Ø"/>
            </a:pPr>
            <a:r>
              <a:rPr lang="de-DE" sz="2800" b="1" dirty="0">
                <a:solidFill>
                  <a:schemeClr val="bg1"/>
                </a:solidFill>
                <a:latin typeface=" Arial Narrow"/>
              </a:rPr>
              <a:t>Onkel-Neffe = 3. Grad Seitenlinie</a:t>
            </a:r>
          </a:p>
        </p:txBody>
      </p:sp>
    </p:spTree>
    <p:extLst>
      <p:ext uri="{BB962C8B-B14F-4D97-AF65-F5344CB8AC3E}">
        <p14:creationId xmlns:p14="http://schemas.microsoft.com/office/powerpoint/2010/main" val="538211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44612" y="-67734"/>
            <a:ext cx="8534400" cy="1507067"/>
          </a:xfrm>
        </p:spPr>
        <p:txBody>
          <a:bodyPr/>
          <a:lstStyle/>
          <a:p>
            <a:pPr algn="ctr"/>
            <a:r>
              <a:rPr lang="de-DE" b="1" u="sng" dirty="0">
                <a:solidFill>
                  <a:schemeClr val="bg1"/>
                </a:solidFill>
                <a:latin typeface="Arial Narrow" panose="020B0606020202030204" pitchFamily="34" charset="0"/>
              </a:rPr>
              <a:t>Schwägerschaft</a:t>
            </a:r>
          </a:p>
        </p:txBody>
      </p:sp>
      <p:sp>
        <p:nvSpPr>
          <p:cNvPr id="3" name="Inhaltsplatzhalter 2"/>
          <p:cNvSpPr>
            <a:spLocks noGrp="1"/>
          </p:cNvSpPr>
          <p:nvPr>
            <p:ph idx="1"/>
          </p:nvPr>
        </p:nvSpPr>
        <p:spPr>
          <a:xfrm>
            <a:off x="697706" y="1147233"/>
            <a:ext cx="10796588" cy="5063067"/>
          </a:xfrm>
        </p:spPr>
        <p:txBody>
          <a:bodyPr>
            <a:noAutofit/>
          </a:bodyPr>
          <a:lstStyle/>
          <a:p>
            <a:r>
              <a:rPr lang="de-DE" sz="2800" b="1" dirty="0">
                <a:solidFill>
                  <a:schemeClr val="bg1"/>
                </a:solidFill>
                <a:latin typeface=" Arial Narrow"/>
              </a:rPr>
              <a:t>In § 1590 BGB geregelt</a:t>
            </a:r>
          </a:p>
          <a:p>
            <a:r>
              <a:rPr lang="de-DE" sz="2800" b="1" dirty="0">
                <a:solidFill>
                  <a:schemeClr val="bg1"/>
                </a:solidFill>
                <a:latin typeface=" Arial Narrow"/>
              </a:rPr>
              <a:t>Verwandte des einen Ehegatten sind mit den Verwandten des anderen Ehegatten verschwägert</a:t>
            </a:r>
          </a:p>
          <a:p>
            <a:r>
              <a:rPr lang="de-DE" sz="2800" b="1" dirty="0">
                <a:solidFill>
                  <a:schemeClr val="bg1"/>
                </a:solidFill>
                <a:latin typeface=" Arial Narrow"/>
              </a:rPr>
              <a:t>Linie und Grad der Schwägerschaft richten sich nach Linie und Grad der vermittelten Verwandtschaft</a:t>
            </a:r>
          </a:p>
          <a:p>
            <a:pPr marL="0" indent="0">
              <a:buNone/>
            </a:pPr>
            <a:r>
              <a:rPr lang="de-DE" sz="2800" b="1" dirty="0">
                <a:solidFill>
                  <a:schemeClr val="bg1"/>
                </a:solidFill>
                <a:latin typeface=" Arial Narrow"/>
              </a:rPr>
              <a:t>    </a:t>
            </a:r>
            <a:r>
              <a:rPr lang="de-DE" sz="2800" b="1" u="sng" dirty="0">
                <a:solidFill>
                  <a:schemeClr val="bg1"/>
                </a:solidFill>
                <a:latin typeface=" Arial Narrow"/>
              </a:rPr>
              <a:t>Beispiele:</a:t>
            </a:r>
          </a:p>
          <a:p>
            <a:pPr>
              <a:buFont typeface="Wingdings" panose="05000000000000000000" pitchFamily="2" charset="2"/>
              <a:buChar char="Ø"/>
            </a:pPr>
            <a:r>
              <a:rPr lang="de-DE" sz="2800" b="1" dirty="0">
                <a:solidFill>
                  <a:schemeClr val="bg1"/>
                </a:solidFill>
                <a:latin typeface=" Arial Narrow"/>
              </a:rPr>
              <a:t>Schwiegereltern und Schwiegerkinder = 1. Grad gerade Linie</a:t>
            </a:r>
          </a:p>
          <a:p>
            <a:pPr>
              <a:buFont typeface="Wingdings" panose="05000000000000000000" pitchFamily="2" charset="2"/>
              <a:buChar char="Ø"/>
            </a:pPr>
            <a:r>
              <a:rPr lang="de-DE" sz="2800" b="1" dirty="0">
                <a:solidFill>
                  <a:schemeClr val="bg1"/>
                </a:solidFill>
                <a:latin typeface=" Arial Narrow"/>
              </a:rPr>
              <a:t>Schwager und Schwägerin = 2. Grad Seitenlinie</a:t>
            </a:r>
          </a:p>
        </p:txBody>
      </p:sp>
    </p:spTree>
    <p:extLst>
      <p:ext uri="{BB962C8B-B14F-4D97-AF65-F5344CB8AC3E}">
        <p14:creationId xmlns:p14="http://schemas.microsoft.com/office/powerpoint/2010/main" val="3359216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solidFill>
                  <a:srgbClr val="FFC000"/>
                </a:solidFill>
                <a:latin typeface="Arial Narrow" panose="020B0606020202030204" pitchFamily="34" charset="0"/>
              </a:rPr>
              <a:t>Schwägerschaft</a:t>
            </a:r>
          </a:p>
        </p:txBody>
      </p:sp>
      <p:pic>
        <p:nvPicPr>
          <p:cNvPr id="4" name="Inhaltsplatzhalter 3"/>
          <p:cNvPicPr>
            <a:picLocks noGrp="1" noChangeAspect="1"/>
          </p:cNvPicPr>
          <p:nvPr>
            <p:ph idx="1"/>
          </p:nvPr>
        </p:nvPicPr>
        <p:blipFill>
          <a:blip r:embed="rId2"/>
          <a:stretch>
            <a:fillRect/>
          </a:stretch>
        </p:blipFill>
        <p:spPr>
          <a:xfrm>
            <a:off x="304800" y="450544"/>
            <a:ext cx="11582400" cy="5629428"/>
          </a:xfrm>
          <a:prstGeom prst="rect">
            <a:avLst/>
          </a:prstGeom>
        </p:spPr>
      </p:pic>
    </p:spTree>
    <p:extLst>
      <p:ext uri="{BB962C8B-B14F-4D97-AF65-F5344CB8AC3E}">
        <p14:creationId xmlns:p14="http://schemas.microsoft.com/office/powerpoint/2010/main" val="688932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2725" y="1112391"/>
            <a:ext cx="7046517" cy="4831897"/>
          </a:xfrm>
          <a:prstGeom prst="rect">
            <a:avLst/>
          </a:prstGeom>
        </p:spPr>
      </p:pic>
      <p:sp>
        <p:nvSpPr>
          <p:cNvPr id="5" name="Textfeld 4"/>
          <p:cNvSpPr txBox="1"/>
          <p:nvPr/>
        </p:nvSpPr>
        <p:spPr>
          <a:xfrm>
            <a:off x="2752725" y="361950"/>
            <a:ext cx="6686550" cy="646331"/>
          </a:xfrm>
          <a:prstGeom prst="rect">
            <a:avLst/>
          </a:prstGeom>
          <a:noFill/>
        </p:spPr>
        <p:txBody>
          <a:bodyPr wrap="square" rtlCol="0">
            <a:spAutoFit/>
          </a:bodyPr>
          <a:lstStyle/>
          <a:p>
            <a:pPr algn="ctr"/>
            <a:r>
              <a:rPr lang="de-DE" sz="3600" b="1" dirty="0">
                <a:solidFill>
                  <a:schemeClr val="bg1"/>
                </a:solidFill>
                <a:latin typeface="Arial Narrow" panose="020B0606020202030204" pitchFamily="34" charset="0"/>
              </a:rPr>
              <a:t>Betreuung</a:t>
            </a:r>
          </a:p>
        </p:txBody>
      </p:sp>
      <p:sp>
        <p:nvSpPr>
          <p:cNvPr id="6" name="Textfeld 5"/>
          <p:cNvSpPr txBox="1"/>
          <p:nvPr/>
        </p:nvSpPr>
        <p:spPr>
          <a:xfrm>
            <a:off x="1638300" y="6238875"/>
            <a:ext cx="8934450" cy="523220"/>
          </a:xfrm>
          <a:prstGeom prst="rect">
            <a:avLst/>
          </a:prstGeom>
          <a:noFill/>
        </p:spPr>
        <p:txBody>
          <a:bodyPr wrap="square" rtlCol="0">
            <a:spAutoFit/>
          </a:bodyPr>
          <a:lstStyle/>
          <a:p>
            <a:pPr algn="ctr"/>
            <a:r>
              <a:rPr lang="de-DE" sz="2800" b="1" dirty="0">
                <a:solidFill>
                  <a:schemeClr val="bg1"/>
                </a:solidFill>
                <a:latin typeface="Arial Narrow" panose="020B0606020202030204" pitchFamily="34" charset="0"/>
              </a:rPr>
              <a:t>Was ist das eigentlich? Wer ist davon betroffen?</a:t>
            </a:r>
          </a:p>
        </p:txBody>
      </p:sp>
    </p:spTree>
    <p:extLst>
      <p:ext uri="{BB962C8B-B14F-4D97-AF65-F5344CB8AC3E}">
        <p14:creationId xmlns:p14="http://schemas.microsoft.com/office/powerpoint/2010/main" val="4184697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35864" y="523875"/>
            <a:ext cx="10229850" cy="1692771"/>
          </a:xfrm>
          <a:prstGeom prst="rect">
            <a:avLst/>
          </a:prstGeom>
          <a:noFill/>
        </p:spPr>
        <p:txBody>
          <a:bodyPr wrap="square" rtlCol="0">
            <a:spAutoFit/>
          </a:bodyPr>
          <a:lstStyle/>
          <a:p>
            <a:pPr algn="ctr"/>
            <a:r>
              <a:rPr lang="de-DE" sz="4000" b="1" dirty="0">
                <a:solidFill>
                  <a:schemeClr val="bg1"/>
                </a:solidFill>
                <a:latin typeface="Arial Narrow" panose="020B0606020202030204" pitchFamily="34" charset="0"/>
              </a:rPr>
              <a:t>Persönlichkeitsrecht</a:t>
            </a:r>
          </a:p>
          <a:p>
            <a:pPr algn="ctr"/>
            <a:endParaRPr lang="de-DE" sz="4000" b="1" dirty="0">
              <a:latin typeface="Arial Narrow" panose="020B0606020202030204" pitchFamily="34" charset="0"/>
            </a:endParaRPr>
          </a:p>
          <a:p>
            <a:endParaRPr lang="de-DE" sz="2400" dirty="0">
              <a:latin typeface="Arial Narrow" panose="020B0606020202030204" pitchFamily="34" charset="0"/>
            </a:endParaRPr>
          </a:p>
        </p:txBody>
      </p:sp>
      <p:sp>
        <p:nvSpPr>
          <p:cNvPr id="4" name="Textfeld 3"/>
          <p:cNvSpPr txBox="1"/>
          <p:nvPr/>
        </p:nvSpPr>
        <p:spPr>
          <a:xfrm>
            <a:off x="752475" y="1762125"/>
            <a:ext cx="3524250" cy="584775"/>
          </a:xfrm>
          <a:prstGeom prst="rect">
            <a:avLst/>
          </a:prstGeom>
          <a:noFill/>
        </p:spPr>
        <p:txBody>
          <a:bodyPr wrap="square" rtlCol="0">
            <a:spAutoFit/>
          </a:bodyPr>
          <a:lstStyle/>
          <a:p>
            <a:r>
              <a:rPr lang="de-DE" sz="3200" b="1" dirty="0">
                <a:solidFill>
                  <a:schemeClr val="bg1"/>
                </a:solidFill>
                <a:latin typeface="Arial Narrow" panose="020B0606020202030204" pitchFamily="34" charset="0"/>
              </a:rPr>
              <a:t>Rechtsfähigkeit</a:t>
            </a:r>
          </a:p>
        </p:txBody>
      </p:sp>
      <p:sp>
        <p:nvSpPr>
          <p:cNvPr id="2" name="Textfeld 1"/>
          <p:cNvSpPr txBox="1"/>
          <p:nvPr/>
        </p:nvSpPr>
        <p:spPr>
          <a:xfrm>
            <a:off x="4165959" y="3787356"/>
            <a:ext cx="4829175" cy="584775"/>
          </a:xfrm>
          <a:prstGeom prst="rect">
            <a:avLst/>
          </a:prstGeom>
          <a:noFill/>
        </p:spPr>
        <p:txBody>
          <a:bodyPr wrap="square" rtlCol="0">
            <a:spAutoFit/>
          </a:bodyPr>
          <a:lstStyle/>
          <a:p>
            <a:r>
              <a:rPr lang="de-DE" sz="3200" b="1" dirty="0">
                <a:solidFill>
                  <a:schemeClr val="bg1"/>
                </a:solidFill>
                <a:latin typeface="Arial Narrow" panose="020B0606020202030204" pitchFamily="34" charset="0"/>
              </a:rPr>
              <a:t>Geschäftsfähigkeit</a:t>
            </a:r>
          </a:p>
        </p:txBody>
      </p:sp>
      <p:sp>
        <p:nvSpPr>
          <p:cNvPr id="6" name="Textfeld 5"/>
          <p:cNvSpPr txBox="1"/>
          <p:nvPr/>
        </p:nvSpPr>
        <p:spPr>
          <a:xfrm>
            <a:off x="6580547" y="1471888"/>
            <a:ext cx="5124450" cy="1077218"/>
          </a:xfrm>
          <a:prstGeom prst="rect">
            <a:avLst/>
          </a:prstGeom>
          <a:noFill/>
        </p:spPr>
        <p:txBody>
          <a:bodyPr wrap="square" rtlCol="0">
            <a:spAutoFit/>
          </a:bodyPr>
          <a:lstStyle/>
          <a:p>
            <a:r>
              <a:rPr lang="de-DE" sz="3200" b="1" dirty="0">
                <a:solidFill>
                  <a:schemeClr val="bg1"/>
                </a:solidFill>
                <a:latin typeface="Arial Narrow" panose="020B0606020202030204" pitchFamily="34" charset="0"/>
              </a:rPr>
              <a:t>Beschränkte Geschäftsfähigkeit</a:t>
            </a:r>
          </a:p>
        </p:txBody>
      </p:sp>
    </p:spTree>
    <p:extLst>
      <p:ext uri="{BB962C8B-B14F-4D97-AF65-F5344CB8AC3E}">
        <p14:creationId xmlns:p14="http://schemas.microsoft.com/office/powerpoint/2010/main" val="1464816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90213" y="104822"/>
            <a:ext cx="12011573" cy="6648355"/>
          </a:xfrm>
          <a:prstGeom prst="rect">
            <a:avLst/>
          </a:prstGeom>
        </p:spPr>
      </p:pic>
      <p:sp>
        <p:nvSpPr>
          <p:cNvPr id="4" name="Textfeld 3">
            <a:extLst>
              <a:ext uri="{FF2B5EF4-FFF2-40B4-BE49-F238E27FC236}">
                <a16:creationId xmlns:a16="http://schemas.microsoft.com/office/drawing/2014/main" id="{7340BADB-25AC-C1A2-3F13-78868B654FAB}"/>
              </a:ext>
            </a:extLst>
          </p:cNvPr>
          <p:cNvSpPr txBox="1"/>
          <p:nvPr/>
        </p:nvSpPr>
        <p:spPr>
          <a:xfrm>
            <a:off x="533400" y="1280121"/>
            <a:ext cx="4406900" cy="3046988"/>
          </a:xfrm>
          <a:prstGeom prst="rect">
            <a:avLst/>
          </a:prstGeom>
          <a:noFill/>
        </p:spPr>
        <p:txBody>
          <a:bodyPr wrap="square">
            <a:spAutoFit/>
          </a:bodyPr>
          <a:lstStyle/>
          <a:p>
            <a:r>
              <a:rPr lang="de-DE" sz="2400" b="1" u="sng" dirty="0">
                <a:solidFill>
                  <a:schemeClr val="bg1"/>
                </a:solidFill>
                <a:latin typeface=" Arial Narrow"/>
              </a:rPr>
              <a:t>Rechtsfähigkeit</a:t>
            </a:r>
            <a:br>
              <a:rPr lang="de-DE" sz="2400" b="1" u="sng" dirty="0">
                <a:solidFill>
                  <a:schemeClr val="bg1"/>
                </a:solidFill>
                <a:latin typeface=" Arial Narrow"/>
              </a:rPr>
            </a:br>
            <a:endParaRPr lang="de-DE" sz="2400" b="1" u="sng" dirty="0">
              <a:solidFill>
                <a:schemeClr val="bg1"/>
              </a:solidFill>
              <a:latin typeface=" Arial Narrow"/>
            </a:endParaRPr>
          </a:p>
          <a:p>
            <a:pPr marL="342900" indent="-342900">
              <a:buFont typeface="Wingdings" panose="05000000000000000000" pitchFamily="2" charset="2"/>
              <a:buChar char="Ø"/>
            </a:pPr>
            <a:r>
              <a:rPr lang="de-DE" sz="2400" b="1" dirty="0">
                <a:solidFill>
                  <a:schemeClr val="bg1"/>
                </a:solidFill>
                <a:latin typeface=" Arial Narrow"/>
              </a:rPr>
              <a:t>Geregelt in § 1 BGB</a:t>
            </a:r>
          </a:p>
          <a:p>
            <a:pPr marL="342900" indent="-342900">
              <a:buFont typeface="Wingdings" panose="05000000000000000000" pitchFamily="2" charset="2"/>
              <a:buChar char="Ø"/>
            </a:pPr>
            <a:r>
              <a:rPr lang="de-DE" sz="2400" b="1" dirty="0">
                <a:solidFill>
                  <a:schemeClr val="bg1"/>
                </a:solidFill>
                <a:latin typeface=" Arial Narrow"/>
              </a:rPr>
              <a:t>Fähigkeit Träger von Rechten und Pflichten zu sein</a:t>
            </a:r>
          </a:p>
          <a:p>
            <a:pPr marL="342900" indent="-342900">
              <a:buFont typeface="Wingdings" panose="05000000000000000000" pitchFamily="2" charset="2"/>
              <a:buChar char="Ø"/>
            </a:pPr>
            <a:r>
              <a:rPr lang="de-DE" sz="2400" b="1" dirty="0">
                <a:solidFill>
                  <a:schemeClr val="bg1"/>
                </a:solidFill>
                <a:latin typeface=" Arial Narrow"/>
              </a:rPr>
              <a:t>Mit Vollendung der Geburt</a:t>
            </a:r>
          </a:p>
          <a:p>
            <a:pPr marL="342900" indent="-342900">
              <a:buFont typeface="Wingdings" panose="05000000000000000000" pitchFamily="2" charset="2"/>
              <a:buChar char="Ø"/>
            </a:pPr>
            <a:r>
              <a:rPr lang="de-DE" sz="2400" b="1" dirty="0">
                <a:solidFill>
                  <a:schemeClr val="bg1"/>
                </a:solidFill>
                <a:latin typeface=" Arial Narrow"/>
              </a:rPr>
              <a:t>Kann nicht verloren gehen !</a:t>
            </a:r>
            <a:br>
              <a:rPr lang="de-DE" sz="2400" b="1" u="sng" dirty="0">
                <a:solidFill>
                  <a:schemeClr val="bg1"/>
                </a:solidFill>
                <a:latin typeface=" Arial Narrow"/>
              </a:rPr>
            </a:br>
            <a:endParaRPr lang="de-DE" sz="2400" dirty="0"/>
          </a:p>
        </p:txBody>
      </p:sp>
    </p:spTree>
    <p:extLst>
      <p:ext uri="{BB962C8B-B14F-4D97-AF65-F5344CB8AC3E}">
        <p14:creationId xmlns:p14="http://schemas.microsoft.com/office/powerpoint/2010/main" val="2640043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0" y="0"/>
            <a:ext cx="12240000" cy="6858000"/>
          </a:xfrm>
          <a:prstGeom prst="rect">
            <a:avLst/>
          </a:prstGeom>
        </p:spPr>
      </p:pic>
    </p:spTree>
    <p:extLst>
      <p:ext uri="{BB962C8B-B14F-4D97-AF65-F5344CB8AC3E}">
        <p14:creationId xmlns:p14="http://schemas.microsoft.com/office/powerpoint/2010/main" val="859285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20701" y="428178"/>
            <a:ext cx="11252200" cy="5509200"/>
          </a:xfrm>
          <a:prstGeom prst="rect">
            <a:avLst/>
          </a:prstGeom>
        </p:spPr>
        <p:txBody>
          <a:bodyPr wrap="square">
            <a:spAutoFit/>
          </a:bodyPr>
          <a:lstStyle/>
          <a:p>
            <a:pPr algn="ctr"/>
            <a:br>
              <a:rPr lang="de-DE" sz="3200" dirty="0">
                <a:solidFill>
                  <a:srgbClr val="6E5E50"/>
                </a:solidFill>
                <a:latin typeface="Arial Rounded Bold"/>
              </a:rPr>
            </a:br>
            <a:r>
              <a:rPr lang="de-DE" sz="3200" b="1" dirty="0">
                <a:solidFill>
                  <a:srgbClr val="FF0000"/>
                </a:solidFill>
                <a:latin typeface="Arial Rounded Bold"/>
              </a:rPr>
              <a:t>Bin ich automatisch geschäftsunfähig, wenn ich eine Betreuung habe?</a:t>
            </a:r>
            <a:endParaRPr lang="de-DE" sz="3200" dirty="0">
              <a:solidFill>
                <a:srgbClr val="6E5E50"/>
              </a:solidFill>
              <a:latin typeface="Arial Rounded Bold"/>
            </a:endParaRPr>
          </a:p>
          <a:p>
            <a:pPr algn="ctr"/>
            <a:endParaRPr lang="de-DE" sz="3200" dirty="0">
              <a:solidFill>
                <a:srgbClr val="6E5E50"/>
              </a:solidFill>
              <a:latin typeface="Arial Rounded Bold"/>
            </a:endParaRPr>
          </a:p>
          <a:p>
            <a:r>
              <a:rPr lang="de-DE" sz="3200" b="1" dirty="0">
                <a:solidFill>
                  <a:srgbClr val="000000"/>
                </a:solidFill>
                <a:latin typeface=" Arial Narrow"/>
              </a:rPr>
              <a:t>Nein! Auch wenn Sie eine*n Betreuer*in haben, können Sie voll geschäftsfähig sein. Dies kann dazu führen, dass Betreuer*in und betreute Person gegensätzliche Entscheidungen treffen. </a:t>
            </a:r>
          </a:p>
          <a:p>
            <a:endParaRPr lang="de-DE" sz="3200" b="1" dirty="0">
              <a:solidFill>
                <a:srgbClr val="000000"/>
              </a:solidFill>
              <a:latin typeface=" Arial Narrow"/>
            </a:endParaRPr>
          </a:p>
          <a:p>
            <a:r>
              <a:rPr lang="de-DE" sz="3200" b="1" dirty="0">
                <a:solidFill>
                  <a:srgbClr val="000000"/>
                </a:solidFill>
                <a:latin typeface=" Arial Narrow"/>
              </a:rPr>
              <a:t>Beide Entscheidungen sind erst einmal rechtsgültig. </a:t>
            </a:r>
          </a:p>
          <a:p>
            <a:r>
              <a:rPr lang="de-DE" sz="3200" b="1" dirty="0">
                <a:solidFill>
                  <a:srgbClr val="000000"/>
                </a:solidFill>
                <a:latin typeface=" Arial Narrow"/>
              </a:rPr>
              <a:t>Bei Streitigkeiten muss das Gericht entscheiden, ob die betreute Person geschäftsunfähig ist (§ 104 BGB).</a:t>
            </a:r>
            <a:endParaRPr lang="de-DE" sz="3200" b="1" i="0" dirty="0">
              <a:solidFill>
                <a:srgbClr val="000000"/>
              </a:solidFill>
              <a:effectLst/>
              <a:latin typeface=" Arial Narrow"/>
            </a:endParaRPr>
          </a:p>
        </p:txBody>
      </p:sp>
    </p:spTree>
    <p:extLst>
      <p:ext uri="{BB962C8B-B14F-4D97-AF65-F5344CB8AC3E}">
        <p14:creationId xmlns:p14="http://schemas.microsoft.com/office/powerpoint/2010/main" val="3143710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85812" y="431799"/>
            <a:ext cx="8001000" cy="1295401"/>
          </a:xfrm>
        </p:spPr>
        <p:txBody>
          <a:bodyPr/>
          <a:lstStyle/>
          <a:p>
            <a:r>
              <a:rPr lang="de-DE" b="1" dirty="0">
                <a:solidFill>
                  <a:srgbClr val="FF0000"/>
                </a:solidFill>
                <a:latin typeface=" Arial Narrow"/>
              </a:rPr>
              <a:t>Achtung!</a:t>
            </a:r>
          </a:p>
        </p:txBody>
      </p:sp>
      <p:sp>
        <p:nvSpPr>
          <p:cNvPr id="3" name="Untertitel 2"/>
          <p:cNvSpPr>
            <a:spLocks noGrp="1"/>
          </p:cNvSpPr>
          <p:nvPr>
            <p:ph type="subTitle" idx="1"/>
          </p:nvPr>
        </p:nvSpPr>
        <p:spPr>
          <a:xfrm>
            <a:off x="785812" y="1968500"/>
            <a:ext cx="8269288" cy="3162301"/>
          </a:xfrm>
        </p:spPr>
        <p:txBody>
          <a:bodyPr>
            <a:noAutofit/>
          </a:bodyPr>
          <a:lstStyle/>
          <a:p>
            <a:r>
              <a:rPr lang="de-DE" sz="3200" b="1" dirty="0">
                <a:solidFill>
                  <a:schemeClr val="bg1"/>
                </a:solidFill>
                <a:latin typeface=" Arial Narrow"/>
              </a:rPr>
              <a:t>Der Einwilligungsvorbehalt wird nach der ab 01.01.2023 gültigen neuen Form des BGB nunmehr im § 1825 BGB beschrieben.</a:t>
            </a:r>
          </a:p>
        </p:txBody>
      </p:sp>
    </p:spTree>
    <p:extLst>
      <p:ext uri="{BB962C8B-B14F-4D97-AF65-F5344CB8AC3E}">
        <p14:creationId xmlns:p14="http://schemas.microsoft.com/office/powerpoint/2010/main" val="3765295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4212" y="-67734"/>
            <a:ext cx="8534400" cy="1507067"/>
          </a:xfrm>
        </p:spPr>
        <p:txBody>
          <a:bodyPr/>
          <a:lstStyle/>
          <a:p>
            <a:pPr algn="ctr"/>
            <a:r>
              <a:rPr lang="de-DE" b="1" u="sng" dirty="0">
                <a:solidFill>
                  <a:schemeClr val="bg1"/>
                </a:solidFill>
                <a:latin typeface=" Arial Narrow"/>
              </a:rPr>
              <a:t>Einwilligungsvorbehalt § 1825 BGB</a:t>
            </a:r>
          </a:p>
        </p:txBody>
      </p:sp>
      <p:sp>
        <p:nvSpPr>
          <p:cNvPr id="3" name="Inhaltsplatzhalter 2"/>
          <p:cNvSpPr>
            <a:spLocks noGrp="1"/>
          </p:cNvSpPr>
          <p:nvPr>
            <p:ph idx="1"/>
          </p:nvPr>
        </p:nvSpPr>
        <p:spPr>
          <a:xfrm>
            <a:off x="354012" y="1100666"/>
            <a:ext cx="10948988" cy="4347634"/>
          </a:xfrm>
        </p:spPr>
        <p:txBody>
          <a:bodyPr>
            <a:noAutofit/>
          </a:bodyPr>
          <a:lstStyle/>
          <a:p>
            <a:r>
              <a:rPr lang="de-DE" sz="2800" b="1" dirty="0">
                <a:solidFill>
                  <a:schemeClr val="bg1"/>
                </a:solidFill>
                <a:latin typeface=" Arial Narrow"/>
              </a:rPr>
              <a:t>Soll Betroffene vor den Nachteilen des eigenen Handelns bewahren </a:t>
            </a:r>
            <a:br>
              <a:rPr lang="de-DE" sz="2800" b="1" dirty="0">
                <a:solidFill>
                  <a:schemeClr val="bg1"/>
                </a:solidFill>
                <a:latin typeface=" Arial Narrow"/>
              </a:rPr>
            </a:br>
            <a:r>
              <a:rPr lang="de-DE" sz="2800" b="1" dirty="0">
                <a:solidFill>
                  <a:schemeClr val="bg1"/>
                </a:solidFill>
                <a:latin typeface=" Arial Narrow"/>
              </a:rPr>
              <a:t>(z. B. Verschwendung)</a:t>
            </a:r>
          </a:p>
          <a:p>
            <a:r>
              <a:rPr lang="de-DE" sz="2800" b="1" dirty="0">
                <a:solidFill>
                  <a:schemeClr val="bg1"/>
                </a:solidFill>
                <a:latin typeface=" Arial Narrow"/>
              </a:rPr>
              <a:t>Nicht für ausschließlich körperlich Behinderte</a:t>
            </a:r>
          </a:p>
          <a:p>
            <a:r>
              <a:rPr lang="de-DE" sz="2800" b="1" dirty="0">
                <a:solidFill>
                  <a:schemeClr val="bg1"/>
                </a:solidFill>
                <a:latin typeface=" Arial Narrow"/>
              </a:rPr>
              <a:t>Erhebliche Gefahr muss vorliegen</a:t>
            </a:r>
          </a:p>
          <a:p>
            <a:r>
              <a:rPr lang="de-DE" sz="2800" b="1" dirty="0">
                <a:solidFill>
                  <a:schemeClr val="bg1"/>
                </a:solidFill>
                <a:latin typeface=" Arial Narrow"/>
              </a:rPr>
              <a:t>Bewirkt, dass Betroffene die Zustimmung des Betreuers benötigen</a:t>
            </a:r>
          </a:p>
          <a:p>
            <a:pPr marL="0" indent="0">
              <a:buNone/>
            </a:pPr>
            <a:r>
              <a:rPr lang="de-DE" sz="2800" b="1" dirty="0">
                <a:solidFill>
                  <a:schemeClr val="bg1"/>
                </a:solidFill>
                <a:latin typeface=" Arial Narrow"/>
              </a:rPr>
              <a:t>   (bei Rechtsgeschäften)</a:t>
            </a:r>
          </a:p>
          <a:p>
            <a:r>
              <a:rPr lang="de-DE" sz="2800" b="1" dirty="0">
                <a:solidFill>
                  <a:schemeClr val="bg1"/>
                </a:solidFill>
                <a:latin typeface=" Arial Narrow"/>
              </a:rPr>
              <a:t>Kein Einwilligungsvorbehalt für höchstpersönliche Rechtsgeschäfte!!!</a:t>
            </a:r>
          </a:p>
        </p:txBody>
      </p:sp>
    </p:spTree>
    <p:extLst>
      <p:ext uri="{BB962C8B-B14F-4D97-AF65-F5344CB8AC3E}">
        <p14:creationId xmlns:p14="http://schemas.microsoft.com/office/powerpoint/2010/main" val="749092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69875" y="275165"/>
            <a:ext cx="11652250" cy="6307669"/>
          </a:xfrm>
        </p:spPr>
        <p:txBody>
          <a:bodyPr>
            <a:noAutofit/>
          </a:bodyPr>
          <a:lstStyle/>
          <a:p>
            <a:pPr marL="0" indent="0" algn="ctr">
              <a:buNone/>
            </a:pPr>
            <a:r>
              <a:rPr lang="de-DE" sz="2400" b="1" dirty="0">
                <a:solidFill>
                  <a:schemeClr val="bg1"/>
                </a:solidFill>
                <a:latin typeface=" Arial Narrow"/>
              </a:rPr>
              <a:t>Ein Einwilligungsvorbehalt kann sich </a:t>
            </a:r>
            <a:r>
              <a:rPr lang="de-DE" sz="2400" b="1" u="sng" dirty="0">
                <a:solidFill>
                  <a:schemeClr val="bg1"/>
                </a:solidFill>
                <a:latin typeface=" Arial Narrow"/>
              </a:rPr>
              <a:t>nicht</a:t>
            </a:r>
            <a:r>
              <a:rPr lang="de-DE" sz="2400" b="1" dirty="0">
                <a:solidFill>
                  <a:schemeClr val="bg1"/>
                </a:solidFill>
                <a:latin typeface=" Arial Narrow"/>
              </a:rPr>
              <a:t> auf ureigene Rechtsgeschäfte beziehen </a:t>
            </a:r>
            <a:br>
              <a:rPr lang="de-DE" sz="2400" b="1" dirty="0">
                <a:solidFill>
                  <a:schemeClr val="bg1"/>
                </a:solidFill>
                <a:latin typeface=" Arial Narrow"/>
              </a:rPr>
            </a:br>
            <a:r>
              <a:rPr lang="de-DE" sz="2400" b="1" dirty="0">
                <a:solidFill>
                  <a:schemeClr val="bg1"/>
                </a:solidFill>
                <a:latin typeface=" Arial Narrow"/>
              </a:rPr>
              <a:t>(1825 Abs. 2 BGB)</a:t>
            </a:r>
          </a:p>
          <a:p>
            <a:pPr marL="0" indent="0">
              <a:buNone/>
            </a:pPr>
            <a:r>
              <a:rPr lang="de-DE" sz="2400" b="1" dirty="0">
                <a:solidFill>
                  <a:schemeClr val="bg1"/>
                </a:solidFill>
                <a:latin typeface=" Arial Narrow"/>
              </a:rPr>
              <a:t>    </a:t>
            </a:r>
            <a:r>
              <a:rPr lang="de-DE" sz="2400" b="1" u="sng" dirty="0">
                <a:solidFill>
                  <a:schemeClr val="bg1"/>
                </a:solidFill>
                <a:latin typeface=" Arial Narrow"/>
              </a:rPr>
              <a:t>Beispiele:</a:t>
            </a:r>
          </a:p>
          <a:p>
            <a:pPr>
              <a:buFont typeface="Wingdings" panose="05000000000000000000" pitchFamily="2" charset="2"/>
              <a:buChar char="Ø"/>
            </a:pPr>
            <a:r>
              <a:rPr lang="de-DE" sz="2400" b="1" dirty="0">
                <a:solidFill>
                  <a:schemeClr val="bg1"/>
                </a:solidFill>
                <a:latin typeface=" Arial Narrow"/>
              </a:rPr>
              <a:t>Eheschließung</a:t>
            </a:r>
          </a:p>
          <a:p>
            <a:pPr>
              <a:buFont typeface="Wingdings" panose="05000000000000000000" pitchFamily="2" charset="2"/>
              <a:buChar char="Ø"/>
            </a:pPr>
            <a:r>
              <a:rPr lang="de-DE" sz="2400" b="1" dirty="0">
                <a:solidFill>
                  <a:schemeClr val="bg1"/>
                </a:solidFill>
                <a:latin typeface=" Arial Narrow"/>
              </a:rPr>
              <a:t>Errichtung eines Testaments (Verfügung von Todes wegen)</a:t>
            </a:r>
          </a:p>
          <a:p>
            <a:pPr>
              <a:buFont typeface="Wingdings" panose="05000000000000000000" pitchFamily="2" charset="2"/>
              <a:buChar char="Ø"/>
            </a:pPr>
            <a:r>
              <a:rPr lang="de-DE" sz="2400" b="1" dirty="0">
                <a:solidFill>
                  <a:schemeClr val="bg1"/>
                </a:solidFill>
                <a:latin typeface=" Arial Narrow"/>
              </a:rPr>
              <a:t>Anfechtung eines Erbvertrags</a:t>
            </a:r>
          </a:p>
          <a:p>
            <a:pPr>
              <a:buFont typeface="Wingdings" panose="05000000000000000000" pitchFamily="2" charset="2"/>
              <a:buChar char="Ø"/>
            </a:pPr>
            <a:r>
              <a:rPr lang="de-DE" sz="2400" b="1" dirty="0">
                <a:solidFill>
                  <a:schemeClr val="bg1"/>
                </a:solidFill>
                <a:latin typeface=" Arial Narrow"/>
              </a:rPr>
              <a:t>Aufhebung eines Erbvertrags durch Vertrag </a:t>
            </a:r>
          </a:p>
          <a:p>
            <a:pPr>
              <a:buFont typeface="Wingdings" panose="05000000000000000000" pitchFamily="2" charset="2"/>
              <a:buChar char="Ø"/>
            </a:pPr>
            <a:r>
              <a:rPr lang="de-DE" sz="2400" b="1" dirty="0">
                <a:solidFill>
                  <a:schemeClr val="bg1"/>
                </a:solidFill>
                <a:latin typeface=" Arial Narrow"/>
              </a:rPr>
              <a:t>Religionswechsel</a:t>
            </a:r>
          </a:p>
          <a:p>
            <a:pPr>
              <a:buFont typeface="Wingdings" panose="05000000000000000000" pitchFamily="2" charset="2"/>
              <a:buChar char="Ø"/>
            </a:pPr>
            <a:r>
              <a:rPr lang="de-DE" sz="2400" b="1" dirty="0">
                <a:solidFill>
                  <a:schemeClr val="bg1"/>
                </a:solidFill>
                <a:latin typeface=" Arial Narrow"/>
              </a:rPr>
              <a:t>Ausübung der elterlichen Sorge</a:t>
            </a:r>
          </a:p>
          <a:p>
            <a:pPr>
              <a:buFont typeface="Wingdings" panose="05000000000000000000" pitchFamily="2" charset="2"/>
              <a:buChar char="Ø"/>
            </a:pPr>
            <a:r>
              <a:rPr lang="de-DE" sz="2400" b="1" dirty="0">
                <a:solidFill>
                  <a:schemeClr val="bg1"/>
                </a:solidFill>
                <a:latin typeface=" Arial Narrow"/>
              </a:rPr>
              <a:t>Vaterschaftsanerkennung</a:t>
            </a:r>
          </a:p>
          <a:p>
            <a:pPr>
              <a:buFont typeface="Wingdings" panose="05000000000000000000" pitchFamily="2" charset="2"/>
              <a:buChar char="Ø"/>
            </a:pPr>
            <a:r>
              <a:rPr lang="de-DE" sz="2400" b="1" dirty="0">
                <a:solidFill>
                  <a:schemeClr val="bg1"/>
                </a:solidFill>
                <a:latin typeface=" Arial Narrow"/>
              </a:rPr>
              <a:t>Adoption</a:t>
            </a:r>
          </a:p>
        </p:txBody>
      </p:sp>
    </p:spTree>
    <p:extLst>
      <p:ext uri="{BB962C8B-B14F-4D97-AF65-F5344CB8AC3E}">
        <p14:creationId xmlns:p14="http://schemas.microsoft.com/office/powerpoint/2010/main" val="3506499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65150" y="582067"/>
            <a:ext cx="11061700" cy="5262979"/>
          </a:xfrm>
          <a:prstGeom prst="rect">
            <a:avLst/>
          </a:prstGeom>
        </p:spPr>
        <p:txBody>
          <a:bodyPr wrap="square">
            <a:spAutoFit/>
          </a:bodyPr>
          <a:lstStyle/>
          <a:p>
            <a:pPr algn="ctr"/>
            <a:r>
              <a:rPr lang="de-DE" sz="2800" b="1" dirty="0">
                <a:solidFill>
                  <a:srgbClr val="FF0000"/>
                </a:solidFill>
                <a:latin typeface=" Arial Narrow"/>
              </a:rPr>
              <a:t>Dürfen Menschen mit rechtlicher Betreuung wählen?</a:t>
            </a:r>
          </a:p>
          <a:p>
            <a:endParaRPr lang="de-DE" sz="2800" b="1" dirty="0">
              <a:solidFill>
                <a:schemeClr val="bg1"/>
              </a:solidFill>
              <a:latin typeface=" Arial Narrow"/>
            </a:endParaRPr>
          </a:p>
          <a:p>
            <a:r>
              <a:rPr lang="de-DE" sz="2800" b="1" dirty="0">
                <a:solidFill>
                  <a:schemeClr val="bg1"/>
                </a:solidFill>
                <a:latin typeface=" Arial Narrow"/>
              </a:rPr>
              <a:t>Ja. </a:t>
            </a:r>
          </a:p>
          <a:p>
            <a:endParaRPr lang="de-DE" sz="2800" b="1" dirty="0">
              <a:solidFill>
                <a:schemeClr val="bg1"/>
              </a:solidFill>
              <a:latin typeface=" Arial Narrow"/>
            </a:endParaRPr>
          </a:p>
          <a:p>
            <a:r>
              <a:rPr lang="de-DE" sz="2800" b="1" dirty="0">
                <a:solidFill>
                  <a:schemeClr val="bg1"/>
                </a:solidFill>
                <a:latin typeface=" Arial Narrow"/>
              </a:rPr>
              <a:t>Menschen mit Behinderung, die eine rechtliche Betreuung haben, dürfen in Deutschland wählen. Zum Beispiel bei Bundestags-, Landtags- oder Europawahlen. Dazu gab es im Jahr 2019 ein Urteil des Bundesverfassungsgerichts.</a:t>
            </a:r>
          </a:p>
          <a:p>
            <a:br>
              <a:rPr lang="de-DE" sz="2800" b="1" dirty="0">
                <a:solidFill>
                  <a:schemeClr val="bg1"/>
                </a:solidFill>
                <a:latin typeface=" Arial Narrow"/>
              </a:rPr>
            </a:br>
            <a:r>
              <a:rPr lang="de-DE" sz="2800" b="1" dirty="0">
                <a:solidFill>
                  <a:schemeClr val="bg1"/>
                </a:solidFill>
                <a:latin typeface=" Arial Narrow"/>
              </a:rPr>
              <a:t>Außerdem gibt es noch eine weitere neue Regel im Bundes-Wahlgesetz: </a:t>
            </a:r>
          </a:p>
          <a:p>
            <a:r>
              <a:rPr lang="de-DE" sz="2800" b="1" dirty="0">
                <a:solidFill>
                  <a:schemeClr val="bg1"/>
                </a:solidFill>
                <a:latin typeface=" Arial Narrow"/>
              </a:rPr>
              <a:t>Wer nicht lesen kann oder anderweitig eingeschränkt ist, dem darf geholfen werden.</a:t>
            </a:r>
            <a:endParaRPr lang="de-DE" sz="2800" b="1" i="0" dirty="0">
              <a:solidFill>
                <a:schemeClr val="bg1"/>
              </a:solidFill>
              <a:effectLst/>
              <a:latin typeface=" Arial Narrow"/>
            </a:endParaRPr>
          </a:p>
        </p:txBody>
      </p:sp>
    </p:spTree>
    <p:extLst>
      <p:ext uri="{BB962C8B-B14F-4D97-AF65-F5344CB8AC3E}">
        <p14:creationId xmlns:p14="http://schemas.microsoft.com/office/powerpoint/2010/main" val="211916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1000"/>
                                        <p:tgtEl>
                                          <p:spTgt spid="2">
                                            <p:txEl>
                                              <p:pRg st="5" end="5"/>
                                            </p:txEl>
                                          </p:spTgt>
                                        </p:tgtEl>
                                      </p:cBhvr>
                                    </p:animEffect>
                                    <p:anim calcmode="lin" valueType="num">
                                      <p:cBhvr>
                                        <p:cTn id="2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562100" y="638175"/>
            <a:ext cx="8839200" cy="2923877"/>
          </a:xfrm>
          <a:prstGeom prst="rect">
            <a:avLst/>
          </a:prstGeom>
          <a:noFill/>
        </p:spPr>
        <p:txBody>
          <a:bodyPr wrap="square" rtlCol="0">
            <a:spAutoFit/>
          </a:bodyPr>
          <a:lstStyle/>
          <a:p>
            <a:r>
              <a:rPr lang="de-DE" sz="4000" b="1" u="sng" dirty="0">
                <a:solidFill>
                  <a:schemeClr val="bg1"/>
                </a:solidFill>
                <a:latin typeface="Arial Narrow" panose="020B0606020202030204" pitchFamily="34" charset="0"/>
              </a:rPr>
              <a:t>Voraussetzungen der Betreuerbestellung</a:t>
            </a:r>
          </a:p>
          <a:p>
            <a:endParaRPr lang="de-DE" sz="4000" b="1" dirty="0">
              <a:solidFill>
                <a:schemeClr val="bg1"/>
              </a:solidFill>
              <a:latin typeface="Arial Narrow" panose="020B0606020202030204" pitchFamily="34" charset="0"/>
            </a:endParaRPr>
          </a:p>
          <a:p>
            <a:endParaRPr lang="de-DE" sz="4000" b="1" dirty="0">
              <a:latin typeface="Arial Narrow" panose="020B0606020202030204" pitchFamily="34" charset="0"/>
            </a:endParaRPr>
          </a:p>
          <a:p>
            <a:pPr algn="ctr"/>
            <a:r>
              <a:rPr lang="de-DE" sz="3200" b="1" dirty="0">
                <a:solidFill>
                  <a:schemeClr val="bg1"/>
                </a:solidFill>
                <a:latin typeface="+mj-lt"/>
              </a:rPr>
              <a:t>Voraussetzungen nach </a:t>
            </a:r>
            <a:r>
              <a:rPr lang="de-DE" sz="3200" b="1" dirty="0">
                <a:solidFill>
                  <a:srgbClr val="FF0000"/>
                </a:solidFill>
                <a:latin typeface="+mj-lt"/>
              </a:rPr>
              <a:t>§ 1814 BGB </a:t>
            </a:r>
            <a:endParaRPr lang="de-DE" sz="3200" b="1" dirty="0">
              <a:latin typeface="+mj-lt"/>
            </a:endParaRPr>
          </a:p>
          <a:p>
            <a:pPr algn="ctr"/>
            <a:endParaRPr lang="de-DE" sz="3200" dirty="0">
              <a:latin typeface="Arial Narrow" panose="020B0606020202030204" pitchFamily="34" charset="0"/>
            </a:endParaRPr>
          </a:p>
        </p:txBody>
      </p:sp>
    </p:spTree>
    <p:extLst>
      <p:ext uri="{BB962C8B-B14F-4D97-AF65-F5344CB8AC3E}">
        <p14:creationId xmlns:p14="http://schemas.microsoft.com/office/powerpoint/2010/main" val="1591512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4143375" y="1666876"/>
            <a:ext cx="3457575" cy="24003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3" name="Textfeld 2"/>
          <p:cNvSpPr txBox="1"/>
          <p:nvPr/>
        </p:nvSpPr>
        <p:spPr>
          <a:xfrm>
            <a:off x="4286251" y="2533650"/>
            <a:ext cx="3457574" cy="646331"/>
          </a:xfrm>
          <a:prstGeom prst="rect">
            <a:avLst/>
          </a:prstGeom>
          <a:noFill/>
        </p:spPr>
        <p:txBody>
          <a:bodyPr wrap="square" rtlCol="0">
            <a:spAutoFit/>
          </a:bodyPr>
          <a:lstStyle/>
          <a:p>
            <a:r>
              <a:rPr lang="de-DE" sz="3600" b="1" dirty="0">
                <a:latin typeface="Arial Narrow" panose="020B0606020202030204" pitchFamily="34" charset="0"/>
              </a:rPr>
              <a:t>Voraussetzungen</a:t>
            </a:r>
          </a:p>
        </p:txBody>
      </p:sp>
    </p:spTree>
    <p:extLst>
      <p:ext uri="{BB962C8B-B14F-4D97-AF65-F5344CB8AC3E}">
        <p14:creationId xmlns:p14="http://schemas.microsoft.com/office/powerpoint/2010/main" val="413718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algn="ctr"/>
            <a:r>
              <a:rPr lang="de-DE" dirty="0">
                <a:latin typeface="Arial Narrow" panose="020B0606020202030204" pitchFamily="34" charset="0"/>
              </a:rPr>
              <a:t>Die rechtliche Betreuung</a:t>
            </a:r>
          </a:p>
        </p:txBody>
      </p:sp>
      <p:sp>
        <p:nvSpPr>
          <p:cNvPr id="4" name="Inhaltsplatzhalter 3"/>
          <p:cNvSpPr>
            <a:spLocks noGrp="1"/>
          </p:cNvSpPr>
          <p:nvPr>
            <p:ph idx="1"/>
          </p:nvPr>
        </p:nvSpPr>
        <p:spPr>
          <a:xfrm>
            <a:off x="269950" y="338719"/>
            <a:ext cx="11922050" cy="5829300"/>
          </a:xfrm>
        </p:spPr>
        <p:txBody>
          <a:bodyPr>
            <a:normAutofit/>
          </a:bodyPr>
          <a:lstStyle/>
          <a:p>
            <a:pPr marL="0" indent="0">
              <a:buNone/>
            </a:pPr>
            <a:r>
              <a:rPr lang="de-DE" sz="2800" b="1" dirty="0">
                <a:solidFill>
                  <a:schemeClr val="bg1"/>
                </a:solidFill>
                <a:latin typeface="Arial Narrow" panose="020B0606020202030204" pitchFamily="34" charset="0"/>
              </a:rPr>
              <a:t>	Durch die Einführung des Betreuungsgesetzes am 01.01.1992 wurden die 	Vormundschaft für Erwachsene und die Gebrechlichkeitspflegschaft abgeschafft!</a:t>
            </a:r>
          </a:p>
          <a:p>
            <a:pPr marL="0" indent="0">
              <a:buNone/>
            </a:pPr>
            <a:endParaRPr lang="de-DE" sz="2800" b="1" dirty="0">
              <a:latin typeface="Arial Narrow" panose="020B0606020202030204" pitchFamily="34" charset="0"/>
            </a:endParaRPr>
          </a:p>
          <a:p>
            <a:pPr marL="0" indent="0">
              <a:buNone/>
            </a:pPr>
            <a:r>
              <a:rPr lang="de-DE" sz="2800" b="1" dirty="0">
                <a:latin typeface="Arial Narrow" panose="020B0606020202030204" pitchFamily="34" charset="0"/>
              </a:rPr>
              <a:t>      - </a:t>
            </a:r>
            <a:r>
              <a:rPr lang="de-DE" sz="2800" b="1" dirty="0">
                <a:solidFill>
                  <a:schemeClr val="bg1"/>
                </a:solidFill>
                <a:latin typeface="Arial Narrow" panose="020B0606020202030204" pitchFamily="34" charset="0"/>
              </a:rPr>
              <a:t>Vormundschaft für Erwachsene setzte die Entmündigung voraus    </a:t>
            </a:r>
          </a:p>
          <a:p>
            <a:pPr marL="0" indent="0">
              <a:buNone/>
            </a:pPr>
            <a:r>
              <a:rPr lang="de-DE" sz="2800" b="1" dirty="0">
                <a:solidFill>
                  <a:schemeClr val="bg1"/>
                </a:solidFill>
                <a:latin typeface="Arial Narrow" panose="020B0606020202030204" pitchFamily="34" charset="0"/>
              </a:rPr>
              <a:t>      - eine Gebrechlichkeitspflegschaft konnte aufgrund von körperlichen </a:t>
            </a:r>
          </a:p>
          <a:p>
            <a:pPr marL="0" indent="0">
              <a:buNone/>
            </a:pPr>
            <a:r>
              <a:rPr lang="de-DE" sz="2800" b="1" dirty="0">
                <a:solidFill>
                  <a:schemeClr val="bg1"/>
                </a:solidFill>
                <a:latin typeface="Arial Narrow" panose="020B0606020202030204" pitchFamily="34" charset="0"/>
              </a:rPr>
              <a:t>       „Gebrechen“ ohne eine Vormundschaft ausgesprochen werden</a:t>
            </a:r>
          </a:p>
          <a:p>
            <a:pPr marL="0" indent="0">
              <a:buNone/>
            </a:pPr>
            <a:endParaRPr lang="de-DE" sz="2400" dirty="0">
              <a:latin typeface="Arial Narrow" panose="020B0606020202030204" pitchFamily="34" charset="0"/>
            </a:endParaRPr>
          </a:p>
          <a:p>
            <a:pPr marL="0" indent="0">
              <a:buNone/>
            </a:pPr>
            <a:r>
              <a:rPr lang="de-DE" sz="2400" dirty="0">
                <a:latin typeface="Arial Narrow" panose="020B0606020202030204" pitchFamily="34" charset="0"/>
              </a:rPr>
              <a:t>           </a:t>
            </a:r>
          </a:p>
        </p:txBody>
      </p:sp>
      <p:sp>
        <p:nvSpPr>
          <p:cNvPr id="5" name="Pfeil nach rechts 4"/>
          <p:cNvSpPr/>
          <p:nvPr/>
        </p:nvSpPr>
        <p:spPr>
          <a:xfrm>
            <a:off x="826655" y="499854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5550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4143375" y="1666876"/>
            <a:ext cx="3457575" cy="24003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3" name="Textfeld 2"/>
          <p:cNvSpPr txBox="1"/>
          <p:nvPr/>
        </p:nvSpPr>
        <p:spPr>
          <a:xfrm>
            <a:off x="4286251" y="2533650"/>
            <a:ext cx="3457574" cy="646331"/>
          </a:xfrm>
          <a:prstGeom prst="rect">
            <a:avLst/>
          </a:prstGeom>
          <a:noFill/>
        </p:spPr>
        <p:txBody>
          <a:bodyPr wrap="square" rtlCol="0">
            <a:spAutoFit/>
          </a:bodyPr>
          <a:lstStyle/>
          <a:p>
            <a:r>
              <a:rPr lang="de-DE" sz="3600" b="1" dirty="0">
                <a:latin typeface="Arial Narrow" panose="020B0606020202030204" pitchFamily="34" charset="0"/>
              </a:rPr>
              <a:t>Voraussetzungen</a:t>
            </a:r>
          </a:p>
        </p:txBody>
      </p:sp>
      <p:sp>
        <p:nvSpPr>
          <p:cNvPr id="4" name="Ellipse 3"/>
          <p:cNvSpPr/>
          <p:nvPr/>
        </p:nvSpPr>
        <p:spPr>
          <a:xfrm>
            <a:off x="314325" y="332690"/>
            <a:ext cx="3562350" cy="252412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r>
              <a:rPr lang="de-DE" sz="2000" b="1" dirty="0">
                <a:solidFill>
                  <a:schemeClr val="tx1"/>
                </a:solidFill>
                <a:latin typeface="Arial Narrow" panose="020B0606020202030204" pitchFamily="34" charset="0"/>
              </a:rPr>
              <a:t>Psychische Krankheit/körperliche, geistige, seelische Behinderung</a:t>
            </a:r>
          </a:p>
        </p:txBody>
      </p:sp>
    </p:spTree>
    <p:extLst>
      <p:ext uri="{BB962C8B-B14F-4D97-AF65-F5344CB8AC3E}">
        <p14:creationId xmlns:p14="http://schemas.microsoft.com/office/powerpoint/2010/main" val="538327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91135" y="289901"/>
            <a:ext cx="8643938" cy="636083"/>
          </a:xfrm>
        </p:spPr>
        <p:txBody>
          <a:bodyPr>
            <a:noAutofit/>
          </a:bodyPr>
          <a:lstStyle/>
          <a:p>
            <a:pPr algn="ctr"/>
            <a:r>
              <a:rPr lang="de-DE" b="1" u="sng" dirty="0">
                <a:solidFill>
                  <a:schemeClr val="accent4">
                    <a:lumMod val="75000"/>
                  </a:schemeClr>
                </a:solidFill>
                <a:latin typeface="Arial Narrow" panose="020B0606020202030204" pitchFamily="34" charset="0"/>
              </a:rPr>
              <a:t>Krankheit</a:t>
            </a:r>
          </a:p>
        </p:txBody>
      </p:sp>
      <p:sp>
        <p:nvSpPr>
          <p:cNvPr id="3" name="Inhaltsplatzhalter 2"/>
          <p:cNvSpPr>
            <a:spLocks noGrp="1"/>
          </p:cNvSpPr>
          <p:nvPr>
            <p:ph idx="1"/>
          </p:nvPr>
        </p:nvSpPr>
        <p:spPr>
          <a:xfrm>
            <a:off x="1893658" y="1049359"/>
            <a:ext cx="8643938" cy="5433083"/>
          </a:xfrm>
        </p:spPr>
        <p:txBody>
          <a:bodyPr>
            <a:normAutofit fontScale="47500" lnSpcReduction="20000"/>
          </a:bodyPr>
          <a:lstStyle/>
          <a:p>
            <a:pPr>
              <a:buFont typeface="Wingdings" panose="05000000000000000000" pitchFamily="2" charset="2"/>
              <a:buChar char="Ø"/>
            </a:pPr>
            <a:r>
              <a:rPr lang="de-DE" sz="6200" b="1" dirty="0">
                <a:solidFill>
                  <a:schemeClr val="bg1"/>
                </a:solidFill>
                <a:latin typeface="Arial Narrow" panose="020B0606020202030204" pitchFamily="34" charset="0"/>
              </a:rPr>
              <a:t>Anerkannte Krankheitsbilder der Psychiatrie (ICD-10)</a:t>
            </a:r>
          </a:p>
          <a:p>
            <a:pPr>
              <a:buFont typeface="Wingdings" panose="05000000000000000000" pitchFamily="2" charset="2"/>
              <a:buChar char="Ø"/>
            </a:pPr>
            <a:r>
              <a:rPr lang="de-DE" sz="6200" b="1" dirty="0">
                <a:solidFill>
                  <a:schemeClr val="bg1"/>
                </a:solidFill>
                <a:latin typeface="Arial Narrow" panose="020B0606020202030204" pitchFamily="34" charset="0"/>
              </a:rPr>
              <a:t>Endogene Psychosen, d.h. körperlich nicht begründet (Schizophrenie, Depressionen, etc.)</a:t>
            </a:r>
          </a:p>
          <a:p>
            <a:pPr>
              <a:buFont typeface="Wingdings" panose="05000000000000000000" pitchFamily="2" charset="2"/>
              <a:buChar char="Ø"/>
            </a:pPr>
            <a:r>
              <a:rPr lang="de-DE" sz="6200" b="1" dirty="0">
                <a:solidFill>
                  <a:schemeClr val="bg1"/>
                </a:solidFill>
                <a:latin typeface="Arial Narrow" panose="020B0606020202030204" pitchFamily="34" charset="0"/>
              </a:rPr>
              <a:t>Exogene Psychosen, d.h. körperlich begründbare Psychosen (hirnorganisches Psychosyndrom)</a:t>
            </a:r>
          </a:p>
          <a:p>
            <a:pPr>
              <a:buFont typeface="Wingdings" panose="05000000000000000000" pitchFamily="2" charset="2"/>
              <a:buChar char="Ø"/>
            </a:pPr>
            <a:r>
              <a:rPr lang="de-DE" sz="6200" b="1" dirty="0">
                <a:solidFill>
                  <a:schemeClr val="bg1"/>
                </a:solidFill>
                <a:latin typeface="Arial Narrow" panose="020B0606020202030204" pitchFamily="34" charset="0"/>
              </a:rPr>
              <a:t>Abhängigkeitskrankheiten (z.B. Alkohol- oder Drogensucht)  </a:t>
            </a:r>
            <a:r>
              <a:rPr lang="de-DE" sz="6200" b="1" dirty="0">
                <a:solidFill>
                  <a:schemeClr val="bg1"/>
                </a:solidFill>
                <a:latin typeface="Arial Narrow" panose="020B0606020202030204" pitchFamily="34" charset="0"/>
                <a:sym typeface="Wingdings" panose="05000000000000000000" pitchFamily="2" charset="2"/>
              </a:rPr>
              <a:t> </a:t>
            </a:r>
            <a:r>
              <a:rPr lang="de-DE" sz="6200" b="1" dirty="0">
                <a:solidFill>
                  <a:schemeClr val="bg1"/>
                </a:solidFill>
                <a:latin typeface="Arial Narrow" panose="020B0606020202030204" pitchFamily="34" charset="0"/>
              </a:rPr>
              <a:t>neben der Abhängigkeit muss abhängigkeitsbedingte Psychose oder geistige Erkrankung vorliegen</a:t>
            </a:r>
          </a:p>
          <a:p>
            <a:pPr>
              <a:buFont typeface="Wingdings" panose="05000000000000000000" pitchFamily="2" charset="2"/>
              <a:buChar char="Ø"/>
            </a:pPr>
            <a:r>
              <a:rPr lang="de-DE" sz="6200" b="1" dirty="0">
                <a:solidFill>
                  <a:schemeClr val="bg1"/>
                </a:solidFill>
                <a:latin typeface="Arial Narrow" panose="020B0606020202030204" pitchFamily="34" charset="0"/>
              </a:rPr>
              <a:t>Neurosen, Persönlichkeitsstörungen in sehr schweren Fällen</a:t>
            </a:r>
          </a:p>
          <a:p>
            <a:pPr marL="0" indent="0">
              <a:buNone/>
            </a:pPr>
            <a:endParaRPr lang="de-DE" dirty="0"/>
          </a:p>
        </p:txBody>
      </p:sp>
    </p:spTree>
    <p:extLst>
      <p:ext uri="{BB962C8B-B14F-4D97-AF65-F5344CB8AC3E}">
        <p14:creationId xmlns:p14="http://schemas.microsoft.com/office/powerpoint/2010/main" val="3705181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91135" y="340532"/>
            <a:ext cx="8643938" cy="534822"/>
          </a:xfrm>
        </p:spPr>
        <p:txBody>
          <a:bodyPr>
            <a:noAutofit/>
          </a:bodyPr>
          <a:lstStyle/>
          <a:p>
            <a:pPr algn="ctr"/>
            <a:r>
              <a:rPr lang="de-DE" b="1" u="sng" dirty="0">
                <a:solidFill>
                  <a:schemeClr val="accent4">
                    <a:lumMod val="75000"/>
                  </a:schemeClr>
                </a:solidFill>
                <a:latin typeface="Arial Narrow" panose="020B0606020202030204" pitchFamily="34" charset="0"/>
              </a:rPr>
              <a:t>Geistige Behinderung</a:t>
            </a:r>
          </a:p>
        </p:txBody>
      </p:sp>
      <p:sp>
        <p:nvSpPr>
          <p:cNvPr id="3" name="Inhaltsplatzhalter 2"/>
          <p:cNvSpPr>
            <a:spLocks noGrp="1"/>
          </p:cNvSpPr>
          <p:nvPr>
            <p:ph idx="1"/>
          </p:nvPr>
        </p:nvSpPr>
        <p:spPr>
          <a:xfrm>
            <a:off x="1804307" y="1445078"/>
            <a:ext cx="8682658" cy="4955721"/>
          </a:xfrm>
        </p:spPr>
        <p:txBody>
          <a:bodyPr>
            <a:noAutofit/>
          </a:bodyPr>
          <a:lstStyle/>
          <a:p>
            <a:endParaRPr lang="de-DE" sz="2800" dirty="0">
              <a:latin typeface="Arial Narrow" panose="020B0606020202030204" pitchFamily="34" charset="0"/>
            </a:endParaRPr>
          </a:p>
          <a:p>
            <a:endParaRPr lang="de-DE" sz="2800" dirty="0">
              <a:latin typeface="Arial Narrow" panose="020B0606020202030204" pitchFamily="34" charset="0"/>
            </a:endParaRPr>
          </a:p>
        </p:txBody>
      </p:sp>
      <p:sp>
        <p:nvSpPr>
          <p:cNvPr id="4" name="Rechteck 3"/>
          <p:cNvSpPr/>
          <p:nvPr/>
        </p:nvSpPr>
        <p:spPr>
          <a:xfrm>
            <a:off x="571501" y="1445078"/>
            <a:ext cx="10096500" cy="3539430"/>
          </a:xfrm>
          <a:prstGeom prst="rect">
            <a:avLst/>
          </a:prstGeom>
        </p:spPr>
        <p:txBody>
          <a:bodyPr wrap="square">
            <a:spAutoFit/>
          </a:bodyPr>
          <a:lstStyle/>
          <a:p>
            <a:pPr>
              <a:buFont typeface="Wingdings" panose="05000000000000000000" pitchFamily="2" charset="2"/>
              <a:buChar char="Ø"/>
            </a:pPr>
            <a:r>
              <a:rPr lang="de-DE" sz="3200" b="1" dirty="0">
                <a:solidFill>
                  <a:schemeClr val="bg1"/>
                </a:solidFill>
                <a:latin typeface="Arial Narrow" panose="020B0606020202030204" pitchFamily="34" charset="0"/>
              </a:rPr>
              <a:t>Oligophrenie </a:t>
            </a:r>
            <a:r>
              <a:rPr lang="de-DE" sz="3200" b="1" dirty="0">
                <a:solidFill>
                  <a:schemeClr val="bg1"/>
                </a:solidFill>
                <a:latin typeface="Arial Narrow" panose="020B0606020202030204" pitchFamily="34" charset="0"/>
                <a:sym typeface="Wingdings" panose="05000000000000000000" pitchFamily="2" charset="2"/>
              </a:rPr>
              <a:t> </a:t>
            </a:r>
            <a:r>
              <a:rPr lang="de-DE" sz="3200" b="1" dirty="0" err="1">
                <a:solidFill>
                  <a:schemeClr val="bg1"/>
                </a:solidFill>
                <a:latin typeface="Arial Narrow" panose="020B0606020202030204" pitchFamily="34" charset="0"/>
                <a:sym typeface="Wingdings" panose="05000000000000000000" pitchFamily="2" charset="2"/>
              </a:rPr>
              <a:t>oligos</a:t>
            </a:r>
            <a:r>
              <a:rPr lang="de-DE" sz="3200" b="1" dirty="0">
                <a:solidFill>
                  <a:schemeClr val="bg1"/>
                </a:solidFill>
                <a:latin typeface="Arial Narrow" panose="020B0606020202030204" pitchFamily="34" charset="0"/>
                <a:sym typeface="Wingdings" panose="05000000000000000000" pitchFamily="2" charset="2"/>
              </a:rPr>
              <a:t> („wenig“) und </a:t>
            </a:r>
            <a:r>
              <a:rPr lang="de-DE" sz="3200" b="1" dirty="0" err="1">
                <a:solidFill>
                  <a:schemeClr val="bg1"/>
                </a:solidFill>
                <a:latin typeface="Arial Narrow" panose="020B0606020202030204" pitchFamily="34" charset="0"/>
                <a:sym typeface="Wingdings" panose="05000000000000000000" pitchFamily="2" charset="2"/>
              </a:rPr>
              <a:t>phrenos</a:t>
            </a:r>
            <a:r>
              <a:rPr lang="de-DE" sz="3200" b="1" dirty="0">
                <a:solidFill>
                  <a:schemeClr val="bg1"/>
                </a:solidFill>
                <a:latin typeface="Arial Narrow" panose="020B0606020202030204" pitchFamily="34" charset="0"/>
                <a:sym typeface="Wingdings" panose="05000000000000000000" pitchFamily="2" charset="2"/>
              </a:rPr>
              <a:t> („Geist“)</a:t>
            </a:r>
          </a:p>
          <a:p>
            <a:pPr>
              <a:buFont typeface="Wingdings" panose="05000000000000000000" pitchFamily="2" charset="2"/>
              <a:buChar char="Ø"/>
            </a:pPr>
            <a:r>
              <a:rPr lang="de-DE" sz="3200" b="1" dirty="0">
                <a:solidFill>
                  <a:schemeClr val="bg1"/>
                </a:solidFill>
                <a:latin typeface="Arial Narrow" panose="020B0606020202030204" pitchFamily="34" charset="0"/>
                <a:sym typeface="Wingdings" panose="05000000000000000000" pitchFamily="2" charset="2"/>
              </a:rPr>
              <a:t>Leichte Oligophrenie (IQ von 50-69)</a:t>
            </a:r>
          </a:p>
          <a:p>
            <a:pPr>
              <a:buFont typeface="Wingdings" panose="05000000000000000000" pitchFamily="2" charset="2"/>
              <a:buChar char="Ø"/>
            </a:pPr>
            <a:r>
              <a:rPr lang="de-DE" sz="3200" b="1" dirty="0">
                <a:solidFill>
                  <a:schemeClr val="bg1"/>
                </a:solidFill>
                <a:latin typeface="Arial Narrow" panose="020B0606020202030204" pitchFamily="34" charset="0"/>
                <a:sym typeface="Wingdings" panose="05000000000000000000" pitchFamily="2" charset="2"/>
              </a:rPr>
              <a:t>Mittelgradige Oligophrenie (IQ von 35-49)</a:t>
            </a:r>
          </a:p>
          <a:p>
            <a:pPr>
              <a:buFont typeface="Wingdings" panose="05000000000000000000" pitchFamily="2" charset="2"/>
              <a:buChar char="Ø"/>
            </a:pPr>
            <a:r>
              <a:rPr lang="de-DE" sz="3200" b="1" dirty="0">
                <a:solidFill>
                  <a:schemeClr val="bg1"/>
                </a:solidFill>
                <a:latin typeface="Arial Narrow" panose="020B0606020202030204" pitchFamily="34" charset="0"/>
                <a:sym typeface="Wingdings" panose="05000000000000000000" pitchFamily="2" charset="2"/>
              </a:rPr>
              <a:t>Hochgradige Oligophrenie (IQ von 20-34)</a:t>
            </a:r>
          </a:p>
          <a:p>
            <a:pPr>
              <a:buFont typeface="Wingdings" panose="05000000000000000000" pitchFamily="2" charset="2"/>
              <a:buChar char="Ø"/>
            </a:pPr>
            <a:r>
              <a:rPr lang="de-DE" sz="3200" b="1" dirty="0">
                <a:solidFill>
                  <a:schemeClr val="bg1"/>
                </a:solidFill>
                <a:latin typeface="Arial Narrow" panose="020B0606020202030204" pitchFamily="34" charset="0"/>
                <a:sym typeface="Wingdings" panose="05000000000000000000" pitchFamily="2" charset="2"/>
              </a:rPr>
              <a:t>IQ über 65 entspricht Lernbehinderung</a:t>
            </a:r>
          </a:p>
          <a:p>
            <a:pPr>
              <a:buFont typeface="Wingdings" panose="05000000000000000000" pitchFamily="2" charset="2"/>
              <a:buChar char="Ø"/>
            </a:pPr>
            <a:r>
              <a:rPr lang="de-DE" sz="3200" b="1" dirty="0">
                <a:solidFill>
                  <a:schemeClr val="bg1"/>
                </a:solidFill>
                <a:latin typeface="Arial Narrow" panose="020B0606020202030204" pitchFamily="34" charset="0"/>
              </a:rPr>
              <a:t>Angeborene oder erworbene Intelligenzdefizite:</a:t>
            </a:r>
          </a:p>
          <a:p>
            <a:pPr>
              <a:buFont typeface="Wingdings" panose="05000000000000000000" pitchFamily="2" charset="2"/>
              <a:buChar char="Ø"/>
            </a:pPr>
            <a:r>
              <a:rPr lang="de-DE" sz="3200" b="1" dirty="0">
                <a:solidFill>
                  <a:schemeClr val="bg1"/>
                </a:solidFill>
                <a:latin typeface="Arial Narrow" panose="020B0606020202030204" pitchFamily="34" charset="0"/>
                <a:sym typeface="Wingdings" panose="05000000000000000000" pitchFamily="2" charset="2"/>
              </a:rPr>
              <a:t>Beispiel für Intelligenzminderung  Down-Syndrom</a:t>
            </a:r>
            <a:endParaRPr lang="de-DE" sz="32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65587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84212" y="685800"/>
            <a:ext cx="11037888" cy="4813300"/>
          </a:xfrm>
        </p:spPr>
        <p:txBody>
          <a:bodyPr>
            <a:normAutofit/>
          </a:bodyPr>
          <a:lstStyle/>
          <a:p>
            <a:pPr marL="0" indent="0" algn="ctr">
              <a:buNone/>
            </a:pPr>
            <a:r>
              <a:rPr lang="de-DE" sz="3200" b="1" dirty="0">
                <a:solidFill>
                  <a:srgbClr val="FF0000"/>
                </a:solidFill>
                <a:latin typeface=" Arial Narrow"/>
              </a:rPr>
              <a:t>Bekommen Menschen mit schwerer körperlicher Behinderung automatisch eine rechtliche Betreuung?</a:t>
            </a:r>
          </a:p>
          <a:p>
            <a:pPr marL="0" indent="0">
              <a:buNone/>
            </a:pPr>
            <a:r>
              <a:rPr lang="de-DE" sz="3200" b="1" dirty="0">
                <a:solidFill>
                  <a:schemeClr val="bg1"/>
                </a:solidFill>
                <a:latin typeface=" Arial Narrow"/>
              </a:rPr>
              <a:t>Nein! </a:t>
            </a:r>
          </a:p>
          <a:p>
            <a:pPr marL="0" indent="0">
              <a:buNone/>
            </a:pPr>
            <a:r>
              <a:rPr lang="de-DE" sz="3200" b="1" dirty="0">
                <a:solidFill>
                  <a:schemeClr val="bg1"/>
                </a:solidFill>
                <a:latin typeface=" Arial Narrow"/>
              </a:rPr>
              <a:t>Kann ein Mensch mit körperlicher Behinderung seinen Willen mitteilen, darf keiner für diesen Menschen eine rechtliche Betreuung bestellen. Nur wenn er oder sie selbst eine Betreuung wünschen, kann das Gericht eine*n Betreuer*in bestimmen.</a:t>
            </a:r>
          </a:p>
        </p:txBody>
      </p:sp>
    </p:spTree>
    <p:extLst>
      <p:ext uri="{BB962C8B-B14F-4D97-AF65-F5344CB8AC3E}">
        <p14:creationId xmlns:p14="http://schemas.microsoft.com/office/powerpoint/2010/main" val="4182551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4143375" y="1666876"/>
            <a:ext cx="3457575" cy="24003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3" name="Textfeld 2"/>
          <p:cNvSpPr txBox="1"/>
          <p:nvPr/>
        </p:nvSpPr>
        <p:spPr>
          <a:xfrm>
            <a:off x="4295775" y="2533649"/>
            <a:ext cx="3467100" cy="646331"/>
          </a:xfrm>
          <a:prstGeom prst="rect">
            <a:avLst/>
          </a:prstGeom>
          <a:noFill/>
        </p:spPr>
        <p:txBody>
          <a:bodyPr wrap="square" rtlCol="0">
            <a:spAutoFit/>
          </a:bodyPr>
          <a:lstStyle/>
          <a:p>
            <a:r>
              <a:rPr lang="de-DE" sz="3600" b="1" dirty="0">
                <a:latin typeface="Arial Narrow" panose="020B0606020202030204" pitchFamily="34" charset="0"/>
              </a:rPr>
              <a:t>Voraussetzungen</a:t>
            </a:r>
          </a:p>
        </p:txBody>
      </p:sp>
      <p:sp>
        <p:nvSpPr>
          <p:cNvPr id="4" name="Ellipse 3"/>
          <p:cNvSpPr/>
          <p:nvPr/>
        </p:nvSpPr>
        <p:spPr>
          <a:xfrm>
            <a:off x="419100" y="332690"/>
            <a:ext cx="3562350" cy="252412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r>
              <a:rPr lang="de-DE" sz="2000" b="1" dirty="0">
                <a:solidFill>
                  <a:schemeClr val="tx1"/>
                </a:solidFill>
                <a:latin typeface="Arial Narrow" panose="020B0606020202030204" pitchFamily="34" charset="0"/>
              </a:rPr>
              <a:t>Psychische Krankheit/körperliche, geistige, seelische Behinderung</a:t>
            </a:r>
          </a:p>
        </p:txBody>
      </p:sp>
      <p:sp>
        <p:nvSpPr>
          <p:cNvPr id="6" name="Ellipse 5"/>
          <p:cNvSpPr/>
          <p:nvPr/>
        </p:nvSpPr>
        <p:spPr>
          <a:xfrm>
            <a:off x="8093075" y="301211"/>
            <a:ext cx="3324225" cy="264863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7" name="Textfeld 6"/>
          <p:cNvSpPr txBox="1"/>
          <p:nvPr/>
        </p:nvSpPr>
        <p:spPr>
          <a:xfrm>
            <a:off x="8801100" y="1363919"/>
            <a:ext cx="2095500" cy="461665"/>
          </a:xfrm>
          <a:prstGeom prst="rect">
            <a:avLst/>
          </a:prstGeom>
          <a:noFill/>
        </p:spPr>
        <p:txBody>
          <a:bodyPr wrap="square" rtlCol="0">
            <a:spAutoFit/>
          </a:bodyPr>
          <a:lstStyle/>
          <a:p>
            <a:pPr lvl="0"/>
            <a:r>
              <a:rPr lang="de-DE" sz="2400" b="1" dirty="0">
                <a:latin typeface="Arial Narrow" panose="020B0606020202030204" pitchFamily="34" charset="0"/>
              </a:rPr>
              <a:t>Erforderlichkeit</a:t>
            </a:r>
          </a:p>
        </p:txBody>
      </p:sp>
    </p:spTree>
    <p:extLst>
      <p:ext uri="{BB962C8B-B14F-4D97-AF65-F5344CB8AC3E}">
        <p14:creationId xmlns:p14="http://schemas.microsoft.com/office/powerpoint/2010/main" val="2223282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77800" y="790575"/>
            <a:ext cx="11836400" cy="4093428"/>
          </a:xfrm>
          <a:prstGeom prst="rect">
            <a:avLst/>
          </a:prstGeom>
          <a:noFill/>
        </p:spPr>
        <p:txBody>
          <a:bodyPr wrap="square" rtlCol="0">
            <a:spAutoFit/>
          </a:bodyPr>
          <a:lstStyle/>
          <a:p>
            <a:pPr algn="ctr"/>
            <a:r>
              <a:rPr lang="de-DE" sz="3600" b="1" u="sng" dirty="0">
                <a:solidFill>
                  <a:schemeClr val="accent4">
                    <a:lumMod val="75000"/>
                  </a:schemeClr>
                </a:solidFill>
                <a:latin typeface="Arial Narrow" panose="020B0606020202030204" pitchFamily="34" charset="0"/>
              </a:rPr>
              <a:t>Ursächlichkeit der Erforderlichkeit</a:t>
            </a:r>
          </a:p>
          <a:p>
            <a:pPr algn="ctr"/>
            <a:endParaRPr lang="de-DE" sz="4000" b="1" dirty="0">
              <a:latin typeface="Arial Narrow" panose="020B0606020202030204" pitchFamily="34" charset="0"/>
            </a:endParaRPr>
          </a:p>
          <a:p>
            <a:pPr marL="457200" indent="-457200">
              <a:buFont typeface="Arial" panose="020B0604020202020204" pitchFamily="34" charset="0"/>
              <a:buChar char="•"/>
            </a:pPr>
            <a:r>
              <a:rPr lang="de-DE" sz="3200" b="1" dirty="0">
                <a:solidFill>
                  <a:schemeClr val="bg1"/>
                </a:solidFill>
                <a:latin typeface="Arial Narrow" panose="020B0606020202030204" pitchFamily="34" charset="0"/>
              </a:rPr>
              <a:t>Krankheit o. Behinderung muss Ursache für Betreuungsbedarf sein</a:t>
            </a:r>
          </a:p>
          <a:p>
            <a:pPr marL="457200" indent="-457200">
              <a:buFont typeface="Arial" panose="020B0604020202020204" pitchFamily="34" charset="0"/>
              <a:buChar char="•"/>
            </a:pPr>
            <a:r>
              <a:rPr lang="de-DE" sz="3200" b="1" dirty="0">
                <a:solidFill>
                  <a:schemeClr val="bg1"/>
                </a:solidFill>
                <a:latin typeface="Arial Narrow" panose="020B0606020202030204" pitchFamily="34" charset="0"/>
              </a:rPr>
              <a:t>Allgemeine soziale Probleme, Sprachprobleme, usw. rechtfertigen Betreuerbestellung nicht</a:t>
            </a:r>
          </a:p>
          <a:p>
            <a:pPr marL="457200" indent="-457200">
              <a:buFont typeface="Arial" panose="020B0604020202020204" pitchFamily="34" charset="0"/>
              <a:buChar char="•"/>
            </a:pPr>
            <a:r>
              <a:rPr lang="de-DE" sz="3200" b="1" dirty="0">
                <a:solidFill>
                  <a:schemeClr val="bg1"/>
                </a:solidFill>
                <a:latin typeface="Arial Narrow" panose="020B0606020202030204" pitchFamily="34" charset="0"/>
              </a:rPr>
              <a:t>Krankheit o. Behinderung allein reicht nicht aus, wenn der Betroffene seine Angelegenheit dennoch selbst besorgen kann</a:t>
            </a:r>
          </a:p>
          <a:p>
            <a:endParaRPr lang="de-DE" sz="2400" dirty="0">
              <a:latin typeface="Arial Narrow" panose="020B0606020202030204" pitchFamily="34" charset="0"/>
            </a:endParaRPr>
          </a:p>
        </p:txBody>
      </p:sp>
    </p:spTree>
    <p:extLst>
      <p:ext uri="{BB962C8B-B14F-4D97-AF65-F5344CB8AC3E}">
        <p14:creationId xmlns:p14="http://schemas.microsoft.com/office/powerpoint/2010/main" val="715175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022350" y="1022350"/>
            <a:ext cx="10433050" cy="4216539"/>
          </a:xfrm>
          <a:prstGeom prst="rect">
            <a:avLst/>
          </a:prstGeom>
          <a:noFill/>
        </p:spPr>
        <p:txBody>
          <a:bodyPr wrap="square" rtlCol="0">
            <a:spAutoFit/>
          </a:bodyPr>
          <a:lstStyle/>
          <a:p>
            <a:pPr algn="ctr"/>
            <a:r>
              <a:rPr lang="de-DE" sz="3600" b="1" u="sng" dirty="0">
                <a:solidFill>
                  <a:schemeClr val="accent4">
                    <a:lumMod val="75000"/>
                  </a:schemeClr>
                </a:solidFill>
                <a:latin typeface="Arial Narrow" panose="020B0606020202030204" pitchFamily="34" charset="0"/>
              </a:rPr>
              <a:t>Prinzip der Subsidiarität in der Betreuung § 1814(3) BGB</a:t>
            </a:r>
          </a:p>
          <a:p>
            <a:endParaRPr lang="de-DE" sz="3600" b="1" dirty="0">
              <a:solidFill>
                <a:schemeClr val="bg1"/>
              </a:solidFill>
              <a:latin typeface="Arial Narrow" panose="020B0606020202030204" pitchFamily="34" charset="0"/>
            </a:endParaRPr>
          </a:p>
          <a:p>
            <a:r>
              <a:rPr lang="de-DE" sz="2800" b="1" dirty="0">
                <a:solidFill>
                  <a:schemeClr val="bg1"/>
                </a:solidFill>
                <a:latin typeface="Arial Narrow" panose="020B0606020202030204" pitchFamily="34" charset="0"/>
              </a:rPr>
              <a:t>Eine Betreuung ist nur gerechtfertigt, wenn andere Hilfen nicht zur Verfügung stehen oder versagen.</a:t>
            </a:r>
          </a:p>
          <a:p>
            <a:r>
              <a:rPr lang="de-DE" sz="2800" b="1" dirty="0">
                <a:solidFill>
                  <a:schemeClr val="bg1"/>
                </a:solidFill>
                <a:latin typeface="Arial Narrow" panose="020B0606020202030204" pitchFamily="34" charset="0"/>
              </a:rPr>
              <a:t>Nach diesem Prinzip darf ein Betreuer nicht bestellt werden, wenn die Betroffenen ihre Angelegenheiten mittels einer Vorsorgevollmacht geregelt haben oder andere Hilfestellungen wie die eigene Familie, Nachbarn und Bekannte, das Heimpersonal oder allgemeine soziale Dienste vorhanden sind, die die rechtlichen Defizite ausgleichen können.</a:t>
            </a:r>
          </a:p>
        </p:txBody>
      </p:sp>
    </p:spTree>
    <p:extLst>
      <p:ext uri="{BB962C8B-B14F-4D97-AF65-F5344CB8AC3E}">
        <p14:creationId xmlns:p14="http://schemas.microsoft.com/office/powerpoint/2010/main" val="2313349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A8FB4C-3D34-41DA-90AF-C16BBB0703F5}"/>
              </a:ext>
            </a:extLst>
          </p:cNvPr>
          <p:cNvSpPr>
            <a:spLocks noGrp="1"/>
          </p:cNvSpPr>
          <p:nvPr>
            <p:ph type="title"/>
          </p:nvPr>
        </p:nvSpPr>
        <p:spPr>
          <a:xfrm>
            <a:off x="1192212" y="506186"/>
            <a:ext cx="8534400" cy="1507067"/>
          </a:xfrm>
        </p:spPr>
        <p:txBody>
          <a:bodyPr/>
          <a:lstStyle/>
          <a:p>
            <a:pPr algn="ctr"/>
            <a:r>
              <a:rPr lang="de-DE" b="1" u="sng" dirty="0">
                <a:solidFill>
                  <a:schemeClr val="accent4">
                    <a:lumMod val="75000"/>
                  </a:schemeClr>
                </a:solidFill>
                <a:latin typeface="Arial Narrow" panose="020B0606020202030204" pitchFamily="34" charset="0"/>
              </a:rPr>
              <a:t>Keine anderen Hilfen</a:t>
            </a:r>
          </a:p>
        </p:txBody>
      </p:sp>
      <p:sp>
        <p:nvSpPr>
          <p:cNvPr id="3" name="Inhaltsplatzhalter 2">
            <a:extLst>
              <a:ext uri="{FF2B5EF4-FFF2-40B4-BE49-F238E27FC236}">
                <a16:creationId xmlns:a16="http://schemas.microsoft.com/office/drawing/2014/main" id="{29774C0E-3CB6-474D-92A3-03E26AC86263}"/>
              </a:ext>
            </a:extLst>
          </p:cNvPr>
          <p:cNvSpPr>
            <a:spLocks noGrp="1"/>
          </p:cNvSpPr>
          <p:nvPr>
            <p:ph idx="1"/>
          </p:nvPr>
        </p:nvSpPr>
        <p:spPr>
          <a:xfrm>
            <a:off x="633470" y="709288"/>
            <a:ext cx="10515600" cy="5439423"/>
          </a:xfrm>
        </p:spPr>
        <p:txBody>
          <a:bodyPr>
            <a:normAutofit/>
          </a:bodyPr>
          <a:lstStyle/>
          <a:p>
            <a:pPr>
              <a:buFont typeface="Wingdings" panose="05000000000000000000" pitchFamily="2" charset="2"/>
              <a:buChar char="Ø"/>
            </a:pPr>
            <a:r>
              <a:rPr lang="de-DE" sz="3200" b="1" dirty="0">
                <a:solidFill>
                  <a:schemeClr val="bg1"/>
                </a:solidFill>
                <a:latin typeface="Arial Narrow" panose="020B0606020202030204" pitchFamily="34" charset="0"/>
              </a:rPr>
              <a:t>Keine Betreuung, wenn wirksame Vollmacht für alle erforderlichen Aufgabenkreise vorliegt</a:t>
            </a:r>
          </a:p>
          <a:p>
            <a:pPr>
              <a:buFont typeface="Wingdings" panose="05000000000000000000" pitchFamily="2" charset="2"/>
              <a:buChar char="Ø"/>
            </a:pPr>
            <a:r>
              <a:rPr lang="de-DE" sz="3200" b="1" dirty="0">
                <a:solidFill>
                  <a:schemeClr val="bg1"/>
                </a:solidFill>
                <a:latin typeface="Arial Narrow" panose="020B0606020202030204" pitchFamily="34" charset="0"/>
              </a:rPr>
              <a:t>Unterstützung durch Familienangehörige, Nachbarn, Freunde</a:t>
            </a:r>
          </a:p>
          <a:p>
            <a:pPr>
              <a:buFont typeface="Wingdings" panose="05000000000000000000" pitchFamily="2" charset="2"/>
              <a:buChar char="Ø"/>
            </a:pPr>
            <a:r>
              <a:rPr lang="de-DE" sz="3200" b="1" dirty="0">
                <a:solidFill>
                  <a:srgbClr val="FF0000"/>
                </a:solidFill>
                <a:latin typeface="Arial Narrow" panose="020B0606020202030204" pitchFamily="34" charset="0"/>
              </a:rPr>
              <a:t>ABER !!! Helfer können nicht rechtsgeschäftlich vertreten</a:t>
            </a:r>
          </a:p>
        </p:txBody>
      </p:sp>
    </p:spTree>
    <p:extLst>
      <p:ext uri="{BB962C8B-B14F-4D97-AF65-F5344CB8AC3E}">
        <p14:creationId xmlns:p14="http://schemas.microsoft.com/office/powerpoint/2010/main" val="276448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4143375" y="1666876"/>
            <a:ext cx="3457575" cy="24003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3" name="Textfeld 2"/>
          <p:cNvSpPr txBox="1"/>
          <p:nvPr/>
        </p:nvSpPr>
        <p:spPr>
          <a:xfrm>
            <a:off x="4286250" y="2533650"/>
            <a:ext cx="3457575" cy="646331"/>
          </a:xfrm>
          <a:prstGeom prst="rect">
            <a:avLst/>
          </a:prstGeom>
          <a:noFill/>
        </p:spPr>
        <p:txBody>
          <a:bodyPr wrap="square" rtlCol="0">
            <a:spAutoFit/>
          </a:bodyPr>
          <a:lstStyle/>
          <a:p>
            <a:r>
              <a:rPr lang="de-DE" sz="3600" b="1" dirty="0">
                <a:latin typeface="Arial Narrow" panose="020B0606020202030204" pitchFamily="34" charset="0"/>
              </a:rPr>
              <a:t>Voraussetzungen</a:t>
            </a:r>
          </a:p>
        </p:txBody>
      </p:sp>
      <p:sp>
        <p:nvSpPr>
          <p:cNvPr id="4" name="Ellipse 3"/>
          <p:cNvSpPr/>
          <p:nvPr/>
        </p:nvSpPr>
        <p:spPr>
          <a:xfrm>
            <a:off x="314325" y="332690"/>
            <a:ext cx="3562350" cy="252412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r>
              <a:rPr lang="de-DE" sz="2000" b="1" dirty="0">
                <a:solidFill>
                  <a:schemeClr val="tx1"/>
                </a:solidFill>
                <a:latin typeface="Arial Narrow" panose="020B0606020202030204" pitchFamily="34" charset="0"/>
              </a:rPr>
              <a:t>Psychische Krankheit/körperliche, geistige, seelische Behinderung</a:t>
            </a:r>
          </a:p>
        </p:txBody>
      </p:sp>
      <p:sp>
        <p:nvSpPr>
          <p:cNvPr id="6" name="Ellipse 5"/>
          <p:cNvSpPr/>
          <p:nvPr/>
        </p:nvSpPr>
        <p:spPr>
          <a:xfrm>
            <a:off x="8448675" y="332690"/>
            <a:ext cx="3324225" cy="264863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7" name="Textfeld 6"/>
          <p:cNvSpPr txBox="1"/>
          <p:nvPr/>
        </p:nvSpPr>
        <p:spPr>
          <a:xfrm>
            <a:off x="9263062" y="1363919"/>
            <a:ext cx="2552700" cy="461665"/>
          </a:xfrm>
          <a:prstGeom prst="rect">
            <a:avLst/>
          </a:prstGeom>
          <a:noFill/>
        </p:spPr>
        <p:txBody>
          <a:bodyPr wrap="square" rtlCol="0">
            <a:spAutoFit/>
          </a:bodyPr>
          <a:lstStyle/>
          <a:p>
            <a:pPr lvl="0"/>
            <a:r>
              <a:rPr lang="de-DE" sz="2400" b="1" dirty="0">
                <a:latin typeface="Arial Narrow" panose="020B0606020202030204" pitchFamily="34" charset="0"/>
              </a:rPr>
              <a:t>Erforderlichkeit</a:t>
            </a:r>
          </a:p>
        </p:txBody>
      </p:sp>
      <p:sp>
        <p:nvSpPr>
          <p:cNvPr id="5" name="Ellipse 4"/>
          <p:cNvSpPr/>
          <p:nvPr/>
        </p:nvSpPr>
        <p:spPr>
          <a:xfrm>
            <a:off x="314325" y="3981450"/>
            <a:ext cx="3648075" cy="252412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8" name="Textfeld 7"/>
          <p:cNvSpPr txBox="1"/>
          <p:nvPr/>
        </p:nvSpPr>
        <p:spPr>
          <a:xfrm>
            <a:off x="1295400" y="4919602"/>
            <a:ext cx="2447925" cy="461665"/>
          </a:xfrm>
          <a:prstGeom prst="rect">
            <a:avLst/>
          </a:prstGeom>
          <a:noFill/>
        </p:spPr>
        <p:txBody>
          <a:bodyPr wrap="square" rtlCol="0">
            <a:spAutoFit/>
          </a:bodyPr>
          <a:lstStyle/>
          <a:p>
            <a:pPr lvl="0"/>
            <a:r>
              <a:rPr lang="de-DE" sz="2400" b="1" dirty="0">
                <a:latin typeface="Arial Narrow" panose="020B0606020202030204" pitchFamily="34" charset="0"/>
              </a:rPr>
              <a:t>Volljährigkeit</a:t>
            </a:r>
          </a:p>
        </p:txBody>
      </p:sp>
    </p:spTree>
    <p:extLst>
      <p:ext uri="{BB962C8B-B14F-4D97-AF65-F5344CB8AC3E}">
        <p14:creationId xmlns:p14="http://schemas.microsoft.com/office/powerpoint/2010/main" val="2438983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63600" y="1326051"/>
            <a:ext cx="10464800" cy="4947749"/>
          </a:xfrm>
        </p:spPr>
        <p:txBody>
          <a:bodyPr/>
          <a:lstStyle/>
          <a:p>
            <a:pPr>
              <a:buFont typeface="Wingdings" panose="05000000000000000000" pitchFamily="2" charset="2"/>
              <a:buChar char="Ø"/>
            </a:pPr>
            <a:r>
              <a:rPr lang="de-DE" sz="3200" b="1" dirty="0">
                <a:solidFill>
                  <a:schemeClr val="bg1"/>
                </a:solidFill>
                <a:latin typeface="Arial Narrow" panose="020B0606020202030204" pitchFamily="34" charset="0"/>
              </a:rPr>
              <a:t>Vollendung des 18. Lebensjahres (§ 2 BGB)</a:t>
            </a:r>
          </a:p>
          <a:p>
            <a:pPr>
              <a:buFont typeface="Wingdings" panose="05000000000000000000" pitchFamily="2" charset="2"/>
              <a:buChar char="Ø"/>
            </a:pPr>
            <a:r>
              <a:rPr lang="de-DE" sz="3200" b="1" dirty="0">
                <a:solidFill>
                  <a:schemeClr val="bg1"/>
                </a:solidFill>
                <a:latin typeface="Arial Narrow" panose="020B0606020202030204" pitchFamily="34" charset="0"/>
              </a:rPr>
              <a:t>Minderjährige </a:t>
            </a:r>
            <a:r>
              <a:rPr lang="de-DE" sz="3200" b="1" dirty="0">
                <a:solidFill>
                  <a:schemeClr val="bg1"/>
                </a:solidFill>
                <a:latin typeface="Arial Narrow" panose="020B0606020202030204" pitchFamily="34" charset="0"/>
                <a:sym typeface="Wingdings" panose="05000000000000000000" pitchFamily="2" charset="2"/>
              </a:rPr>
              <a:t> elterliche Sorge bzw. Vormund oder Pfleger (§ </a:t>
            </a:r>
            <a:r>
              <a:rPr lang="de-DE" sz="3200" b="1" dirty="0">
                <a:solidFill>
                  <a:srgbClr val="FF0000"/>
                </a:solidFill>
                <a:latin typeface="Arial Narrow" panose="020B0606020202030204" pitchFamily="34" charset="0"/>
                <a:sym typeface="Wingdings" panose="05000000000000000000" pitchFamily="2" charset="2"/>
              </a:rPr>
              <a:t>1809 </a:t>
            </a:r>
            <a:r>
              <a:rPr lang="de-DE" sz="3200" b="1" dirty="0" err="1">
                <a:solidFill>
                  <a:srgbClr val="FF0000"/>
                </a:solidFill>
                <a:latin typeface="Arial Narrow" panose="020B0606020202030204" pitchFamily="34" charset="0"/>
                <a:sym typeface="Wingdings" panose="05000000000000000000" pitchFamily="2" charset="2"/>
              </a:rPr>
              <a:t>nF</a:t>
            </a:r>
            <a:r>
              <a:rPr lang="de-DE" sz="3200" b="1" dirty="0">
                <a:solidFill>
                  <a:srgbClr val="FF0000"/>
                </a:solidFill>
                <a:latin typeface="Arial Narrow" panose="020B0606020202030204" pitchFamily="34" charset="0"/>
                <a:sym typeface="Wingdings" panose="05000000000000000000" pitchFamily="2" charset="2"/>
              </a:rPr>
              <a:t> ff. BGB</a:t>
            </a:r>
            <a:r>
              <a:rPr lang="de-DE" sz="3200" b="1" dirty="0">
                <a:solidFill>
                  <a:schemeClr val="bg1"/>
                </a:solidFill>
                <a:latin typeface="Arial Narrow" panose="020B0606020202030204" pitchFamily="34" charset="0"/>
                <a:sym typeface="Wingdings" panose="05000000000000000000" pitchFamily="2" charset="2"/>
              </a:rPr>
              <a:t>)</a:t>
            </a:r>
          </a:p>
          <a:p>
            <a:pPr>
              <a:buFont typeface="Wingdings" panose="05000000000000000000" pitchFamily="2" charset="2"/>
              <a:buChar char="Ø"/>
            </a:pPr>
            <a:r>
              <a:rPr lang="de-DE" sz="3200" b="1" dirty="0">
                <a:solidFill>
                  <a:schemeClr val="bg1"/>
                </a:solidFill>
                <a:latin typeface="Arial Narrow" panose="020B0606020202030204" pitchFamily="34" charset="0"/>
                <a:sym typeface="Wingdings" panose="05000000000000000000" pitchFamily="2" charset="2"/>
              </a:rPr>
              <a:t>„Ausnahme“: § 1814 (5) BGB (Bestellung vor der Volljährigkeit mit Wirkung zur Volljährigkeit)</a:t>
            </a:r>
          </a:p>
          <a:p>
            <a:pPr>
              <a:buFont typeface="Wingdings" panose="05000000000000000000" pitchFamily="2" charset="2"/>
              <a:buChar char="Ø"/>
            </a:pPr>
            <a:endParaRPr lang="de-DE" dirty="0"/>
          </a:p>
        </p:txBody>
      </p:sp>
      <p:sp>
        <p:nvSpPr>
          <p:cNvPr id="4" name="Titel 1"/>
          <p:cNvSpPr>
            <a:spLocks noGrp="1"/>
          </p:cNvSpPr>
          <p:nvPr>
            <p:ph type="title"/>
          </p:nvPr>
        </p:nvSpPr>
        <p:spPr>
          <a:xfrm>
            <a:off x="1691135" y="340532"/>
            <a:ext cx="8643938" cy="534822"/>
          </a:xfrm>
        </p:spPr>
        <p:txBody>
          <a:bodyPr>
            <a:noAutofit/>
          </a:bodyPr>
          <a:lstStyle/>
          <a:p>
            <a:pPr algn="ctr"/>
            <a:r>
              <a:rPr lang="de-DE" sz="4800" b="1" u="sng" dirty="0">
                <a:solidFill>
                  <a:schemeClr val="accent4">
                    <a:lumMod val="75000"/>
                  </a:schemeClr>
                </a:solidFill>
                <a:latin typeface="Arial Narrow" panose="020B0606020202030204" pitchFamily="34" charset="0"/>
              </a:rPr>
              <a:t>Volljährigkeit</a:t>
            </a:r>
          </a:p>
        </p:txBody>
      </p:sp>
    </p:spTree>
    <p:extLst>
      <p:ext uri="{BB962C8B-B14F-4D97-AF65-F5344CB8AC3E}">
        <p14:creationId xmlns:p14="http://schemas.microsoft.com/office/powerpoint/2010/main" val="3306898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85825" y="428625"/>
            <a:ext cx="10010775" cy="81560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4000" b="1" i="0" u="sng"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FamFG</a:t>
            </a:r>
            <a:endParaRPr kumimoji="0" lang="de-DE" sz="4000" b="1"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(Gesetz über das Verfahren in Familiensachen und in den Angelegenheiten der freiwilligen Gerichtsbarkeit)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Am 01.09.2009 in Kraft getreten</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Löste das vorher geltende FGG und das 6. Buch der ZPO ab</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Führte das „Große Familiengericht“ ein</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Schaffte das Vormundschaftsgericht ab</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Neue Begriffe eingeführt (z.B. Beteiligte, Verfahren)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4733173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4143375" y="1666876"/>
            <a:ext cx="3457575" cy="24003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3" name="Textfeld 2"/>
          <p:cNvSpPr txBox="1"/>
          <p:nvPr/>
        </p:nvSpPr>
        <p:spPr>
          <a:xfrm>
            <a:off x="4286250" y="2533650"/>
            <a:ext cx="3457575" cy="646331"/>
          </a:xfrm>
          <a:prstGeom prst="rect">
            <a:avLst/>
          </a:prstGeom>
          <a:noFill/>
        </p:spPr>
        <p:txBody>
          <a:bodyPr wrap="square" rtlCol="0">
            <a:spAutoFit/>
          </a:bodyPr>
          <a:lstStyle/>
          <a:p>
            <a:r>
              <a:rPr lang="de-DE" sz="3600" b="1" dirty="0">
                <a:latin typeface="Arial Narrow" panose="020B0606020202030204" pitchFamily="34" charset="0"/>
              </a:rPr>
              <a:t>Voraussetzungen</a:t>
            </a:r>
          </a:p>
        </p:txBody>
      </p:sp>
      <p:sp>
        <p:nvSpPr>
          <p:cNvPr id="4" name="Ellipse 3"/>
          <p:cNvSpPr/>
          <p:nvPr/>
        </p:nvSpPr>
        <p:spPr>
          <a:xfrm>
            <a:off x="314325" y="332690"/>
            <a:ext cx="3562350" cy="252412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r>
              <a:rPr lang="de-DE" sz="2000" b="1" dirty="0">
                <a:solidFill>
                  <a:schemeClr val="tx1"/>
                </a:solidFill>
                <a:latin typeface="Arial Narrow" panose="020B0606020202030204" pitchFamily="34" charset="0"/>
              </a:rPr>
              <a:t>Psychische Krankheit/körperliche, geistige, seelische Behinderung</a:t>
            </a:r>
          </a:p>
        </p:txBody>
      </p:sp>
      <p:sp>
        <p:nvSpPr>
          <p:cNvPr id="6" name="Ellipse 5"/>
          <p:cNvSpPr/>
          <p:nvPr/>
        </p:nvSpPr>
        <p:spPr>
          <a:xfrm>
            <a:off x="8448675" y="332690"/>
            <a:ext cx="3324225" cy="264863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7" name="Textfeld 6"/>
          <p:cNvSpPr txBox="1"/>
          <p:nvPr/>
        </p:nvSpPr>
        <p:spPr>
          <a:xfrm>
            <a:off x="9220200" y="1394697"/>
            <a:ext cx="2552700" cy="461665"/>
          </a:xfrm>
          <a:prstGeom prst="rect">
            <a:avLst/>
          </a:prstGeom>
          <a:noFill/>
        </p:spPr>
        <p:txBody>
          <a:bodyPr wrap="square" rtlCol="0">
            <a:spAutoFit/>
          </a:bodyPr>
          <a:lstStyle/>
          <a:p>
            <a:pPr lvl="0"/>
            <a:r>
              <a:rPr lang="de-DE" sz="2400" b="1" dirty="0">
                <a:latin typeface="Arial Narrow" panose="020B0606020202030204" pitchFamily="34" charset="0"/>
              </a:rPr>
              <a:t>Erforderlichkeit</a:t>
            </a:r>
          </a:p>
        </p:txBody>
      </p:sp>
      <p:sp>
        <p:nvSpPr>
          <p:cNvPr id="5" name="Ellipse 4"/>
          <p:cNvSpPr/>
          <p:nvPr/>
        </p:nvSpPr>
        <p:spPr>
          <a:xfrm>
            <a:off x="314325" y="3981450"/>
            <a:ext cx="3648075" cy="252412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8" name="Textfeld 7"/>
          <p:cNvSpPr txBox="1"/>
          <p:nvPr/>
        </p:nvSpPr>
        <p:spPr>
          <a:xfrm>
            <a:off x="1333500" y="4843402"/>
            <a:ext cx="2447925" cy="461665"/>
          </a:xfrm>
          <a:prstGeom prst="rect">
            <a:avLst/>
          </a:prstGeom>
          <a:noFill/>
        </p:spPr>
        <p:txBody>
          <a:bodyPr wrap="square" rtlCol="0">
            <a:spAutoFit/>
          </a:bodyPr>
          <a:lstStyle/>
          <a:p>
            <a:pPr lvl="0"/>
            <a:r>
              <a:rPr lang="de-DE" sz="2400" b="1" dirty="0">
                <a:latin typeface="Arial Narrow" panose="020B0606020202030204" pitchFamily="34" charset="0"/>
              </a:rPr>
              <a:t>Volljährigkeit</a:t>
            </a:r>
          </a:p>
        </p:txBody>
      </p:sp>
      <p:sp>
        <p:nvSpPr>
          <p:cNvPr id="9" name="Ellipse 8"/>
          <p:cNvSpPr/>
          <p:nvPr/>
        </p:nvSpPr>
        <p:spPr>
          <a:xfrm>
            <a:off x="8286751" y="4067176"/>
            <a:ext cx="3486150" cy="250507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0" name="Textfeld 9"/>
          <p:cNvSpPr txBox="1"/>
          <p:nvPr/>
        </p:nvSpPr>
        <p:spPr>
          <a:xfrm>
            <a:off x="9505950" y="5119658"/>
            <a:ext cx="2800350" cy="461665"/>
          </a:xfrm>
          <a:prstGeom prst="rect">
            <a:avLst/>
          </a:prstGeom>
          <a:noFill/>
        </p:spPr>
        <p:txBody>
          <a:bodyPr wrap="square" rtlCol="0">
            <a:spAutoFit/>
          </a:bodyPr>
          <a:lstStyle/>
          <a:p>
            <a:pPr lvl="0"/>
            <a:r>
              <a:rPr lang="de-DE" sz="2400" b="1" dirty="0">
                <a:latin typeface="Arial Narrow" panose="020B0606020202030204" pitchFamily="34" charset="0"/>
              </a:rPr>
              <a:t>Freier Wille</a:t>
            </a:r>
          </a:p>
        </p:txBody>
      </p:sp>
      <p:cxnSp>
        <p:nvCxnSpPr>
          <p:cNvPr id="12" name="Gerader Verbinder 11"/>
          <p:cNvCxnSpPr/>
          <p:nvPr/>
        </p:nvCxnSpPr>
        <p:spPr>
          <a:xfrm>
            <a:off x="3781425" y="2095500"/>
            <a:ext cx="504826" cy="1905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flipV="1">
            <a:off x="7600950" y="2190750"/>
            <a:ext cx="847725" cy="2762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a:endCxn id="2" idx="3"/>
          </p:cNvCxnSpPr>
          <p:nvPr/>
        </p:nvCxnSpPr>
        <p:spPr>
          <a:xfrm flipV="1">
            <a:off x="3609975" y="3715660"/>
            <a:ext cx="1039750" cy="77061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7347775" y="3581339"/>
            <a:ext cx="1243775" cy="99111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973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46100" y="923925"/>
            <a:ext cx="10883900" cy="3231654"/>
          </a:xfrm>
          <a:prstGeom prst="rect">
            <a:avLst/>
          </a:prstGeom>
          <a:noFill/>
        </p:spPr>
        <p:txBody>
          <a:bodyPr wrap="square" rtlCol="0">
            <a:spAutoFit/>
          </a:bodyPr>
          <a:lstStyle/>
          <a:p>
            <a:pPr algn="ctr"/>
            <a:r>
              <a:rPr lang="de-DE" sz="3600" b="1" u="sng" dirty="0">
                <a:solidFill>
                  <a:schemeClr val="accent4">
                    <a:lumMod val="75000"/>
                  </a:schemeClr>
                </a:solidFill>
                <a:latin typeface="Arial Narrow" panose="020B0606020202030204" pitchFamily="34" charset="0"/>
              </a:rPr>
              <a:t>Freier Wille</a:t>
            </a:r>
            <a:endParaRPr lang="de-DE" sz="4000" b="1" dirty="0">
              <a:solidFill>
                <a:schemeClr val="accent4">
                  <a:lumMod val="75000"/>
                </a:schemeClr>
              </a:solidFill>
              <a:latin typeface="Arial Narrow" panose="020B0606020202030204" pitchFamily="34" charset="0"/>
            </a:endParaRPr>
          </a:p>
          <a:p>
            <a:endParaRPr lang="de-DE" sz="2800" dirty="0"/>
          </a:p>
          <a:p>
            <a:endParaRPr lang="de-DE" sz="2800" dirty="0"/>
          </a:p>
          <a:p>
            <a:r>
              <a:rPr lang="de-DE" sz="3200" b="1" dirty="0">
                <a:solidFill>
                  <a:schemeClr val="bg1"/>
                </a:solidFill>
                <a:latin typeface=" Arial Narrow"/>
              </a:rPr>
              <a:t>Der freie Wille ist die Fähigkeit, eine Einsicht zu erlangen und nach dieser Einsicht zu handeln.</a:t>
            </a:r>
          </a:p>
          <a:p>
            <a:r>
              <a:rPr lang="de-DE" sz="3200" b="1" i="1" dirty="0">
                <a:solidFill>
                  <a:schemeClr val="bg1"/>
                </a:solidFill>
                <a:latin typeface=" Arial Narrow"/>
              </a:rPr>
              <a:t>BGH, Beschluss vom 09. Februar 2011 – XII ZB 526/10</a:t>
            </a:r>
          </a:p>
          <a:p>
            <a:endParaRPr lang="de-DE" sz="1600" i="1" dirty="0">
              <a:latin typeface="Arial Narrow" panose="020B0606020202030204" pitchFamily="34" charset="0"/>
            </a:endParaRPr>
          </a:p>
        </p:txBody>
      </p:sp>
    </p:spTree>
    <p:extLst>
      <p:ext uri="{BB962C8B-B14F-4D97-AF65-F5344CB8AC3E}">
        <p14:creationId xmlns:p14="http://schemas.microsoft.com/office/powerpoint/2010/main" val="3476294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91135" y="441793"/>
            <a:ext cx="8643938" cy="585453"/>
          </a:xfrm>
        </p:spPr>
        <p:txBody>
          <a:bodyPr>
            <a:noAutofit/>
          </a:bodyPr>
          <a:lstStyle/>
          <a:p>
            <a:pPr algn="ctr"/>
            <a:r>
              <a:rPr lang="de-DE" b="1" u="sng" dirty="0">
                <a:solidFill>
                  <a:schemeClr val="accent4">
                    <a:lumMod val="75000"/>
                  </a:schemeClr>
                </a:solidFill>
                <a:latin typeface="Arial Narrow" panose="020B0606020202030204" pitchFamily="34" charset="0"/>
              </a:rPr>
              <a:t>Freier Wille</a:t>
            </a:r>
          </a:p>
        </p:txBody>
      </p:sp>
      <p:sp>
        <p:nvSpPr>
          <p:cNvPr id="3" name="Inhaltsplatzhalter 2"/>
          <p:cNvSpPr>
            <a:spLocks noGrp="1"/>
          </p:cNvSpPr>
          <p:nvPr>
            <p:ph idx="1"/>
          </p:nvPr>
        </p:nvSpPr>
        <p:spPr>
          <a:xfrm>
            <a:off x="482600" y="1270000"/>
            <a:ext cx="11404600" cy="4767035"/>
          </a:xfrm>
        </p:spPr>
        <p:txBody>
          <a:bodyPr>
            <a:normAutofit/>
          </a:bodyPr>
          <a:lstStyle/>
          <a:p>
            <a:pPr>
              <a:buFont typeface="Wingdings" panose="05000000000000000000" pitchFamily="2" charset="2"/>
              <a:buChar char="Ø"/>
            </a:pPr>
            <a:r>
              <a:rPr lang="de-DE" sz="3200" b="1" dirty="0">
                <a:solidFill>
                  <a:schemeClr val="bg1"/>
                </a:solidFill>
                <a:latin typeface="Arial Narrow" panose="020B0606020202030204" pitchFamily="34" charset="0"/>
              </a:rPr>
              <a:t>Keine Bestellung eines Betreuers gegen den freien Willen des Betroffenen</a:t>
            </a:r>
          </a:p>
          <a:p>
            <a:pPr>
              <a:buFont typeface="Wingdings" panose="05000000000000000000" pitchFamily="2" charset="2"/>
              <a:buChar char="Ø"/>
            </a:pPr>
            <a:r>
              <a:rPr lang="de-DE" sz="3200" b="1" dirty="0">
                <a:solidFill>
                  <a:schemeClr val="bg1"/>
                </a:solidFill>
                <a:latin typeface="Arial Narrow" panose="020B0606020202030204" pitchFamily="34" charset="0"/>
              </a:rPr>
              <a:t>Staat hat kein Recht, Betroffenen zu erziehen, zu bessern oder zu hindern, sich selbst zu schädigen, wenn dieser den freien Willen bilden kann</a:t>
            </a:r>
          </a:p>
          <a:p>
            <a:pPr>
              <a:buFont typeface="Wingdings" panose="05000000000000000000" pitchFamily="2" charset="2"/>
              <a:buChar char="Ø"/>
            </a:pPr>
            <a:r>
              <a:rPr lang="de-DE" sz="3200" b="1" dirty="0">
                <a:solidFill>
                  <a:schemeClr val="bg1"/>
                </a:solidFill>
                <a:latin typeface="Arial Narrow" panose="020B0606020202030204" pitchFamily="34" charset="0"/>
              </a:rPr>
              <a:t>Muss immer geprüft werden</a:t>
            </a:r>
          </a:p>
          <a:p>
            <a:pPr>
              <a:buFont typeface="Wingdings" panose="05000000000000000000" pitchFamily="2" charset="2"/>
              <a:buChar char="Ø"/>
            </a:pPr>
            <a:r>
              <a:rPr lang="de-DE" sz="3200" b="1" dirty="0">
                <a:solidFill>
                  <a:schemeClr val="bg1"/>
                </a:solidFill>
                <a:latin typeface="Arial Narrow" panose="020B0606020202030204" pitchFamily="34" charset="0"/>
              </a:rPr>
              <a:t>Gutachten über Fähigkeit zur freien Willensbestimmung ist einzuholen</a:t>
            </a:r>
          </a:p>
          <a:p>
            <a:endParaRPr lang="de-DE" dirty="0"/>
          </a:p>
        </p:txBody>
      </p:sp>
    </p:spTree>
    <p:extLst>
      <p:ext uri="{BB962C8B-B14F-4D97-AF65-F5344CB8AC3E}">
        <p14:creationId xmlns:p14="http://schemas.microsoft.com/office/powerpoint/2010/main" val="1518558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4143375" y="1666876"/>
            <a:ext cx="3457575" cy="24003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3" name="Textfeld 2"/>
          <p:cNvSpPr txBox="1"/>
          <p:nvPr/>
        </p:nvSpPr>
        <p:spPr>
          <a:xfrm>
            <a:off x="4286250" y="2533650"/>
            <a:ext cx="3314699" cy="646331"/>
          </a:xfrm>
          <a:prstGeom prst="rect">
            <a:avLst/>
          </a:prstGeom>
          <a:noFill/>
        </p:spPr>
        <p:txBody>
          <a:bodyPr wrap="square" rtlCol="0">
            <a:spAutoFit/>
          </a:bodyPr>
          <a:lstStyle/>
          <a:p>
            <a:r>
              <a:rPr lang="de-DE" sz="3600" b="1" dirty="0">
                <a:latin typeface="Arial Narrow" panose="020B0606020202030204" pitchFamily="34" charset="0"/>
              </a:rPr>
              <a:t>Voraussetzungen</a:t>
            </a:r>
          </a:p>
        </p:txBody>
      </p:sp>
      <p:sp>
        <p:nvSpPr>
          <p:cNvPr id="4" name="Ellipse 3"/>
          <p:cNvSpPr/>
          <p:nvPr/>
        </p:nvSpPr>
        <p:spPr>
          <a:xfrm>
            <a:off x="314325" y="332690"/>
            <a:ext cx="3562350" cy="252412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r>
              <a:rPr lang="de-DE" sz="2000" b="1" dirty="0">
                <a:solidFill>
                  <a:schemeClr val="tx1"/>
                </a:solidFill>
                <a:latin typeface="Arial Narrow" panose="020B0606020202030204" pitchFamily="34" charset="0"/>
              </a:rPr>
              <a:t>Psychische Krankheit/körperliche, geistige, seelische Behinderung</a:t>
            </a:r>
          </a:p>
        </p:txBody>
      </p:sp>
      <p:sp>
        <p:nvSpPr>
          <p:cNvPr id="6" name="Ellipse 5"/>
          <p:cNvSpPr/>
          <p:nvPr/>
        </p:nvSpPr>
        <p:spPr>
          <a:xfrm>
            <a:off x="8448675" y="332690"/>
            <a:ext cx="3324225" cy="264863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7" name="Textfeld 6"/>
          <p:cNvSpPr txBox="1"/>
          <p:nvPr/>
        </p:nvSpPr>
        <p:spPr>
          <a:xfrm>
            <a:off x="9220200" y="1394697"/>
            <a:ext cx="2552700" cy="461665"/>
          </a:xfrm>
          <a:prstGeom prst="rect">
            <a:avLst/>
          </a:prstGeom>
          <a:noFill/>
        </p:spPr>
        <p:txBody>
          <a:bodyPr wrap="square" rtlCol="0">
            <a:spAutoFit/>
          </a:bodyPr>
          <a:lstStyle/>
          <a:p>
            <a:pPr lvl="0"/>
            <a:r>
              <a:rPr lang="de-DE" sz="2400" b="1" dirty="0">
                <a:latin typeface="Arial Narrow" panose="020B0606020202030204" pitchFamily="34" charset="0"/>
              </a:rPr>
              <a:t>Erforderlichkeit</a:t>
            </a:r>
          </a:p>
        </p:txBody>
      </p:sp>
      <p:sp>
        <p:nvSpPr>
          <p:cNvPr id="5" name="Ellipse 4"/>
          <p:cNvSpPr/>
          <p:nvPr/>
        </p:nvSpPr>
        <p:spPr>
          <a:xfrm>
            <a:off x="314325" y="3981450"/>
            <a:ext cx="3648075" cy="252412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8" name="Textfeld 7"/>
          <p:cNvSpPr txBox="1"/>
          <p:nvPr/>
        </p:nvSpPr>
        <p:spPr>
          <a:xfrm>
            <a:off x="1333500" y="4843402"/>
            <a:ext cx="2447925" cy="461665"/>
          </a:xfrm>
          <a:prstGeom prst="rect">
            <a:avLst/>
          </a:prstGeom>
          <a:noFill/>
        </p:spPr>
        <p:txBody>
          <a:bodyPr wrap="square" rtlCol="0">
            <a:spAutoFit/>
          </a:bodyPr>
          <a:lstStyle/>
          <a:p>
            <a:pPr lvl="0"/>
            <a:r>
              <a:rPr lang="de-DE" sz="2400" b="1" dirty="0">
                <a:latin typeface="Arial Narrow" panose="020B0606020202030204" pitchFamily="34" charset="0"/>
              </a:rPr>
              <a:t>Volljährigkeit</a:t>
            </a:r>
          </a:p>
        </p:txBody>
      </p:sp>
      <p:sp>
        <p:nvSpPr>
          <p:cNvPr id="9" name="Ellipse 8"/>
          <p:cNvSpPr/>
          <p:nvPr/>
        </p:nvSpPr>
        <p:spPr>
          <a:xfrm>
            <a:off x="8286751" y="4067176"/>
            <a:ext cx="3486150" cy="250507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0" name="Textfeld 9"/>
          <p:cNvSpPr txBox="1"/>
          <p:nvPr/>
        </p:nvSpPr>
        <p:spPr>
          <a:xfrm>
            <a:off x="9505950" y="5119658"/>
            <a:ext cx="2800350" cy="461665"/>
          </a:xfrm>
          <a:prstGeom prst="rect">
            <a:avLst/>
          </a:prstGeom>
          <a:noFill/>
        </p:spPr>
        <p:txBody>
          <a:bodyPr wrap="square" rtlCol="0">
            <a:spAutoFit/>
          </a:bodyPr>
          <a:lstStyle/>
          <a:p>
            <a:pPr lvl="0"/>
            <a:r>
              <a:rPr lang="de-DE" sz="2400" b="1" dirty="0">
                <a:latin typeface="Arial Narrow" panose="020B0606020202030204" pitchFamily="34" charset="0"/>
              </a:rPr>
              <a:t>Freier Wille</a:t>
            </a:r>
          </a:p>
        </p:txBody>
      </p:sp>
      <p:cxnSp>
        <p:nvCxnSpPr>
          <p:cNvPr id="12" name="Gerader Verbinder 11"/>
          <p:cNvCxnSpPr/>
          <p:nvPr/>
        </p:nvCxnSpPr>
        <p:spPr>
          <a:xfrm>
            <a:off x="3781425" y="2095500"/>
            <a:ext cx="504826" cy="1905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flipV="1">
            <a:off x="7600950" y="2190750"/>
            <a:ext cx="847725" cy="2762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7347775" y="3581339"/>
            <a:ext cx="1243775" cy="99111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3962400" y="152056"/>
            <a:ext cx="3897167" cy="106203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3" name="Textfeld 12"/>
          <p:cNvSpPr txBox="1"/>
          <p:nvPr/>
        </p:nvSpPr>
        <p:spPr>
          <a:xfrm>
            <a:off x="4649725" y="421027"/>
            <a:ext cx="2443802" cy="461665"/>
          </a:xfrm>
          <a:prstGeom prst="rect">
            <a:avLst/>
          </a:prstGeom>
          <a:noFill/>
        </p:spPr>
        <p:txBody>
          <a:bodyPr wrap="square" rtlCol="0">
            <a:spAutoFit/>
          </a:bodyPr>
          <a:lstStyle/>
          <a:p>
            <a:pPr algn="ctr"/>
            <a:r>
              <a:rPr lang="de-DE" sz="2400" b="1" dirty="0">
                <a:latin typeface="Arial Narrow" panose="020B0606020202030204" pitchFamily="34" charset="0"/>
              </a:rPr>
              <a:t>Antrag/Anregung</a:t>
            </a:r>
          </a:p>
        </p:txBody>
      </p:sp>
      <p:cxnSp>
        <p:nvCxnSpPr>
          <p:cNvPr id="17" name="Gerader Verbinder 16"/>
          <p:cNvCxnSpPr>
            <a:stCxn id="11" idx="4"/>
          </p:cNvCxnSpPr>
          <p:nvPr/>
        </p:nvCxnSpPr>
        <p:spPr>
          <a:xfrm flipH="1">
            <a:off x="5910983" y="1214095"/>
            <a:ext cx="1" cy="38065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1CECAA75-9492-4C96-E485-1D189C4CE3BE}"/>
              </a:ext>
            </a:extLst>
          </p:cNvPr>
          <p:cNvCxnSpPr>
            <a:cxnSpLocks/>
          </p:cNvCxnSpPr>
          <p:nvPr/>
        </p:nvCxnSpPr>
        <p:spPr>
          <a:xfrm flipV="1">
            <a:off x="3697699" y="3824258"/>
            <a:ext cx="1062801" cy="69569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8702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4143375" y="1666876"/>
            <a:ext cx="3457575" cy="24003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3" name="Textfeld 2"/>
          <p:cNvSpPr txBox="1"/>
          <p:nvPr/>
        </p:nvSpPr>
        <p:spPr>
          <a:xfrm>
            <a:off x="4350649" y="2387146"/>
            <a:ext cx="3277191" cy="1015663"/>
          </a:xfrm>
          <a:prstGeom prst="rect">
            <a:avLst/>
          </a:prstGeom>
          <a:noFill/>
        </p:spPr>
        <p:txBody>
          <a:bodyPr wrap="square" rtlCol="0">
            <a:spAutoFit/>
          </a:bodyPr>
          <a:lstStyle/>
          <a:p>
            <a:r>
              <a:rPr lang="de-DE" sz="3600" b="1" dirty="0">
                <a:latin typeface="Arial Narrow" panose="020B0606020202030204" pitchFamily="34" charset="0"/>
              </a:rPr>
              <a:t>Voraussetzungen</a:t>
            </a:r>
          </a:p>
          <a:p>
            <a:pPr algn="ctr"/>
            <a:r>
              <a:rPr lang="de-DE" sz="2400" b="1" dirty="0">
                <a:latin typeface="Arial Narrow" panose="020B0606020202030204" pitchFamily="34" charset="0"/>
              </a:rPr>
              <a:t>nach § 1814 BGB</a:t>
            </a:r>
          </a:p>
        </p:txBody>
      </p:sp>
      <p:sp>
        <p:nvSpPr>
          <p:cNvPr id="4" name="Ellipse 3"/>
          <p:cNvSpPr/>
          <p:nvPr/>
        </p:nvSpPr>
        <p:spPr>
          <a:xfrm>
            <a:off x="314325" y="332690"/>
            <a:ext cx="3562350" cy="252412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r>
              <a:rPr lang="de-DE" sz="2000" b="1" dirty="0">
                <a:solidFill>
                  <a:schemeClr val="tx1"/>
                </a:solidFill>
                <a:latin typeface="Arial Narrow" panose="020B0606020202030204" pitchFamily="34" charset="0"/>
              </a:rPr>
              <a:t>Psychische Krankheit/körperliche, geistige, seelische Behinderung</a:t>
            </a:r>
          </a:p>
        </p:txBody>
      </p:sp>
      <p:sp>
        <p:nvSpPr>
          <p:cNvPr id="6" name="Ellipse 5"/>
          <p:cNvSpPr/>
          <p:nvPr/>
        </p:nvSpPr>
        <p:spPr>
          <a:xfrm>
            <a:off x="8448675" y="332690"/>
            <a:ext cx="3324225" cy="264863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7" name="Textfeld 6"/>
          <p:cNvSpPr txBox="1"/>
          <p:nvPr/>
        </p:nvSpPr>
        <p:spPr>
          <a:xfrm>
            <a:off x="9220200" y="1394697"/>
            <a:ext cx="2552700" cy="461665"/>
          </a:xfrm>
          <a:prstGeom prst="rect">
            <a:avLst/>
          </a:prstGeom>
          <a:noFill/>
        </p:spPr>
        <p:txBody>
          <a:bodyPr wrap="square" rtlCol="0">
            <a:spAutoFit/>
          </a:bodyPr>
          <a:lstStyle/>
          <a:p>
            <a:pPr lvl="0"/>
            <a:r>
              <a:rPr lang="de-DE" sz="2400" b="1" dirty="0">
                <a:latin typeface="Arial Narrow" panose="020B0606020202030204" pitchFamily="34" charset="0"/>
              </a:rPr>
              <a:t>Erforderlichkeit</a:t>
            </a:r>
          </a:p>
        </p:txBody>
      </p:sp>
      <p:sp>
        <p:nvSpPr>
          <p:cNvPr id="5" name="Ellipse 4"/>
          <p:cNvSpPr/>
          <p:nvPr/>
        </p:nvSpPr>
        <p:spPr>
          <a:xfrm>
            <a:off x="314325" y="3981450"/>
            <a:ext cx="3648075" cy="252412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8" name="Textfeld 7"/>
          <p:cNvSpPr txBox="1"/>
          <p:nvPr/>
        </p:nvSpPr>
        <p:spPr>
          <a:xfrm>
            <a:off x="1333500" y="4843402"/>
            <a:ext cx="2447925" cy="461665"/>
          </a:xfrm>
          <a:prstGeom prst="rect">
            <a:avLst/>
          </a:prstGeom>
          <a:noFill/>
        </p:spPr>
        <p:txBody>
          <a:bodyPr wrap="square" rtlCol="0">
            <a:spAutoFit/>
          </a:bodyPr>
          <a:lstStyle/>
          <a:p>
            <a:pPr lvl="0"/>
            <a:r>
              <a:rPr lang="de-DE" sz="2400" b="1" dirty="0">
                <a:latin typeface="Arial Narrow" panose="020B0606020202030204" pitchFamily="34" charset="0"/>
              </a:rPr>
              <a:t>Volljährigkeit</a:t>
            </a:r>
          </a:p>
        </p:txBody>
      </p:sp>
      <p:sp>
        <p:nvSpPr>
          <p:cNvPr id="9" name="Ellipse 8"/>
          <p:cNvSpPr/>
          <p:nvPr/>
        </p:nvSpPr>
        <p:spPr>
          <a:xfrm>
            <a:off x="8286751" y="4067176"/>
            <a:ext cx="3486150" cy="250507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0" name="Textfeld 9"/>
          <p:cNvSpPr txBox="1"/>
          <p:nvPr/>
        </p:nvSpPr>
        <p:spPr>
          <a:xfrm>
            <a:off x="9505950" y="5119658"/>
            <a:ext cx="2800350" cy="461665"/>
          </a:xfrm>
          <a:prstGeom prst="rect">
            <a:avLst/>
          </a:prstGeom>
          <a:noFill/>
        </p:spPr>
        <p:txBody>
          <a:bodyPr wrap="square" rtlCol="0">
            <a:spAutoFit/>
          </a:bodyPr>
          <a:lstStyle/>
          <a:p>
            <a:pPr lvl="0"/>
            <a:r>
              <a:rPr lang="de-DE" sz="2400" b="1" dirty="0">
                <a:latin typeface="Arial Narrow" panose="020B0606020202030204" pitchFamily="34" charset="0"/>
              </a:rPr>
              <a:t>Freier Wille</a:t>
            </a:r>
          </a:p>
        </p:txBody>
      </p:sp>
      <p:cxnSp>
        <p:nvCxnSpPr>
          <p:cNvPr id="12" name="Gerader Verbinder 11"/>
          <p:cNvCxnSpPr/>
          <p:nvPr/>
        </p:nvCxnSpPr>
        <p:spPr>
          <a:xfrm>
            <a:off x="3781425" y="2095500"/>
            <a:ext cx="504826" cy="1905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flipV="1">
            <a:off x="7600950" y="2190750"/>
            <a:ext cx="847725" cy="2762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p:nvCxnSpPr>
        <p:spPr>
          <a:xfrm flipV="1">
            <a:off x="3609975" y="3771078"/>
            <a:ext cx="1039750" cy="770615"/>
          </a:xfrm>
          <a:prstGeom prst="line">
            <a:avLst/>
          </a:prstGeom>
          <a:ln w="76200">
            <a:solidFill>
              <a:schemeClr val="tx1">
                <a:alpha val="60000"/>
              </a:schemeClr>
            </a:solidFill>
          </a:ln>
        </p:spPr>
        <p:style>
          <a:lnRef idx="1">
            <a:schemeClr val="dk1"/>
          </a:lnRef>
          <a:fillRef idx="0">
            <a:schemeClr val="dk1"/>
          </a:fillRef>
          <a:effectRef idx="0">
            <a:schemeClr val="dk1"/>
          </a:effectRef>
          <a:fontRef idx="minor">
            <a:schemeClr val="tx1"/>
          </a:fontRef>
        </p:style>
      </p:cxnSp>
      <p:cxnSp>
        <p:nvCxnSpPr>
          <p:cNvPr id="18" name="Gerader Verbinder 17"/>
          <p:cNvCxnSpPr/>
          <p:nvPr/>
        </p:nvCxnSpPr>
        <p:spPr>
          <a:xfrm>
            <a:off x="7347775" y="3581339"/>
            <a:ext cx="1243775" cy="99111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3962400" y="152056"/>
            <a:ext cx="3897167" cy="106203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3" name="Textfeld 12"/>
          <p:cNvSpPr txBox="1"/>
          <p:nvPr/>
        </p:nvSpPr>
        <p:spPr>
          <a:xfrm>
            <a:off x="4649725" y="421027"/>
            <a:ext cx="2443802" cy="461665"/>
          </a:xfrm>
          <a:prstGeom prst="rect">
            <a:avLst/>
          </a:prstGeom>
          <a:noFill/>
        </p:spPr>
        <p:txBody>
          <a:bodyPr wrap="square" rtlCol="0">
            <a:spAutoFit/>
          </a:bodyPr>
          <a:lstStyle/>
          <a:p>
            <a:pPr algn="ctr"/>
            <a:r>
              <a:rPr lang="de-DE" sz="2400" b="1" dirty="0">
                <a:latin typeface="Arial Narrow" panose="020B0606020202030204" pitchFamily="34" charset="0"/>
              </a:rPr>
              <a:t>Antrag/Anregung</a:t>
            </a:r>
          </a:p>
        </p:txBody>
      </p:sp>
      <p:cxnSp>
        <p:nvCxnSpPr>
          <p:cNvPr id="17" name="Gerader Verbinder 16"/>
          <p:cNvCxnSpPr>
            <a:stCxn id="11" idx="4"/>
          </p:cNvCxnSpPr>
          <p:nvPr/>
        </p:nvCxnSpPr>
        <p:spPr>
          <a:xfrm flipH="1">
            <a:off x="5910983" y="1214095"/>
            <a:ext cx="1" cy="38065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Ellipse 14"/>
          <p:cNvSpPr/>
          <p:nvPr/>
        </p:nvSpPr>
        <p:spPr>
          <a:xfrm>
            <a:off x="4320722" y="4948581"/>
            <a:ext cx="3592945" cy="119466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9" name="Textfeld 18"/>
          <p:cNvSpPr txBox="1"/>
          <p:nvPr/>
        </p:nvSpPr>
        <p:spPr>
          <a:xfrm>
            <a:off x="4919229" y="5104269"/>
            <a:ext cx="2708611" cy="830997"/>
          </a:xfrm>
          <a:prstGeom prst="rect">
            <a:avLst/>
          </a:prstGeom>
          <a:noFill/>
        </p:spPr>
        <p:txBody>
          <a:bodyPr wrap="square" rtlCol="0">
            <a:spAutoFit/>
          </a:bodyPr>
          <a:lstStyle/>
          <a:p>
            <a:pPr algn="ctr"/>
            <a:r>
              <a:rPr lang="de-DE" sz="2400" b="1" dirty="0">
                <a:latin typeface="Arial Narrow" panose="020B0606020202030204" pitchFamily="34" charset="0"/>
              </a:rPr>
              <a:t>Fehlende Vorsorgevollmacht</a:t>
            </a:r>
          </a:p>
        </p:txBody>
      </p:sp>
      <p:cxnSp>
        <p:nvCxnSpPr>
          <p:cNvPr id="21" name="Gerader Verbinder 20"/>
          <p:cNvCxnSpPr/>
          <p:nvPr/>
        </p:nvCxnSpPr>
        <p:spPr>
          <a:xfrm flipH="1">
            <a:off x="5974475" y="4096788"/>
            <a:ext cx="14770" cy="82218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3962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0700" y="279400"/>
            <a:ext cx="11391900" cy="2819400"/>
          </a:xfrm>
        </p:spPr>
        <p:txBody>
          <a:bodyPr>
            <a:normAutofit fontScale="90000"/>
          </a:bodyPr>
          <a:lstStyle/>
          <a:p>
            <a:pPr algn="ctr"/>
            <a:r>
              <a:rPr lang="de-DE" b="1" u="sng" dirty="0">
                <a:solidFill>
                  <a:schemeClr val="bg1"/>
                </a:solidFill>
                <a:latin typeface="Arial Narrow" panose="020B0606020202030204" pitchFamily="34" charset="0"/>
              </a:rPr>
              <a:t>Wie kann man schon heute für den Tag X vorsorgen?</a:t>
            </a:r>
            <a:br>
              <a:rPr lang="de-DE" u="sng" dirty="0">
                <a:latin typeface="Arial Narrow" panose="020B0606020202030204" pitchFamily="34" charset="0"/>
              </a:rPr>
            </a:br>
            <a:br>
              <a:rPr lang="de-DE" u="sng" dirty="0">
                <a:latin typeface="Arial Narrow" panose="020B0606020202030204" pitchFamily="34" charset="0"/>
              </a:rPr>
            </a:br>
            <a:r>
              <a:rPr lang="de-DE" sz="3600" b="1" dirty="0">
                <a:solidFill>
                  <a:srgbClr val="FF0000"/>
                </a:solidFill>
                <a:latin typeface="Arial Narrow" panose="020B0606020202030204" pitchFamily="34" charset="0"/>
              </a:rPr>
              <a:t>Patientenverfügung</a:t>
            </a:r>
            <a:br>
              <a:rPr lang="de-DE" b="1" dirty="0">
                <a:solidFill>
                  <a:srgbClr val="FF0000"/>
                </a:solidFill>
                <a:latin typeface="Arial Narrow" panose="020B0606020202030204" pitchFamily="34" charset="0"/>
              </a:rPr>
            </a:br>
            <a:r>
              <a:rPr lang="de-DE" sz="3600" b="1" dirty="0">
                <a:solidFill>
                  <a:srgbClr val="FF0000"/>
                </a:solidFill>
                <a:latin typeface="Arial Narrow" panose="020B0606020202030204" pitchFamily="34" charset="0"/>
              </a:rPr>
              <a:t>Vorsorgevollmacht</a:t>
            </a:r>
            <a:br>
              <a:rPr lang="de-DE" sz="3600" b="1" dirty="0">
                <a:solidFill>
                  <a:srgbClr val="FF0000"/>
                </a:solidFill>
                <a:latin typeface="Arial Narrow" panose="020B0606020202030204" pitchFamily="34" charset="0"/>
              </a:rPr>
            </a:br>
            <a:r>
              <a:rPr lang="de-DE" sz="3600" b="1" dirty="0">
                <a:solidFill>
                  <a:srgbClr val="FF0000"/>
                </a:solidFill>
                <a:latin typeface="Arial Narrow" panose="020B0606020202030204" pitchFamily="34" charset="0"/>
              </a:rPr>
              <a:t>Betreuungsverfügung</a:t>
            </a:r>
            <a:br>
              <a:rPr lang="de-DE" dirty="0">
                <a:latin typeface="Arial Narrow" panose="020B0606020202030204" pitchFamily="34" charset="0"/>
              </a:rPr>
            </a:br>
            <a:endParaRPr lang="de-DE" dirty="0">
              <a:latin typeface="Arial Narrow" panose="020B0606020202030204" pitchFamily="34" charset="0"/>
            </a:endParaRPr>
          </a:p>
        </p:txBody>
      </p:sp>
      <p:sp>
        <p:nvSpPr>
          <p:cNvPr id="3" name="Inhaltsplatzhalter 2"/>
          <p:cNvSpPr>
            <a:spLocks noGrp="1"/>
          </p:cNvSpPr>
          <p:nvPr>
            <p:ph idx="1"/>
          </p:nvPr>
        </p:nvSpPr>
        <p:spPr>
          <a:xfrm>
            <a:off x="660400" y="2743200"/>
            <a:ext cx="10452100" cy="3251200"/>
          </a:xfrm>
        </p:spPr>
        <p:txBody>
          <a:bodyPr/>
          <a:lstStyle/>
          <a:p>
            <a:pPr>
              <a:buFont typeface="Wingdings" panose="05000000000000000000" pitchFamily="2" charset="2"/>
              <a:buChar char="Ø"/>
            </a:pPr>
            <a:r>
              <a:rPr lang="de-DE" sz="2800" b="1" dirty="0">
                <a:solidFill>
                  <a:schemeClr val="bg1"/>
                </a:solidFill>
                <a:latin typeface=" Arial Narrow"/>
              </a:rPr>
              <a:t>vorsorgliche Willensbekundungen des Betroffenen zur Sicherung seiner Selbstbestimmung</a:t>
            </a:r>
          </a:p>
          <a:p>
            <a:pPr>
              <a:buFont typeface="Wingdings" panose="05000000000000000000" pitchFamily="2" charset="2"/>
              <a:buChar char="Ø"/>
            </a:pPr>
            <a:r>
              <a:rPr lang="de-DE" sz="2800" b="1" dirty="0">
                <a:solidFill>
                  <a:schemeClr val="bg1"/>
                </a:solidFill>
                <a:latin typeface=" Arial Narrow"/>
              </a:rPr>
              <a:t>alle drei Formen können jederzeit widerrufen werden</a:t>
            </a:r>
          </a:p>
          <a:p>
            <a:pPr marL="0" indent="0">
              <a:buNone/>
            </a:pPr>
            <a:endParaRPr lang="de-DE" dirty="0"/>
          </a:p>
        </p:txBody>
      </p:sp>
    </p:spTree>
    <p:extLst>
      <p:ext uri="{BB962C8B-B14F-4D97-AF65-F5344CB8AC3E}">
        <p14:creationId xmlns:p14="http://schemas.microsoft.com/office/powerpoint/2010/main" val="3579278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43027" y="239271"/>
            <a:ext cx="8643938" cy="686714"/>
          </a:xfrm>
        </p:spPr>
        <p:txBody>
          <a:bodyPr>
            <a:noAutofit/>
          </a:bodyPr>
          <a:lstStyle/>
          <a:p>
            <a:pPr algn="ctr"/>
            <a:r>
              <a:rPr lang="de-DE" sz="4800" b="1" u="sng" dirty="0">
                <a:solidFill>
                  <a:srgbClr val="FF0000"/>
                </a:solidFill>
                <a:latin typeface="Arial Narrow" panose="020B0606020202030204" pitchFamily="34" charset="0"/>
              </a:rPr>
              <a:t>Patientenverfügung</a:t>
            </a:r>
          </a:p>
        </p:txBody>
      </p:sp>
      <p:sp>
        <p:nvSpPr>
          <p:cNvPr id="3" name="Inhaltsplatzhalter 2"/>
          <p:cNvSpPr>
            <a:spLocks noGrp="1"/>
          </p:cNvSpPr>
          <p:nvPr>
            <p:ph idx="1"/>
          </p:nvPr>
        </p:nvSpPr>
        <p:spPr>
          <a:xfrm>
            <a:off x="342900" y="1226568"/>
            <a:ext cx="11328400" cy="5110732"/>
          </a:xfrm>
        </p:spPr>
        <p:txBody>
          <a:bodyPr>
            <a:noAutofit/>
          </a:bodyPr>
          <a:lstStyle/>
          <a:p>
            <a:pPr>
              <a:buFont typeface="Wingdings" panose="05000000000000000000" pitchFamily="2" charset="2"/>
              <a:buChar char="Ø"/>
            </a:pPr>
            <a:r>
              <a:rPr lang="de-DE" sz="2800" b="1" dirty="0">
                <a:solidFill>
                  <a:schemeClr val="bg1"/>
                </a:solidFill>
                <a:latin typeface="Arial Narrow" panose="020B0606020202030204" pitchFamily="34" charset="0"/>
              </a:rPr>
              <a:t>Patientenverfügung ist die schriftliche Willensäußerung eines einwilligungsfähigen Patienten zur zukünftigen Behandlung für den Fall der Einwilligungsunfähigkeit (vgl. Legaldefinition in </a:t>
            </a:r>
            <a:r>
              <a:rPr lang="de-DE" sz="2800" b="1" dirty="0">
                <a:solidFill>
                  <a:srgbClr val="FF0000"/>
                </a:solidFill>
                <a:latin typeface="Arial Narrow" panose="020B0606020202030204" pitchFamily="34" charset="0"/>
              </a:rPr>
              <a:t>§1827 BGB</a:t>
            </a:r>
            <a:r>
              <a:rPr lang="de-DE" sz="2800" dirty="0">
                <a:solidFill>
                  <a:schemeClr val="bg1"/>
                </a:solidFill>
                <a:latin typeface="Arial Narrow" panose="020B0606020202030204" pitchFamily="34" charset="0"/>
              </a:rPr>
              <a:t>).</a:t>
            </a:r>
            <a:r>
              <a:rPr lang="de-DE" sz="2800" dirty="0">
                <a:latin typeface="Arial Narrow" panose="020B0606020202030204" pitchFamily="34" charset="0"/>
              </a:rPr>
              <a:t> </a:t>
            </a:r>
          </a:p>
          <a:p>
            <a:pPr>
              <a:buFont typeface="Wingdings" panose="05000000000000000000" pitchFamily="2" charset="2"/>
              <a:buChar char="Ø"/>
            </a:pPr>
            <a:r>
              <a:rPr lang="de-DE" sz="2800" b="1" dirty="0">
                <a:solidFill>
                  <a:schemeClr val="bg1"/>
                </a:solidFill>
                <a:latin typeface="Arial Narrow" panose="020B0606020202030204" pitchFamily="34" charset="0"/>
              </a:rPr>
              <a:t>Inhalt: Vorausbestimmung, ob und gegebenenfalls in welchem Umfang bei dem Patienten in bestimmten, näher bezeichneten Krankheitssituationen medizinische Maßnahmen eingesetzt werden sollen.</a:t>
            </a:r>
          </a:p>
          <a:p>
            <a:pPr>
              <a:buFont typeface="Wingdings" panose="05000000000000000000" pitchFamily="2" charset="2"/>
              <a:buChar char="Ø"/>
            </a:pPr>
            <a:r>
              <a:rPr lang="de-DE" sz="2800" b="1" dirty="0">
                <a:solidFill>
                  <a:schemeClr val="bg1"/>
                </a:solidFill>
                <a:latin typeface="Arial Narrow" panose="020B0606020202030204" pitchFamily="34" charset="0"/>
              </a:rPr>
              <a:t>Gem. </a:t>
            </a:r>
            <a:r>
              <a:rPr lang="de-DE" sz="2800" b="1" dirty="0">
                <a:solidFill>
                  <a:srgbClr val="FF0000"/>
                </a:solidFill>
                <a:latin typeface="Arial Narrow" panose="020B0606020202030204" pitchFamily="34" charset="0"/>
              </a:rPr>
              <a:t>1827 BGB Abs. 4 </a:t>
            </a:r>
            <a:r>
              <a:rPr lang="de-DE" sz="2800" b="1" dirty="0">
                <a:solidFill>
                  <a:schemeClr val="bg1"/>
                </a:solidFill>
                <a:latin typeface="Arial Narrow" panose="020B0606020202030204" pitchFamily="34" charset="0"/>
              </a:rPr>
              <a:t>soll ein Betreuer einen Betreuten in geeigneten Fällen auf die Möglichkeit der Patientenverfügung hinweisen und ihn auf Wunsch hierbei unterstützen</a:t>
            </a:r>
          </a:p>
        </p:txBody>
      </p:sp>
    </p:spTree>
    <p:extLst>
      <p:ext uri="{BB962C8B-B14F-4D97-AF65-F5344CB8AC3E}">
        <p14:creationId xmlns:p14="http://schemas.microsoft.com/office/powerpoint/2010/main" val="21382893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58243" y="138010"/>
            <a:ext cx="8643938" cy="787975"/>
          </a:xfrm>
        </p:spPr>
        <p:txBody>
          <a:bodyPr/>
          <a:lstStyle/>
          <a:p>
            <a:pPr algn="ctr"/>
            <a:r>
              <a:rPr lang="de-DE" sz="3600" b="1" u="sng" dirty="0">
                <a:solidFill>
                  <a:srgbClr val="FF0000"/>
                </a:solidFill>
                <a:latin typeface="Arial Narrow" panose="020B0606020202030204" pitchFamily="34" charset="0"/>
              </a:rPr>
              <a:t>Vorsorgevollmacht</a:t>
            </a:r>
            <a:endParaRPr lang="de-DE" sz="3516" b="1" dirty="0">
              <a:solidFill>
                <a:srgbClr val="FF0000"/>
              </a:solidFill>
            </a:endParaRPr>
          </a:p>
        </p:txBody>
      </p:sp>
      <p:sp>
        <p:nvSpPr>
          <p:cNvPr id="3" name="Inhaltsplatzhalter 2"/>
          <p:cNvSpPr>
            <a:spLocks noGrp="1"/>
          </p:cNvSpPr>
          <p:nvPr>
            <p:ph idx="1"/>
          </p:nvPr>
        </p:nvSpPr>
        <p:spPr>
          <a:xfrm>
            <a:off x="250912" y="973414"/>
            <a:ext cx="11658599" cy="5452786"/>
          </a:xfrm>
        </p:spPr>
        <p:txBody>
          <a:bodyPr>
            <a:normAutofit/>
          </a:bodyPr>
          <a:lstStyle/>
          <a:p>
            <a:pPr>
              <a:buFont typeface="Wingdings" panose="05000000000000000000" pitchFamily="2" charset="2"/>
              <a:buChar char="Ø"/>
            </a:pPr>
            <a:r>
              <a:rPr lang="de-DE" sz="2800" b="1" dirty="0">
                <a:solidFill>
                  <a:schemeClr val="bg1"/>
                </a:solidFill>
                <a:latin typeface="Arial Narrow" panose="020B0606020202030204" pitchFamily="34" charset="0"/>
              </a:rPr>
              <a:t>Vorsorgevollmacht für den Fall, dass der Betroffene nicht mehr in der Lage sein wird, seinen Willen selbst zu äußern, eine oder mehrere Personen bevollmächtigen, Entscheidungen mit bindender Wirkung für ihn zu treffen</a:t>
            </a:r>
          </a:p>
          <a:p>
            <a:pPr>
              <a:buFont typeface="Wingdings" panose="05000000000000000000" pitchFamily="2" charset="2"/>
              <a:buChar char="Ø"/>
            </a:pPr>
            <a:r>
              <a:rPr lang="de-DE" sz="2800" b="1" dirty="0">
                <a:solidFill>
                  <a:schemeClr val="bg1"/>
                </a:solidFill>
                <a:latin typeface="Arial Narrow" panose="020B0606020202030204" pitchFamily="34" charset="0"/>
              </a:rPr>
              <a:t>Vollmacht ist grundsätzlich nicht an eine Form gebunden</a:t>
            </a:r>
          </a:p>
          <a:p>
            <a:pPr>
              <a:buFont typeface="Wingdings" panose="05000000000000000000" pitchFamily="2" charset="2"/>
              <a:buChar char="Ø"/>
            </a:pPr>
            <a:r>
              <a:rPr lang="de-DE" sz="2800" b="1" dirty="0">
                <a:solidFill>
                  <a:schemeClr val="bg1"/>
                </a:solidFill>
                <a:latin typeface="Arial Narrow" panose="020B0606020202030204" pitchFamily="34" charset="0"/>
              </a:rPr>
              <a:t>Die Vorsorgevollmacht muss (im Fall einer anstehenden Betreuung), sofern sie nicht offiziell im Vorsorgeregister hinterlegt wurde, beim Betreuungsgericht abgeliefert werden (</a:t>
            </a:r>
            <a:r>
              <a:rPr lang="de-DE" sz="2800" b="1" dirty="0">
                <a:solidFill>
                  <a:srgbClr val="FF0000"/>
                </a:solidFill>
                <a:latin typeface="Arial Narrow" panose="020B0606020202030204" pitchFamily="34" charset="0"/>
              </a:rPr>
              <a:t>§ 1820 Abs.1 BGB </a:t>
            </a:r>
            <a:r>
              <a:rPr lang="de-DE" sz="2800" b="1" dirty="0">
                <a:solidFill>
                  <a:schemeClr val="bg1"/>
                </a:solidFill>
                <a:latin typeface="Arial Narrow" panose="020B0606020202030204" pitchFamily="34" charset="0"/>
              </a:rPr>
              <a:t>i.V. mit § 285 Abs.2 </a:t>
            </a:r>
            <a:r>
              <a:rPr lang="de-DE" sz="2800" b="1" dirty="0" err="1">
                <a:solidFill>
                  <a:schemeClr val="bg1"/>
                </a:solidFill>
                <a:latin typeface="Arial Narrow" panose="020B0606020202030204" pitchFamily="34" charset="0"/>
              </a:rPr>
              <a:t>FamFG</a:t>
            </a:r>
            <a:r>
              <a:rPr lang="de-DE" sz="2800" b="1" dirty="0">
                <a:solidFill>
                  <a:schemeClr val="bg1"/>
                </a:solidFill>
                <a:latin typeface="Arial Narrow" panose="020B0606020202030204" pitchFamily="34" charset="0"/>
              </a:rPr>
              <a:t>)</a:t>
            </a:r>
          </a:p>
          <a:p>
            <a:pPr>
              <a:buFont typeface="Wingdings" panose="05000000000000000000" pitchFamily="2" charset="2"/>
              <a:buChar char="Ø"/>
            </a:pPr>
            <a:r>
              <a:rPr lang="de-DE" sz="2800" b="1" dirty="0">
                <a:solidFill>
                  <a:schemeClr val="bg1"/>
                </a:solidFill>
                <a:latin typeface="Arial Narrow" panose="020B0606020202030204" pitchFamily="34" charset="0"/>
              </a:rPr>
              <a:t>Gem. </a:t>
            </a:r>
            <a:r>
              <a:rPr lang="de-DE" sz="2800" b="1" dirty="0">
                <a:solidFill>
                  <a:srgbClr val="FF0000"/>
                </a:solidFill>
                <a:latin typeface="Arial Narrow" panose="020B0606020202030204" pitchFamily="34" charset="0"/>
              </a:rPr>
              <a:t>§ 285 Abs.1 </a:t>
            </a:r>
            <a:r>
              <a:rPr lang="de-DE" sz="2800" b="1" dirty="0" err="1">
                <a:solidFill>
                  <a:srgbClr val="FF0000"/>
                </a:solidFill>
                <a:latin typeface="Arial Narrow" panose="020B0606020202030204" pitchFamily="34" charset="0"/>
              </a:rPr>
              <a:t>FamFG</a:t>
            </a:r>
            <a:r>
              <a:rPr lang="de-DE" sz="2800" b="1" dirty="0">
                <a:solidFill>
                  <a:schemeClr val="bg1"/>
                </a:solidFill>
                <a:latin typeface="Arial Narrow" panose="020B0606020202030204" pitchFamily="34" charset="0"/>
              </a:rPr>
              <a:t> ist das Gericht vor der  Bestellung eines Betreuers verpflichtet eine Abfrage im Vorsorgeregister vorzunehmen, eine Ausnahme wäre bei Gefahr im Verzug, jedoch ist dies unverzüglich nachzuholen.</a:t>
            </a:r>
          </a:p>
          <a:p>
            <a:pPr>
              <a:buFont typeface="Wingdings" panose="05000000000000000000" pitchFamily="2" charset="2"/>
              <a:buChar char="Ø"/>
            </a:pPr>
            <a:endParaRPr lang="de-DE" dirty="0">
              <a:latin typeface="Arial Narrow" panose="020B0606020202030204" pitchFamily="34" charset="0"/>
            </a:endParaRPr>
          </a:p>
        </p:txBody>
      </p:sp>
    </p:spTree>
    <p:extLst>
      <p:ext uri="{BB962C8B-B14F-4D97-AF65-F5344CB8AC3E}">
        <p14:creationId xmlns:p14="http://schemas.microsoft.com/office/powerpoint/2010/main" val="2432113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53681"/>
            <a:ext cx="11353800" cy="7011681"/>
          </a:xfrm>
        </p:spPr>
      </p:pic>
    </p:spTree>
    <p:extLst>
      <p:ext uri="{BB962C8B-B14F-4D97-AF65-F5344CB8AC3E}">
        <p14:creationId xmlns:p14="http://schemas.microsoft.com/office/powerpoint/2010/main" val="17511119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199" y="-21978"/>
            <a:ext cx="11448571" cy="6879977"/>
          </a:xfrm>
        </p:spPr>
      </p:pic>
    </p:spTree>
    <p:extLst>
      <p:ext uri="{BB962C8B-B14F-4D97-AF65-F5344CB8AC3E}">
        <p14:creationId xmlns:p14="http://schemas.microsoft.com/office/powerpoint/2010/main" val="3561960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57225" y="276225"/>
            <a:ext cx="2638425" cy="646331"/>
          </a:xfrm>
          <a:prstGeom prst="rect">
            <a:avLst/>
          </a:prstGeom>
          <a:noFill/>
        </p:spPr>
        <p:txBody>
          <a:bodyPr wrap="square" rtlCol="0">
            <a:spAutoFit/>
          </a:bodyPr>
          <a:lstStyle/>
          <a:p>
            <a:r>
              <a:rPr lang="de-DE" sz="3600" b="1" i="1" dirty="0">
                <a:solidFill>
                  <a:schemeClr val="bg1"/>
                </a:solidFill>
                <a:latin typeface="Arial Narrow" panose="020B0606020202030204" pitchFamily="34" charset="0"/>
              </a:rPr>
              <a:t>Volljährigkeit</a:t>
            </a:r>
          </a:p>
        </p:txBody>
      </p:sp>
      <p:sp>
        <p:nvSpPr>
          <p:cNvPr id="4" name="Textfeld 3"/>
          <p:cNvSpPr txBox="1"/>
          <p:nvPr/>
        </p:nvSpPr>
        <p:spPr>
          <a:xfrm>
            <a:off x="4792513" y="1126107"/>
            <a:ext cx="5734050" cy="646331"/>
          </a:xfrm>
          <a:prstGeom prst="rect">
            <a:avLst/>
          </a:prstGeom>
          <a:noFill/>
        </p:spPr>
        <p:txBody>
          <a:bodyPr wrap="square" rtlCol="0">
            <a:spAutoFit/>
          </a:bodyPr>
          <a:lstStyle/>
          <a:p>
            <a:r>
              <a:rPr lang="de-DE" sz="3600" b="1" i="1" dirty="0">
                <a:solidFill>
                  <a:schemeClr val="bg1"/>
                </a:solidFill>
                <a:latin typeface="Arial Narrow" panose="020B0606020202030204" pitchFamily="34" charset="0"/>
              </a:rPr>
              <a:t>Betreuer</a:t>
            </a:r>
          </a:p>
        </p:txBody>
      </p:sp>
      <p:sp>
        <p:nvSpPr>
          <p:cNvPr id="2" name="Textfeld 1"/>
          <p:cNvSpPr txBox="1"/>
          <p:nvPr/>
        </p:nvSpPr>
        <p:spPr>
          <a:xfrm>
            <a:off x="5962650" y="2695575"/>
            <a:ext cx="5534025" cy="646331"/>
          </a:xfrm>
          <a:prstGeom prst="rect">
            <a:avLst/>
          </a:prstGeom>
          <a:noFill/>
        </p:spPr>
        <p:txBody>
          <a:bodyPr wrap="square" rtlCol="0">
            <a:spAutoFit/>
          </a:bodyPr>
          <a:lstStyle/>
          <a:p>
            <a:r>
              <a:rPr lang="de-DE" sz="3600" b="1" i="1" strike="sngStrike" dirty="0">
                <a:solidFill>
                  <a:schemeClr val="bg1"/>
                </a:solidFill>
                <a:latin typeface="Arial Narrow" panose="020B0606020202030204" pitchFamily="34" charset="0"/>
              </a:rPr>
              <a:t>Gebrechlichkeitspflegschaft</a:t>
            </a:r>
          </a:p>
        </p:txBody>
      </p:sp>
      <p:sp>
        <p:nvSpPr>
          <p:cNvPr id="5" name="Textfeld 4"/>
          <p:cNvSpPr txBox="1"/>
          <p:nvPr/>
        </p:nvSpPr>
        <p:spPr>
          <a:xfrm>
            <a:off x="723900" y="4276725"/>
            <a:ext cx="4914900" cy="646331"/>
          </a:xfrm>
          <a:prstGeom prst="rect">
            <a:avLst/>
          </a:prstGeom>
          <a:noFill/>
        </p:spPr>
        <p:txBody>
          <a:bodyPr wrap="square" rtlCol="0">
            <a:spAutoFit/>
          </a:bodyPr>
          <a:lstStyle/>
          <a:p>
            <a:r>
              <a:rPr lang="de-DE" sz="3600" b="1" i="1" strike="sngStrike" dirty="0">
                <a:solidFill>
                  <a:schemeClr val="bg1"/>
                </a:solidFill>
                <a:latin typeface="Arial Narrow" panose="020B0606020202030204" pitchFamily="34" charset="0"/>
              </a:rPr>
              <a:t>Entmündigung</a:t>
            </a:r>
          </a:p>
        </p:txBody>
      </p:sp>
      <p:sp>
        <p:nvSpPr>
          <p:cNvPr id="6" name="Textfeld 5"/>
          <p:cNvSpPr txBox="1"/>
          <p:nvPr/>
        </p:nvSpPr>
        <p:spPr>
          <a:xfrm>
            <a:off x="6524625" y="5467350"/>
            <a:ext cx="4772025" cy="646331"/>
          </a:xfrm>
          <a:prstGeom prst="rect">
            <a:avLst/>
          </a:prstGeom>
          <a:noFill/>
        </p:spPr>
        <p:txBody>
          <a:bodyPr wrap="square" rtlCol="0">
            <a:spAutoFit/>
          </a:bodyPr>
          <a:lstStyle/>
          <a:p>
            <a:r>
              <a:rPr lang="de-DE" sz="3600" b="1" i="1" dirty="0">
                <a:solidFill>
                  <a:schemeClr val="bg1"/>
                </a:solidFill>
                <a:latin typeface="Arial Narrow" panose="020B0606020202030204" pitchFamily="34" charset="0"/>
              </a:rPr>
              <a:t>Gesetzliche Regelungen</a:t>
            </a:r>
          </a:p>
        </p:txBody>
      </p:sp>
    </p:spTree>
    <p:extLst>
      <p:ext uri="{BB962C8B-B14F-4D97-AF65-F5344CB8AC3E}">
        <p14:creationId xmlns:p14="http://schemas.microsoft.com/office/powerpoint/2010/main" val="3417622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73504" y="239271"/>
            <a:ext cx="8643938" cy="686714"/>
          </a:xfrm>
        </p:spPr>
        <p:txBody>
          <a:bodyPr>
            <a:noAutofit/>
          </a:bodyPr>
          <a:lstStyle/>
          <a:p>
            <a:pPr algn="ctr"/>
            <a:r>
              <a:rPr lang="de-DE" b="1" u="sng" dirty="0">
                <a:solidFill>
                  <a:srgbClr val="FF0000"/>
                </a:solidFill>
                <a:latin typeface="Arial Narrow" panose="020B0606020202030204" pitchFamily="34" charset="0"/>
              </a:rPr>
              <a:t>Betreuungsverfügung</a:t>
            </a:r>
          </a:p>
        </p:txBody>
      </p:sp>
      <p:sp>
        <p:nvSpPr>
          <p:cNvPr id="3" name="Inhaltsplatzhalter 2"/>
          <p:cNvSpPr>
            <a:spLocks noGrp="1"/>
          </p:cNvSpPr>
          <p:nvPr>
            <p:ph idx="1"/>
          </p:nvPr>
        </p:nvSpPr>
        <p:spPr>
          <a:xfrm rot="10800000" flipV="1">
            <a:off x="23285" y="929129"/>
            <a:ext cx="12007323" cy="5689600"/>
          </a:xfrm>
        </p:spPr>
        <p:txBody>
          <a:bodyPr>
            <a:noAutofit/>
          </a:bodyPr>
          <a:lstStyle/>
          <a:p>
            <a:pPr>
              <a:spcBef>
                <a:spcPts val="422"/>
              </a:spcBef>
              <a:buFont typeface="Wingdings" panose="05000000000000000000" pitchFamily="2" charset="2"/>
              <a:buChar char="Ø"/>
            </a:pPr>
            <a:r>
              <a:rPr lang="en-US" sz="2400" b="1" dirty="0" err="1">
                <a:solidFill>
                  <a:schemeClr val="bg1"/>
                </a:solidFill>
                <a:latin typeface="Arial Narrow" panose="020B0606020202030204" pitchFamily="34" charset="0"/>
              </a:rPr>
              <a:t>Betreuungsverfügung</a:t>
            </a:r>
            <a:r>
              <a:rPr lang="en-US" sz="2400" b="1" dirty="0">
                <a:solidFill>
                  <a:schemeClr val="bg1"/>
                </a:solidFill>
                <a:latin typeface="Arial Narrow" panose="020B0606020202030204" pitchFamily="34" charset="0"/>
              </a:rPr>
              <a:t> </a:t>
            </a:r>
            <a:r>
              <a:rPr lang="en-US" sz="2400" b="1" dirty="0">
                <a:solidFill>
                  <a:schemeClr val="bg1"/>
                </a:solidFill>
                <a:latin typeface="Arial Narrow" panose="020B0606020202030204" pitchFamily="34" charset="0"/>
                <a:sym typeface="Wingdings" panose="05000000000000000000" pitchFamily="2" charset="2"/>
              </a:rPr>
              <a:t> </a:t>
            </a:r>
            <a:r>
              <a:rPr lang="en-US" sz="2400" b="1" dirty="0">
                <a:solidFill>
                  <a:schemeClr val="bg1"/>
                </a:solidFill>
                <a:latin typeface="Arial Narrow" panose="020B0606020202030204" pitchFamily="34" charset="0"/>
              </a:rPr>
              <a:t>für den Fall der </a:t>
            </a:r>
            <a:r>
              <a:rPr lang="en-US" sz="2400" b="1" dirty="0" err="1">
                <a:solidFill>
                  <a:schemeClr val="bg1"/>
                </a:solidFill>
                <a:latin typeface="Arial Narrow" panose="020B0606020202030204" pitchFamily="34" charset="0"/>
              </a:rPr>
              <a:t>Anordnung</a:t>
            </a:r>
            <a:r>
              <a:rPr lang="en-US" sz="2400" b="1" dirty="0">
                <a:solidFill>
                  <a:schemeClr val="bg1"/>
                </a:solidFill>
                <a:latin typeface="Arial Narrow" panose="020B0606020202030204" pitchFamily="34" charset="0"/>
              </a:rPr>
              <a:t> </a:t>
            </a:r>
            <a:r>
              <a:rPr lang="en-US" sz="2400" b="1" dirty="0" err="1">
                <a:solidFill>
                  <a:schemeClr val="bg1"/>
                </a:solidFill>
                <a:latin typeface="Arial Narrow" panose="020B0606020202030204" pitchFamily="34" charset="0"/>
              </a:rPr>
              <a:t>einer</a:t>
            </a:r>
            <a:r>
              <a:rPr lang="en-US" sz="2400" b="1" dirty="0">
                <a:solidFill>
                  <a:schemeClr val="bg1"/>
                </a:solidFill>
                <a:latin typeface="Arial Narrow" panose="020B0606020202030204" pitchFamily="34" charset="0"/>
              </a:rPr>
              <a:t> </a:t>
            </a:r>
            <a:r>
              <a:rPr lang="en-US" sz="2400" b="1" dirty="0" err="1">
                <a:solidFill>
                  <a:schemeClr val="bg1"/>
                </a:solidFill>
                <a:latin typeface="Arial Narrow" panose="020B0606020202030204" pitchFamily="34" charset="0"/>
              </a:rPr>
              <a:t>Betreuung</a:t>
            </a:r>
            <a:r>
              <a:rPr lang="en-US" sz="2400" b="1" dirty="0">
                <a:solidFill>
                  <a:schemeClr val="bg1"/>
                </a:solidFill>
                <a:latin typeface="Arial Narrow" panose="020B0606020202030204" pitchFamily="34" charset="0"/>
              </a:rPr>
              <a:t> </a:t>
            </a:r>
            <a:r>
              <a:rPr lang="en-US" sz="2400" b="1" dirty="0" err="1">
                <a:solidFill>
                  <a:schemeClr val="bg1"/>
                </a:solidFill>
                <a:latin typeface="Arial Narrow" panose="020B0606020202030204" pitchFamily="34" charset="0"/>
              </a:rPr>
              <a:t>bestimmte</a:t>
            </a:r>
            <a:r>
              <a:rPr lang="en-US" sz="2400" b="1" dirty="0">
                <a:solidFill>
                  <a:schemeClr val="bg1"/>
                </a:solidFill>
                <a:latin typeface="Arial Narrow" panose="020B0606020202030204" pitchFamily="34" charset="0"/>
              </a:rPr>
              <a:t> </a:t>
            </a:r>
            <a:r>
              <a:rPr lang="en-US" sz="2400" b="1" dirty="0" err="1">
                <a:solidFill>
                  <a:schemeClr val="bg1"/>
                </a:solidFill>
                <a:latin typeface="Arial Narrow" panose="020B0606020202030204" pitchFamily="34" charset="0"/>
              </a:rPr>
              <a:t>Willensäußerung</a:t>
            </a:r>
            <a:endParaRPr lang="en-US" sz="2400" b="1" dirty="0">
              <a:solidFill>
                <a:schemeClr val="bg1"/>
              </a:solidFill>
              <a:latin typeface="Arial Narrow" panose="020B0606020202030204" pitchFamily="34" charset="0"/>
            </a:endParaRPr>
          </a:p>
          <a:p>
            <a:pPr>
              <a:spcBef>
                <a:spcPts val="422"/>
              </a:spcBef>
              <a:buFont typeface="Wingdings" panose="05000000000000000000" pitchFamily="2" charset="2"/>
              <a:buChar char="Ø"/>
            </a:pPr>
            <a:r>
              <a:rPr lang="en-US" sz="2400" b="1" dirty="0" err="1">
                <a:solidFill>
                  <a:schemeClr val="bg1"/>
                </a:solidFill>
                <a:latin typeface="Arial Narrow" panose="020B0606020202030204" pitchFamily="34" charset="0"/>
              </a:rPr>
              <a:t>Berücksichtigung</a:t>
            </a:r>
            <a:r>
              <a:rPr lang="en-US" sz="2400" b="1" dirty="0">
                <a:solidFill>
                  <a:schemeClr val="bg1"/>
                </a:solidFill>
                <a:latin typeface="Arial Narrow" panose="020B0606020202030204" pitchFamily="34" charset="0"/>
              </a:rPr>
              <a:t> des in </a:t>
            </a:r>
            <a:r>
              <a:rPr lang="en-US" sz="2400" b="1" dirty="0" err="1">
                <a:solidFill>
                  <a:schemeClr val="bg1"/>
                </a:solidFill>
                <a:latin typeface="Arial Narrow" panose="020B0606020202030204" pitchFamily="34" charset="0"/>
              </a:rPr>
              <a:t>ihr</a:t>
            </a:r>
            <a:r>
              <a:rPr lang="en-US" sz="2400" b="1" dirty="0">
                <a:solidFill>
                  <a:schemeClr val="bg1"/>
                </a:solidFill>
                <a:latin typeface="Arial Narrow" panose="020B0606020202030204" pitchFamily="34" charset="0"/>
              </a:rPr>
              <a:t> von dem </a:t>
            </a:r>
            <a:r>
              <a:rPr lang="en-US" sz="2400" b="1" dirty="0" err="1">
                <a:solidFill>
                  <a:schemeClr val="bg1"/>
                </a:solidFill>
                <a:latin typeface="Arial Narrow" panose="020B0606020202030204" pitchFamily="34" charset="0"/>
              </a:rPr>
              <a:t>Betroffenen</a:t>
            </a:r>
            <a:r>
              <a:rPr lang="en-US" sz="2400" b="1" dirty="0">
                <a:solidFill>
                  <a:schemeClr val="bg1"/>
                </a:solidFill>
                <a:latin typeface="Arial Narrow" panose="020B0606020202030204" pitchFamily="34" charset="0"/>
              </a:rPr>
              <a:t> </a:t>
            </a:r>
            <a:r>
              <a:rPr lang="en-US" sz="2400" b="1" dirty="0" err="1">
                <a:solidFill>
                  <a:schemeClr val="bg1"/>
                </a:solidFill>
                <a:latin typeface="Arial Narrow" panose="020B0606020202030204" pitchFamily="34" charset="0"/>
              </a:rPr>
              <a:t>geäußerten</a:t>
            </a:r>
            <a:r>
              <a:rPr lang="en-US" sz="2400" b="1" dirty="0">
                <a:solidFill>
                  <a:schemeClr val="bg1"/>
                </a:solidFill>
                <a:latin typeface="Arial Narrow" panose="020B0606020202030204" pitchFamily="34" charset="0"/>
              </a:rPr>
              <a:t> Willens hat </a:t>
            </a:r>
            <a:r>
              <a:rPr lang="en-US" sz="2400" b="1" dirty="0" err="1">
                <a:solidFill>
                  <a:schemeClr val="bg1"/>
                </a:solidFill>
                <a:latin typeface="Arial Narrow" panose="020B0606020202030204" pitchFamily="34" charset="0"/>
              </a:rPr>
              <a:t>unabhängig</a:t>
            </a:r>
            <a:r>
              <a:rPr lang="en-US" sz="2400" b="1" dirty="0">
                <a:solidFill>
                  <a:schemeClr val="bg1"/>
                </a:solidFill>
                <a:latin typeface="Arial Narrow" panose="020B0606020202030204" pitchFamily="34" charset="0"/>
              </a:rPr>
              <a:t> von der </a:t>
            </a:r>
            <a:r>
              <a:rPr lang="en-US" sz="2400" b="1" dirty="0" err="1">
                <a:solidFill>
                  <a:schemeClr val="bg1"/>
                </a:solidFill>
                <a:latin typeface="Arial Narrow" panose="020B0606020202030204" pitchFamily="34" charset="0"/>
              </a:rPr>
              <a:t>Geschäftsfähigkeit</a:t>
            </a:r>
            <a:r>
              <a:rPr lang="en-US" sz="2400" b="1" dirty="0">
                <a:solidFill>
                  <a:schemeClr val="bg1"/>
                </a:solidFill>
                <a:latin typeface="Arial Narrow" panose="020B0606020202030204" pitchFamily="34" charset="0"/>
              </a:rPr>
              <a:t> </a:t>
            </a:r>
            <a:r>
              <a:rPr lang="en-US" sz="2400" b="1" dirty="0" err="1">
                <a:solidFill>
                  <a:schemeClr val="bg1"/>
                </a:solidFill>
                <a:latin typeface="Arial Narrow" panose="020B0606020202030204" pitchFamily="34" charset="0"/>
              </a:rPr>
              <a:t>zu</a:t>
            </a:r>
            <a:r>
              <a:rPr lang="en-US" sz="2400" b="1" dirty="0">
                <a:solidFill>
                  <a:schemeClr val="bg1"/>
                </a:solidFill>
                <a:latin typeface="Arial Narrow" panose="020B0606020202030204" pitchFamily="34" charset="0"/>
              </a:rPr>
              <a:t> </a:t>
            </a:r>
            <a:r>
              <a:rPr lang="en-US" sz="2400" b="1" dirty="0" err="1">
                <a:solidFill>
                  <a:schemeClr val="bg1"/>
                </a:solidFill>
                <a:latin typeface="Arial Narrow" panose="020B0606020202030204" pitchFamily="34" charset="0"/>
              </a:rPr>
              <a:t>erfolgen</a:t>
            </a:r>
            <a:r>
              <a:rPr lang="en-US" sz="2400" b="1" dirty="0">
                <a:solidFill>
                  <a:schemeClr val="bg1"/>
                </a:solidFill>
                <a:latin typeface="Arial Narrow" panose="020B0606020202030204" pitchFamily="34" charset="0"/>
              </a:rPr>
              <a:t>, </a:t>
            </a:r>
            <a:r>
              <a:rPr lang="en-US" sz="2400" b="1" dirty="0" err="1">
                <a:solidFill>
                  <a:schemeClr val="bg1"/>
                </a:solidFill>
                <a:latin typeface="Arial Narrow" panose="020B0606020202030204" pitchFamily="34" charset="0"/>
              </a:rPr>
              <a:t>sofern</a:t>
            </a:r>
            <a:r>
              <a:rPr lang="en-US" sz="2400" b="1" dirty="0">
                <a:solidFill>
                  <a:schemeClr val="bg1"/>
                </a:solidFill>
                <a:latin typeface="Arial Narrow" panose="020B0606020202030204" pitchFamily="34" charset="0"/>
              </a:rPr>
              <a:t> der Wille </a:t>
            </a:r>
            <a:r>
              <a:rPr lang="en-US" sz="2400" b="1" dirty="0" err="1">
                <a:solidFill>
                  <a:schemeClr val="bg1"/>
                </a:solidFill>
                <a:latin typeface="Arial Narrow" panose="020B0606020202030204" pitchFamily="34" charset="0"/>
              </a:rPr>
              <a:t>mit</a:t>
            </a:r>
            <a:r>
              <a:rPr lang="en-US" sz="2400" b="1" dirty="0">
                <a:solidFill>
                  <a:schemeClr val="bg1"/>
                </a:solidFill>
                <a:latin typeface="Arial Narrow" panose="020B0606020202030204" pitchFamily="34" charset="0"/>
              </a:rPr>
              <a:t> dem Wohl des </a:t>
            </a:r>
            <a:r>
              <a:rPr lang="en-US" sz="2400" b="1" dirty="0" err="1">
                <a:solidFill>
                  <a:schemeClr val="bg1"/>
                </a:solidFill>
                <a:latin typeface="Arial Narrow" panose="020B0606020202030204" pitchFamily="34" charset="0"/>
              </a:rPr>
              <a:t>Betreuten</a:t>
            </a:r>
            <a:r>
              <a:rPr lang="en-US" sz="2400" b="1" dirty="0">
                <a:solidFill>
                  <a:schemeClr val="bg1"/>
                </a:solidFill>
                <a:latin typeface="Arial Narrow" panose="020B0606020202030204" pitchFamily="34" charset="0"/>
              </a:rPr>
              <a:t> </a:t>
            </a:r>
            <a:r>
              <a:rPr lang="en-US" sz="2400" b="1" dirty="0" err="1">
                <a:solidFill>
                  <a:schemeClr val="bg1"/>
                </a:solidFill>
                <a:latin typeface="Arial Narrow" panose="020B0606020202030204" pitchFamily="34" charset="0"/>
              </a:rPr>
              <a:t>vereinbar</a:t>
            </a:r>
            <a:r>
              <a:rPr lang="en-US" sz="2400" b="1" dirty="0">
                <a:solidFill>
                  <a:schemeClr val="bg1"/>
                </a:solidFill>
                <a:latin typeface="Arial Narrow" panose="020B0606020202030204" pitchFamily="34" charset="0"/>
              </a:rPr>
              <a:t> </a:t>
            </a:r>
            <a:r>
              <a:rPr lang="en-US" sz="2400" b="1" dirty="0" err="1">
                <a:solidFill>
                  <a:schemeClr val="bg1"/>
                </a:solidFill>
                <a:latin typeface="Arial Narrow" panose="020B0606020202030204" pitchFamily="34" charset="0"/>
              </a:rPr>
              <a:t>ist</a:t>
            </a:r>
            <a:endParaRPr lang="en-US" sz="2400" b="1" dirty="0">
              <a:solidFill>
                <a:schemeClr val="bg1"/>
              </a:solidFill>
              <a:latin typeface="Arial Narrow" panose="020B0606020202030204" pitchFamily="34" charset="0"/>
            </a:endParaRPr>
          </a:p>
          <a:p>
            <a:pPr>
              <a:spcBef>
                <a:spcPts val="422"/>
              </a:spcBef>
              <a:buFont typeface="Wingdings" panose="05000000000000000000" pitchFamily="2" charset="2"/>
              <a:buChar char="Ø"/>
            </a:pPr>
            <a:r>
              <a:rPr lang="en-US" sz="2400" b="1" dirty="0" err="1">
                <a:solidFill>
                  <a:schemeClr val="bg1"/>
                </a:solidFill>
                <a:latin typeface="Arial Narrow" panose="020B0606020202030204" pitchFamily="34" charset="0"/>
              </a:rPr>
              <a:t>Möglicher</a:t>
            </a:r>
            <a:r>
              <a:rPr lang="en-US" sz="2400" b="1" dirty="0">
                <a:solidFill>
                  <a:schemeClr val="bg1"/>
                </a:solidFill>
                <a:latin typeface="Arial Narrow" panose="020B0606020202030204" pitchFamily="34" charset="0"/>
              </a:rPr>
              <a:t> </a:t>
            </a:r>
            <a:r>
              <a:rPr lang="en-US" sz="2400" b="1" dirty="0" err="1">
                <a:solidFill>
                  <a:schemeClr val="bg1"/>
                </a:solidFill>
                <a:latin typeface="Arial Narrow" panose="020B0606020202030204" pitchFamily="34" charset="0"/>
              </a:rPr>
              <a:t>Inhalt</a:t>
            </a:r>
            <a:r>
              <a:rPr lang="en-US" sz="2400" b="1" dirty="0">
                <a:solidFill>
                  <a:schemeClr val="bg1"/>
                </a:solidFill>
                <a:latin typeface="Arial Narrow" panose="020B0606020202030204" pitchFamily="34" charset="0"/>
              </a:rPr>
              <a:t> der </a:t>
            </a:r>
            <a:r>
              <a:rPr lang="en-US" sz="2400" b="1" dirty="0" err="1">
                <a:solidFill>
                  <a:schemeClr val="bg1"/>
                </a:solidFill>
                <a:latin typeface="Arial Narrow" panose="020B0606020202030204" pitchFamily="34" charset="0"/>
              </a:rPr>
              <a:t>Betreuungsverfügung</a:t>
            </a:r>
            <a:r>
              <a:rPr lang="en-US" sz="2400" b="1" dirty="0">
                <a:solidFill>
                  <a:schemeClr val="bg1"/>
                </a:solidFill>
                <a:latin typeface="Arial Narrow" panose="020B0606020202030204" pitchFamily="34" charset="0"/>
              </a:rPr>
              <a:t>:</a:t>
            </a:r>
            <a:endParaRPr lang="de-DE" sz="2400" b="1" dirty="0">
              <a:solidFill>
                <a:schemeClr val="bg1"/>
              </a:solidFill>
              <a:latin typeface="Arial Narrow" panose="020B0606020202030204" pitchFamily="34" charset="0"/>
            </a:endParaRPr>
          </a:p>
          <a:p>
            <a:pPr lvl="1">
              <a:spcBef>
                <a:spcPts val="422"/>
              </a:spcBef>
              <a:buFont typeface="Wingdings" panose="05000000000000000000" pitchFamily="2" charset="2"/>
              <a:buChar char="§"/>
            </a:pPr>
            <a:r>
              <a:rPr lang="en-US" sz="2400" b="1" dirty="0" err="1">
                <a:solidFill>
                  <a:schemeClr val="bg1"/>
                </a:solidFill>
                <a:latin typeface="Arial Narrow" panose="020B0606020202030204" pitchFamily="34" charset="0"/>
              </a:rPr>
              <a:t>Vorschläge</a:t>
            </a:r>
            <a:r>
              <a:rPr lang="en-US" sz="2400" b="1" dirty="0">
                <a:solidFill>
                  <a:schemeClr val="bg1"/>
                </a:solidFill>
                <a:latin typeface="Arial Narrow" panose="020B0606020202030204" pitchFamily="34" charset="0"/>
              </a:rPr>
              <a:t> </a:t>
            </a:r>
            <a:r>
              <a:rPr lang="en-US" sz="2400" b="1" dirty="0" err="1">
                <a:solidFill>
                  <a:schemeClr val="bg1"/>
                </a:solidFill>
                <a:latin typeface="Arial Narrow" panose="020B0606020202030204" pitchFamily="34" charset="0"/>
              </a:rPr>
              <a:t>zur</a:t>
            </a:r>
            <a:r>
              <a:rPr lang="en-US" sz="2400" b="1" dirty="0">
                <a:solidFill>
                  <a:schemeClr val="bg1"/>
                </a:solidFill>
                <a:latin typeface="Arial Narrow" panose="020B0606020202030204" pitchFamily="34" charset="0"/>
              </a:rPr>
              <a:t> Person des </a:t>
            </a:r>
            <a:r>
              <a:rPr lang="en-US" sz="2400" b="1" dirty="0" err="1">
                <a:solidFill>
                  <a:schemeClr val="bg1"/>
                </a:solidFill>
                <a:latin typeface="Arial Narrow" panose="020B0606020202030204" pitchFamily="34" charset="0"/>
              </a:rPr>
              <a:t>Betreuers</a:t>
            </a:r>
            <a:r>
              <a:rPr lang="en-US" sz="2400" b="1" dirty="0">
                <a:solidFill>
                  <a:schemeClr val="bg1"/>
                </a:solidFill>
                <a:latin typeface="Arial Narrow" panose="020B0606020202030204" pitchFamily="34" charset="0"/>
              </a:rPr>
              <a:t>, </a:t>
            </a:r>
            <a:r>
              <a:rPr lang="en-US" sz="2400" b="1" dirty="0" err="1">
                <a:solidFill>
                  <a:schemeClr val="bg1"/>
                </a:solidFill>
                <a:latin typeface="Arial Narrow" panose="020B0606020202030204" pitchFamily="34" charset="0"/>
              </a:rPr>
              <a:t>vgl</a:t>
            </a:r>
            <a:r>
              <a:rPr lang="en-US" sz="2400" b="1" dirty="0">
                <a:solidFill>
                  <a:schemeClr val="bg1"/>
                </a:solidFill>
                <a:latin typeface="Arial Narrow" panose="020B0606020202030204" pitchFamily="34" charset="0"/>
              </a:rPr>
              <a:t>. § 1816 BGB </a:t>
            </a:r>
            <a:endParaRPr lang="de-DE" sz="2400" b="1" dirty="0">
              <a:solidFill>
                <a:schemeClr val="bg1"/>
              </a:solidFill>
              <a:latin typeface="Arial Narrow" panose="020B0606020202030204" pitchFamily="34" charset="0"/>
            </a:endParaRPr>
          </a:p>
          <a:p>
            <a:pPr lvl="1">
              <a:spcBef>
                <a:spcPts val="422"/>
              </a:spcBef>
              <a:buFont typeface="Wingdings" panose="05000000000000000000" pitchFamily="2" charset="2"/>
              <a:buChar char="§"/>
            </a:pPr>
            <a:r>
              <a:rPr lang="en-US" sz="2400" b="1" dirty="0" err="1">
                <a:solidFill>
                  <a:schemeClr val="bg1"/>
                </a:solidFill>
                <a:latin typeface="Arial Narrow" panose="020B0606020202030204" pitchFamily="34" charset="0"/>
              </a:rPr>
              <a:t>Wünsche</a:t>
            </a:r>
            <a:r>
              <a:rPr lang="en-US" sz="2400" b="1" dirty="0">
                <a:solidFill>
                  <a:schemeClr val="bg1"/>
                </a:solidFill>
                <a:latin typeface="Arial Narrow" panose="020B0606020202030204" pitchFamily="34" charset="0"/>
              </a:rPr>
              <a:t> </a:t>
            </a:r>
            <a:r>
              <a:rPr lang="en-US" sz="2400" b="1" dirty="0" err="1">
                <a:solidFill>
                  <a:schemeClr val="bg1"/>
                </a:solidFill>
                <a:latin typeface="Arial Narrow" panose="020B0606020202030204" pitchFamily="34" charset="0"/>
              </a:rPr>
              <a:t>zur</a:t>
            </a:r>
            <a:r>
              <a:rPr lang="en-US" sz="2400" b="1" dirty="0">
                <a:solidFill>
                  <a:schemeClr val="bg1"/>
                </a:solidFill>
                <a:latin typeface="Arial Narrow" panose="020B0606020202030204" pitchFamily="34" charset="0"/>
              </a:rPr>
              <a:t> </a:t>
            </a:r>
            <a:r>
              <a:rPr lang="en-US" sz="2400" b="1" dirty="0" err="1">
                <a:solidFill>
                  <a:schemeClr val="bg1"/>
                </a:solidFill>
                <a:latin typeface="Arial Narrow" panose="020B0606020202030204" pitchFamily="34" charset="0"/>
              </a:rPr>
              <a:t>Übertragung</a:t>
            </a:r>
            <a:r>
              <a:rPr lang="en-US" sz="2400" b="1" dirty="0">
                <a:solidFill>
                  <a:schemeClr val="bg1"/>
                </a:solidFill>
                <a:latin typeface="Arial Narrow" panose="020B0606020202030204" pitchFamily="34" charset="0"/>
              </a:rPr>
              <a:t> </a:t>
            </a:r>
            <a:r>
              <a:rPr lang="en-US" sz="2400" b="1" dirty="0" err="1">
                <a:solidFill>
                  <a:schemeClr val="bg1"/>
                </a:solidFill>
                <a:latin typeface="Arial Narrow" panose="020B0606020202030204" pitchFamily="34" charset="0"/>
              </a:rPr>
              <a:t>bestimmter</a:t>
            </a:r>
            <a:r>
              <a:rPr lang="en-US" sz="2400" b="1" dirty="0">
                <a:solidFill>
                  <a:schemeClr val="bg1"/>
                </a:solidFill>
                <a:latin typeface="Arial Narrow" panose="020B0606020202030204" pitchFamily="34" charset="0"/>
              </a:rPr>
              <a:t> </a:t>
            </a:r>
            <a:r>
              <a:rPr lang="en-US" sz="2400" b="1" dirty="0" err="1">
                <a:solidFill>
                  <a:schemeClr val="bg1"/>
                </a:solidFill>
                <a:latin typeface="Arial Narrow" panose="020B0606020202030204" pitchFamily="34" charset="0"/>
              </a:rPr>
              <a:t>Aufgabenkreise</a:t>
            </a:r>
            <a:endParaRPr lang="en-US" sz="2400" b="1" dirty="0">
              <a:solidFill>
                <a:schemeClr val="bg1"/>
              </a:solidFill>
              <a:latin typeface="Arial Narrow" panose="020B0606020202030204" pitchFamily="34" charset="0"/>
            </a:endParaRPr>
          </a:p>
          <a:p>
            <a:pPr lvl="1">
              <a:spcBef>
                <a:spcPts val="422"/>
              </a:spcBef>
              <a:buFont typeface="Wingdings" panose="05000000000000000000" pitchFamily="2" charset="2"/>
              <a:buChar char="§"/>
            </a:pPr>
            <a:r>
              <a:rPr lang="en-US" sz="2400" b="1" dirty="0" err="1">
                <a:solidFill>
                  <a:schemeClr val="bg1"/>
                </a:solidFill>
                <a:latin typeface="Arial Narrow" panose="020B0606020202030204" pitchFamily="34" charset="0"/>
              </a:rPr>
              <a:t>Wünsche</a:t>
            </a:r>
            <a:r>
              <a:rPr lang="en-US" sz="2400" b="1" dirty="0">
                <a:solidFill>
                  <a:schemeClr val="bg1"/>
                </a:solidFill>
                <a:latin typeface="Arial Narrow" panose="020B0606020202030204" pitchFamily="34" charset="0"/>
              </a:rPr>
              <a:t> </a:t>
            </a:r>
            <a:r>
              <a:rPr lang="en-US" sz="2400" b="1" dirty="0" err="1">
                <a:solidFill>
                  <a:schemeClr val="bg1"/>
                </a:solidFill>
                <a:latin typeface="Arial Narrow" panose="020B0606020202030204" pitchFamily="34" charset="0"/>
              </a:rPr>
              <a:t>hinsichtlich</a:t>
            </a:r>
            <a:r>
              <a:rPr lang="en-US" sz="2400" b="1" dirty="0">
                <a:solidFill>
                  <a:schemeClr val="bg1"/>
                </a:solidFill>
                <a:latin typeface="Arial Narrow" panose="020B0606020202030204" pitchFamily="34" charset="0"/>
              </a:rPr>
              <a:t> der </a:t>
            </a:r>
            <a:r>
              <a:rPr lang="en-US" sz="2400" b="1" dirty="0" err="1">
                <a:solidFill>
                  <a:schemeClr val="bg1"/>
                </a:solidFill>
                <a:latin typeface="Arial Narrow" panose="020B0606020202030204" pitchFamily="34" charset="0"/>
              </a:rPr>
              <a:t>Lebensgestaltung</a:t>
            </a:r>
            <a:r>
              <a:rPr lang="en-US" sz="2400" b="1" dirty="0">
                <a:solidFill>
                  <a:schemeClr val="bg1"/>
                </a:solidFill>
                <a:latin typeface="Arial Narrow" panose="020B0606020202030204" pitchFamily="34" charset="0"/>
              </a:rPr>
              <a:t> </a:t>
            </a:r>
            <a:r>
              <a:rPr lang="en-US" sz="2400" b="1" dirty="0" err="1">
                <a:solidFill>
                  <a:schemeClr val="bg1"/>
                </a:solidFill>
                <a:latin typeface="Arial Narrow" panose="020B0606020202030204" pitchFamily="34" charset="0"/>
              </a:rPr>
              <a:t>während</a:t>
            </a:r>
            <a:r>
              <a:rPr lang="en-US" sz="2400" b="1" dirty="0">
                <a:solidFill>
                  <a:schemeClr val="bg1"/>
                </a:solidFill>
                <a:latin typeface="Arial Narrow" panose="020B0606020202030204" pitchFamily="34" charset="0"/>
              </a:rPr>
              <a:t> der </a:t>
            </a:r>
            <a:r>
              <a:rPr lang="en-US" sz="2400" b="1" dirty="0" err="1">
                <a:solidFill>
                  <a:schemeClr val="bg1"/>
                </a:solidFill>
                <a:latin typeface="Arial Narrow" panose="020B0606020202030204" pitchFamily="34" charset="0"/>
              </a:rPr>
              <a:t>Betreuung</a:t>
            </a:r>
            <a:r>
              <a:rPr lang="en-US" sz="2400" b="1" dirty="0">
                <a:solidFill>
                  <a:schemeClr val="bg1"/>
                </a:solidFill>
                <a:latin typeface="Arial Narrow" panose="020B0606020202030204" pitchFamily="34" charset="0"/>
              </a:rPr>
              <a:t>, </a:t>
            </a:r>
            <a:r>
              <a:rPr lang="en-US" sz="2400" b="1" dirty="0" err="1">
                <a:solidFill>
                  <a:schemeClr val="bg1"/>
                </a:solidFill>
                <a:latin typeface="Arial Narrow" panose="020B0606020202030204" pitchFamily="34" charset="0"/>
              </a:rPr>
              <a:t>vgl</a:t>
            </a:r>
            <a:r>
              <a:rPr lang="en-US" sz="2400" b="1" dirty="0">
                <a:solidFill>
                  <a:schemeClr val="bg1"/>
                </a:solidFill>
                <a:latin typeface="Arial Narrow" panose="020B0606020202030204" pitchFamily="34" charset="0"/>
              </a:rPr>
              <a:t>. §1821 Abs. 2 BGB </a:t>
            </a:r>
          </a:p>
          <a:p>
            <a:pPr lvl="1">
              <a:spcBef>
                <a:spcPts val="422"/>
              </a:spcBef>
              <a:buFont typeface="Wingdings" panose="05000000000000000000" pitchFamily="2" charset="2"/>
              <a:buChar char="§"/>
            </a:pPr>
            <a:r>
              <a:rPr lang="de-DE" sz="2400" b="1" dirty="0">
                <a:solidFill>
                  <a:schemeClr val="bg1"/>
                </a:solidFill>
                <a:latin typeface="Arial Narrow" panose="020B0606020202030204" pitchFamily="34" charset="0"/>
              </a:rPr>
              <a:t>§ 285 Abs. 2 </a:t>
            </a:r>
            <a:r>
              <a:rPr lang="de-DE" sz="2400" b="1" dirty="0" err="1">
                <a:solidFill>
                  <a:schemeClr val="bg1"/>
                </a:solidFill>
                <a:latin typeface="Arial Narrow" panose="020B0606020202030204" pitchFamily="34" charset="0"/>
              </a:rPr>
              <a:t>FamFG</a:t>
            </a:r>
            <a:r>
              <a:rPr lang="de-DE" sz="2400" b="1" dirty="0">
                <a:solidFill>
                  <a:schemeClr val="bg1"/>
                </a:solidFill>
                <a:latin typeface="Arial Narrow" panose="020B0606020202030204" pitchFamily="34" charset="0"/>
              </a:rPr>
              <a:t> (Herausgabe an das Betreuungsgericht) gilt hierfür ebenso</a:t>
            </a:r>
          </a:p>
          <a:p>
            <a:pPr marL="0" indent="0">
              <a:buNone/>
            </a:pPr>
            <a:endParaRPr lang="de-DE" dirty="0"/>
          </a:p>
        </p:txBody>
      </p:sp>
    </p:spTree>
    <p:extLst>
      <p:ext uri="{BB962C8B-B14F-4D97-AF65-F5344CB8AC3E}">
        <p14:creationId xmlns:p14="http://schemas.microsoft.com/office/powerpoint/2010/main" val="3009996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6519F-63A3-4276-AD0C-816D375476BE}"/>
              </a:ext>
            </a:extLst>
          </p:cNvPr>
          <p:cNvSpPr>
            <a:spLocks noGrp="1"/>
          </p:cNvSpPr>
          <p:nvPr>
            <p:ph type="title"/>
          </p:nvPr>
        </p:nvSpPr>
        <p:spPr>
          <a:xfrm>
            <a:off x="506412" y="5122332"/>
            <a:ext cx="8534400" cy="1507067"/>
          </a:xfrm>
        </p:spPr>
        <p:txBody>
          <a:bodyPr/>
          <a:lstStyle/>
          <a:p>
            <a:r>
              <a:rPr lang="de-DE" b="1" dirty="0">
                <a:solidFill>
                  <a:schemeClr val="bg1"/>
                </a:solidFill>
                <a:latin typeface=" Arial Narrow"/>
              </a:rPr>
              <a:t>Betreuungsverfügung</a:t>
            </a:r>
            <a:br>
              <a:rPr lang="de-DE" b="1" dirty="0"/>
            </a:br>
            <a:r>
              <a:rPr lang="de-DE" sz="900" b="1" dirty="0"/>
              <a:t>Bild: Jan </a:t>
            </a:r>
            <a:r>
              <a:rPr lang="de-DE" sz="900" b="1" dirty="0" err="1"/>
              <a:t>Tomaschoff</a:t>
            </a:r>
            <a:endParaRPr lang="de-DE" sz="900" b="1" dirty="0"/>
          </a:p>
        </p:txBody>
      </p:sp>
      <p:pic>
        <p:nvPicPr>
          <p:cNvPr id="4" name="Inhaltsplatzhalter 3">
            <a:extLst>
              <a:ext uri="{FF2B5EF4-FFF2-40B4-BE49-F238E27FC236}">
                <a16:creationId xmlns:a16="http://schemas.microsoft.com/office/drawing/2014/main" id="{9C6D6EE3-33CC-424F-B277-95305A6B2E2F}"/>
              </a:ext>
            </a:extLst>
          </p:cNvPr>
          <p:cNvPicPr>
            <a:picLocks noGrp="1" noChangeAspect="1"/>
          </p:cNvPicPr>
          <p:nvPr>
            <p:ph idx="1"/>
          </p:nvPr>
        </p:nvPicPr>
        <p:blipFill>
          <a:blip r:embed="rId2"/>
          <a:stretch>
            <a:fillRect/>
          </a:stretch>
        </p:blipFill>
        <p:spPr>
          <a:xfrm>
            <a:off x="2133600" y="545306"/>
            <a:ext cx="7696199" cy="4775994"/>
          </a:xfrm>
          <a:prstGeom prst="rect">
            <a:avLst/>
          </a:prstGeom>
        </p:spPr>
      </p:pic>
    </p:spTree>
    <p:extLst>
      <p:ext uri="{BB962C8B-B14F-4D97-AF65-F5344CB8AC3E}">
        <p14:creationId xmlns:p14="http://schemas.microsoft.com/office/powerpoint/2010/main" val="15292808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73100" y="790575"/>
            <a:ext cx="11150599" cy="4832092"/>
          </a:xfrm>
          <a:prstGeom prst="rect">
            <a:avLst/>
          </a:prstGeom>
          <a:noFill/>
        </p:spPr>
        <p:txBody>
          <a:bodyPr wrap="square" rtlCol="0">
            <a:spAutoFit/>
          </a:bodyPr>
          <a:lstStyle/>
          <a:p>
            <a:endParaRPr lang="de-DE" sz="2000" b="1" dirty="0">
              <a:solidFill>
                <a:schemeClr val="bg1"/>
              </a:solidFill>
              <a:latin typeface=" Arial Narrow"/>
            </a:endParaRPr>
          </a:p>
          <a:p>
            <a:pPr algn="ctr"/>
            <a:r>
              <a:rPr lang="de-DE" sz="4400" b="1" u="sng" dirty="0">
                <a:solidFill>
                  <a:schemeClr val="accent4">
                    <a:lumMod val="75000"/>
                  </a:schemeClr>
                </a:solidFill>
                <a:latin typeface="Arial Narrow" panose="020B0606020202030204" pitchFamily="34" charset="0"/>
              </a:rPr>
              <a:t>Interesse des Betroffenen</a:t>
            </a:r>
          </a:p>
          <a:p>
            <a:pPr algn="ctr"/>
            <a:endParaRPr lang="de-DE" sz="4800" dirty="0">
              <a:latin typeface="Arial Narrow" panose="020B0606020202030204" pitchFamily="34" charset="0"/>
            </a:endParaRPr>
          </a:p>
          <a:p>
            <a:pPr marL="457200" indent="-457200">
              <a:buFont typeface="Wingdings" panose="05000000000000000000" pitchFamily="2" charset="2"/>
              <a:buChar char="Ø"/>
            </a:pPr>
            <a:r>
              <a:rPr lang="de-DE" sz="2800" b="1" dirty="0">
                <a:solidFill>
                  <a:schemeClr val="bg1"/>
                </a:solidFill>
                <a:latin typeface=" Arial Narrow"/>
              </a:rPr>
              <a:t>Nur für die Aufgabenkreise, in denen die Betreuung notwendig ist</a:t>
            </a:r>
          </a:p>
          <a:p>
            <a:pPr marL="457200" indent="-457200">
              <a:buFont typeface="Wingdings" panose="05000000000000000000" pitchFamily="2" charset="2"/>
              <a:buChar char="Ø"/>
            </a:pPr>
            <a:r>
              <a:rPr lang="de-DE" sz="2800" b="1" dirty="0">
                <a:solidFill>
                  <a:schemeClr val="bg1"/>
                </a:solidFill>
                <a:latin typeface=" Arial Narrow"/>
              </a:rPr>
              <a:t>Konkreter Handlungsbedarf muss vorliegen</a:t>
            </a:r>
          </a:p>
          <a:p>
            <a:pPr marL="457200" indent="-457200">
              <a:buFont typeface="Wingdings" panose="05000000000000000000" pitchFamily="2" charset="2"/>
              <a:buChar char="Ø"/>
            </a:pPr>
            <a:r>
              <a:rPr lang="de-DE" sz="2800" b="1" dirty="0">
                <a:solidFill>
                  <a:schemeClr val="bg1"/>
                </a:solidFill>
                <a:latin typeface=" Arial Narrow"/>
              </a:rPr>
              <a:t>Keine „prophylaktische“ Betreuung</a:t>
            </a:r>
          </a:p>
          <a:p>
            <a:pPr marL="457200" indent="-457200">
              <a:buFont typeface="Wingdings" panose="05000000000000000000" pitchFamily="2" charset="2"/>
              <a:buChar char="Ø"/>
            </a:pPr>
            <a:r>
              <a:rPr lang="de-DE" sz="2800" b="1" dirty="0">
                <a:solidFill>
                  <a:schemeClr val="bg1"/>
                </a:solidFill>
                <a:latin typeface=" Arial Narrow"/>
              </a:rPr>
              <a:t>Notwendigkeit für jeden einzelnen Aufgabenbereich gesondert zu prüfen</a:t>
            </a:r>
          </a:p>
          <a:p>
            <a:pPr marL="457200" indent="-457200">
              <a:buFont typeface="Wingdings" panose="05000000000000000000" pitchFamily="2" charset="2"/>
              <a:buChar char="Ø"/>
            </a:pPr>
            <a:r>
              <a:rPr lang="de-DE" sz="2800" b="1" dirty="0">
                <a:solidFill>
                  <a:schemeClr val="accent3">
                    <a:lumMod val="75000"/>
                  </a:schemeClr>
                </a:solidFill>
                <a:latin typeface=" Arial Narrow"/>
              </a:rPr>
              <a:t>Aufgabenkreise</a:t>
            </a:r>
            <a:r>
              <a:rPr lang="de-DE" sz="2800" b="1" dirty="0">
                <a:solidFill>
                  <a:schemeClr val="bg1"/>
                </a:solidFill>
                <a:latin typeface=" Arial Narrow"/>
              </a:rPr>
              <a:t> können sein: Vermögenssorge, Gesundheitssorge, Wohnungsangelegenheiten, etc.</a:t>
            </a:r>
          </a:p>
          <a:p>
            <a:endParaRPr lang="de-DE" sz="2800" dirty="0">
              <a:latin typeface="Arial Narrow" panose="020B0606020202030204" pitchFamily="34" charset="0"/>
            </a:endParaRPr>
          </a:p>
        </p:txBody>
      </p:sp>
    </p:spTree>
    <p:extLst>
      <p:ext uri="{BB962C8B-B14F-4D97-AF65-F5344CB8AC3E}">
        <p14:creationId xmlns:p14="http://schemas.microsoft.com/office/powerpoint/2010/main" val="24358363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5712" y="523876"/>
            <a:ext cx="10098088" cy="1507067"/>
          </a:xfrm>
        </p:spPr>
        <p:txBody>
          <a:bodyPr>
            <a:noAutofit/>
          </a:bodyPr>
          <a:lstStyle/>
          <a:p>
            <a:r>
              <a:rPr lang="de-DE" b="1" dirty="0">
                <a:solidFill>
                  <a:schemeClr val="bg1"/>
                </a:solidFill>
                <a:latin typeface=" Arial Narrow"/>
              </a:rPr>
              <a:t>Was sind eigentlich Aufgabenkreise oder Aufgabenbereiche eines Betreuers ???</a:t>
            </a:r>
          </a:p>
        </p:txBody>
      </p:sp>
      <p:sp>
        <p:nvSpPr>
          <p:cNvPr id="3" name="Inhaltsplatzhalter 2"/>
          <p:cNvSpPr>
            <a:spLocks noGrp="1"/>
          </p:cNvSpPr>
          <p:nvPr>
            <p:ph idx="1"/>
          </p:nvPr>
        </p:nvSpPr>
        <p:spPr>
          <a:xfrm>
            <a:off x="838200" y="523876"/>
            <a:ext cx="10756900" cy="5229224"/>
          </a:xfrm>
        </p:spPr>
        <p:txBody>
          <a:bodyPr>
            <a:normAutofit/>
          </a:bodyPr>
          <a:lstStyle/>
          <a:p>
            <a:pPr marL="0" indent="0">
              <a:buNone/>
            </a:pPr>
            <a:endParaRPr lang="de-DE" b="1" i="1" dirty="0">
              <a:solidFill>
                <a:schemeClr val="bg1"/>
              </a:solidFill>
              <a:latin typeface=" Arial Narrow"/>
            </a:endParaRPr>
          </a:p>
          <a:p>
            <a:pPr marL="0" indent="0">
              <a:buNone/>
            </a:pPr>
            <a:endParaRPr lang="de-DE" b="1" i="1" dirty="0">
              <a:solidFill>
                <a:schemeClr val="bg1"/>
              </a:solidFill>
              <a:latin typeface=" Arial Narrow"/>
            </a:endParaRPr>
          </a:p>
          <a:p>
            <a:pPr marL="0" indent="0">
              <a:buNone/>
            </a:pPr>
            <a:endParaRPr lang="de-DE" b="1" i="1" dirty="0">
              <a:solidFill>
                <a:schemeClr val="bg1"/>
              </a:solidFill>
              <a:latin typeface=" Arial Narrow"/>
            </a:endParaRPr>
          </a:p>
          <a:p>
            <a:pPr marL="0" indent="0">
              <a:buNone/>
            </a:pPr>
            <a:r>
              <a:rPr lang="de-DE" sz="3200" b="1" i="1" dirty="0">
                <a:solidFill>
                  <a:schemeClr val="bg1"/>
                </a:solidFill>
                <a:latin typeface=" Arial Narrow"/>
              </a:rPr>
              <a:t>Der bisher mehrdeutig verwendete Begriff </a:t>
            </a:r>
            <a:r>
              <a:rPr lang="de-DE" sz="3200" b="1" i="1" dirty="0">
                <a:solidFill>
                  <a:schemeClr val="accent3">
                    <a:lumMod val="75000"/>
                  </a:schemeClr>
                </a:solidFill>
                <a:latin typeface=" Arial Narrow"/>
              </a:rPr>
              <a:t>„ Aufgabenkreis“ </a:t>
            </a:r>
            <a:r>
              <a:rPr lang="de-DE" sz="3200" b="1" i="1" dirty="0">
                <a:solidFill>
                  <a:schemeClr val="bg1"/>
                </a:solidFill>
                <a:latin typeface=" Arial Narrow"/>
              </a:rPr>
              <a:t>meint nunmehr die Gesamtheit aller von Betreuern zu regelnden Aufgaben.</a:t>
            </a:r>
          </a:p>
          <a:p>
            <a:pPr marL="0" indent="0">
              <a:buNone/>
            </a:pPr>
            <a:r>
              <a:rPr lang="de-DE" sz="3200" b="1" i="1" dirty="0">
                <a:solidFill>
                  <a:schemeClr val="bg1"/>
                </a:solidFill>
                <a:latin typeface=" Arial Narrow"/>
              </a:rPr>
              <a:t>Die einzelnen Bestandteile des Aufgabenkreises, die konkret zu regelnden Aufgaben werden als </a:t>
            </a:r>
            <a:r>
              <a:rPr lang="de-DE" sz="3200" b="1" i="1" dirty="0">
                <a:solidFill>
                  <a:schemeClr val="accent3">
                    <a:lumMod val="75000"/>
                  </a:schemeClr>
                </a:solidFill>
                <a:latin typeface=" Arial Narrow"/>
              </a:rPr>
              <a:t>Aufgabenbereiche</a:t>
            </a:r>
            <a:r>
              <a:rPr lang="de-DE" sz="3200" b="1" i="1" dirty="0">
                <a:solidFill>
                  <a:schemeClr val="bg1"/>
                </a:solidFill>
                <a:latin typeface=" Arial Narrow"/>
              </a:rPr>
              <a:t> bezeichnet </a:t>
            </a:r>
            <a:br>
              <a:rPr lang="de-DE" sz="3200" b="1" i="1" dirty="0">
                <a:solidFill>
                  <a:schemeClr val="bg1"/>
                </a:solidFill>
                <a:latin typeface=" Arial Narrow"/>
              </a:rPr>
            </a:br>
            <a:r>
              <a:rPr lang="de-DE" sz="3200" b="1" i="1" dirty="0">
                <a:solidFill>
                  <a:srgbClr val="FF0000"/>
                </a:solidFill>
                <a:latin typeface=" Arial Narrow"/>
              </a:rPr>
              <a:t>(§ 1815 Abs. 1 BGB).</a:t>
            </a:r>
          </a:p>
        </p:txBody>
      </p:sp>
    </p:spTree>
    <p:extLst>
      <p:ext uri="{BB962C8B-B14F-4D97-AF65-F5344CB8AC3E}">
        <p14:creationId xmlns:p14="http://schemas.microsoft.com/office/powerpoint/2010/main" val="20885423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treuungsverein Tandem e.V. | Mengersgereuth-Hämmern | Eisfelder Str. 50 |  96529 Frankenblic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8025" y="267159"/>
            <a:ext cx="7072828" cy="6323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2540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66712" y="218296"/>
            <a:ext cx="11647488" cy="6068204"/>
          </a:xfrm>
        </p:spPr>
        <p:txBody>
          <a:bodyPr>
            <a:normAutofit/>
          </a:bodyPr>
          <a:lstStyle/>
          <a:p>
            <a:pPr marL="0" indent="0" algn="ctr">
              <a:buNone/>
            </a:pPr>
            <a:r>
              <a:rPr lang="de-DE" sz="4300" b="1" u="sng" dirty="0">
                <a:solidFill>
                  <a:schemeClr val="accent3">
                    <a:lumMod val="75000"/>
                  </a:schemeClr>
                </a:solidFill>
                <a:latin typeface=" Arial Narrow"/>
              </a:rPr>
              <a:t>Vermögenssorge</a:t>
            </a:r>
          </a:p>
          <a:p>
            <a:pPr marL="0" indent="0" algn="ctr">
              <a:buNone/>
            </a:pPr>
            <a:r>
              <a:rPr lang="de-DE" sz="3000" b="1" dirty="0">
                <a:solidFill>
                  <a:schemeClr val="bg1"/>
                </a:solidFill>
                <a:latin typeface=" Arial Narrow"/>
              </a:rPr>
              <a:t>   Verwaltung des Vermögens des Betreuten, z.B.:</a:t>
            </a:r>
          </a:p>
          <a:p>
            <a:r>
              <a:rPr lang="de-DE" sz="3000" b="1" dirty="0">
                <a:solidFill>
                  <a:schemeClr val="bg1"/>
                </a:solidFill>
                <a:latin typeface=" Arial Narrow"/>
              </a:rPr>
              <a:t>Geltendmachung von Zahlungsansprüchen, Beantragung von Rente, Sozialleistungen, Arbeitslosengeld, Pflegegeld, Versicherungsleistungen</a:t>
            </a:r>
          </a:p>
          <a:p>
            <a:r>
              <a:rPr lang="de-DE" sz="3000" b="1" dirty="0">
                <a:solidFill>
                  <a:schemeClr val="bg1"/>
                </a:solidFill>
                <a:latin typeface=" Arial Narrow"/>
              </a:rPr>
              <a:t>Forderung und Prüfung von Ansprüchen gegenüber Behörden</a:t>
            </a:r>
          </a:p>
          <a:p>
            <a:r>
              <a:rPr lang="de-DE" sz="3000" b="1" dirty="0">
                <a:solidFill>
                  <a:schemeClr val="bg1"/>
                </a:solidFill>
                <a:latin typeface=" Arial Narrow"/>
              </a:rPr>
              <a:t>Schuldenregulierung</a:t>
            </a:r>
          </a:p>
          <a:p>
            <a:r>
              <a:rPr lang="de-DE" sz="3000" b="1" dirty="0">
                <a:solidFill>
                  <a:schemeClr val="bg1"/>
                </a:solidFill>
                <a:latin typeface=" Arial Narrow"/>
              </a:rPr>
              <a:t>Schutz von Vermögenswerten vor Zugriff Dritter, P-Konto</a:t>
            </a:r>
          </a:p>
          <a:p>
            <a:r>
              <a:rPr lang="de-DE" sz="3000" b="1" dirty="0">
                <a:solidFill>
                  <a:schemeClr val="bg1"/>
                </a:solidFill>
                <a:latin typeface=" Arial Narrow"/>
              </a:rPr>
              <a:t>Kontoverwaltung/Verwaltung von Sparguthaben, Depots usw.</a:t>
            </a:r>
          </a:p>
          <a:p>
            <a:r>
              <a:rPr lang="de-DE" sz="3000" b="1" dirty="0">
                <a:solidFill>
                  <a:schemeClr val="bg1"/>
                </a:solidFill>
                <a:latin typeface=" Arial Narrow"/>
              </a:rPr>
              <a:t>Verwaltung von Haus- und Grundeigentum</a:t>
            </a:r>
          </a:p>
          <a:p>
            <a:endParaRPr lang="de-DE" dirty="0"/>
          </a:p>
        </p:txBody>
      </p:sp>
    </p:spTree>
    <p:extLst>
      <p:ext uri="{BB962C8B-B14F-4D97-AF65-F5344CB8AC3E}">
        <p14:creationId xmlns:p14="http://schemas.microsoft.com/office/powerpoint/2010/main" val="34299868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77850" y="573749"/>
            <a:ext cx="11036300" cy="5050101"/>
          </a:xfrm>
        </p:spPr>
        <p:txBody>
          <a:bodyPr>
            <a:normAutofit fontScale="85000" lnSpcReduction="20000"/>
          </a:bodyPr>
          <a:lstStyle/>
          <a:p>
            <a:pPr marL="0" indent="0" algn="ctr">
              <a:buNone/>
            </a:pPr>
            <a:r>
              <a:rPr lang="de-DE" sz="4000" b="1" u="sng" dirty="0">
                <a:solidFill>
                  <a:schemeClr val="accent3">
                    <a:lumMod val="75000"/>
                  </a:schemeClr>
                </a:solidFill>
                <a:latin typeface=" Arial Narrow"/>
              </a:rPr>
              <a:t>Gesundheitssorge</a:t>
            </a:r>
          </a:p>
          <a:p>
            <a:pPr marL="0" indent="0" algn="ctr">
              <a:buNone/>
            </a:pPr>
            <a:endParaRPr lang="de-DE" sz="4000" b="1" u="sng" dirty="0">
              <a:solidFill>
                <a:schemeClr val="accent3">
                  <a:lumMod val="75000"/>
                </a:schemeClr>
              </a:solidFill>
              <a:latin typeface=" Arial Narrow"/>
            </a:endParaRPr>
          </a:p>
          <a:p>
            <a:r>
              <a:rPr lang="de-DE" sz="3200" b="1" dirty="0">
                <a:solidFill>
                  <a:schemeClr val="bg1"/>
                </a:solidFill>
                <a:latin typeface=" Arial Narrow"/>
              </a:rPr>
              <a:t>Solange  der Patient einwilligungsfähig ist, willigt er selbst in ärztliche Untersuchungen und Heilmaßnahmen ein.</a:t>
            </a:r>
          </a:p>
          <a:p>
            <a:r>
              <a:rPr lang="de-DE" sz="3200" b="1" dirty="0">
                <a:solidFill>
                  <a:schemeClr val="bg1"/>
                </a:solidFill>
                <a:latin typeface=" Arial Narrow"/>
              </a:rPr>
              <a:t>Betreuer sorgt für den KV-Schutz</a:t>
            </a:r>
          </a:p>
          <a:p>
            <a:r>
              <a:rPr lang="de-DE" sz="3200" b="1" dirty="0">
                <a:solidFill>
                  <a:schemeClr val="bg1"/>
                </a:solidFill>
                <a:latin typeface=" Arial Narrow"/>
              </a:rPr>
              <a:t>Beantragt Pflegegrad</a:t>
            </a:r>
          </a:p>
          <a:p>
            <a:r>
              <a:rPr lang="de-DE" sz="3200" b="1" dirty="0">
                <a:solidFill>
                  <a:schemeClr val="bg1"/>
                </a:solidFill>
                <a:latin typeface=" Arial Narrow"/>
              </a:rPr>
              <a:t>Organisiert Reha usw.</a:t>
            </a:r>
          </a:p>
          <a:p>
            <a:r>
              <a:rPr lang="de-DE" sz="3200" b="1" dirty="0">
                <a:solidFill>
                  <a:schemeClr val="bg1"/>
                </a:solidFill>
                <a:latin typeface=" Arial Narrow"/>
              </a:rPr>
              <a:t>ein rechtlicher Betreuer willigt ein, wenn der Betreute nicht einwilligungsfähig ist, prüft der Arzt, ob Betreuter einwilligungsfähig ist</a:t>
            </a:r>
            <a:br>
              <a:rPr lang="de-DE" sz="3200" b="1" dirty="0">
                <a:latin typeface=" Arial Narrow"/>
              </a:rPr>
            </a:br>
            <a:endParaRPr lang="de-DE" sz="3200" b="1" dirty="0">
              <a:solidFill>
                <a:schemeClr val="bg1"/>
              </a:solidFill>
              <a:latin typeface=" Arial Narrow"/>
            </a:endParaRPr>
          </a:p>
          <a:p>
            <a:pPr marL="0" indent="0">
              <a:buNone/>
            </a:pPr>
            <a:r>
              <a:rPr lang="de-DE" b="1" dirty="0">
                <a:solidFill>
                  <a:schemeClr val="bg1"/>
                </a:solidFill>
                <a:latin typeface=" Arial Narrow"/>
              </a:rPr>
              <a:t>                                                </a:t>
            </a:r>
          </a:p>
          <a:p>
            <a:pPr marL="0" indent="0">
              <a:buNone/>
            </a:pPr>
            <a:endParaRPr lang="de-DE" dirty="0"/>
          </a:p>
        </p:txBody>
      </p:sp>
    </p:spTree>
    <p:extLst>
      <p:ext uri="{BB962C8B-B14F-4D97-AF65-F5344CB8AC3E}">
        <p14:creationId xmlns:p14="http://schemas.microsoft.com/office/powerpoint/2010/main" val="26159547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75506" y="584200"/>
            <a:ext cx="10440988" cy="5511800"/>
          </a:xfrm>
        </p:spPr>
        <p:txBody>
          <a:bodyPr>
            <a:normAutofit/>
          </a:bodyPr>
          <a:lstStyle/>
          <a:p>
            <a:pPr marL="0" indent="0" algn="ctr">
              <a:buNone/>
            </a:pPr>
            <a:r>
              <a:rPr lang="de-DE" sz="4000" b="1" u="sng" dirty="0">
                <a:solidFill>
                  <a:schemeClr val="accent3">
                    <a:lumMod val="75000"/>
                  </a:schemeClr>
                </a:solidFill>
                <a:latin typeface=" Arial Narrow"/>
              </a:rPr>
              <a:t>Aufenthaltsbestimmung</a:t>
            </a:r>
          </a:p>
          <a:p>
            <a:r>
              <a:rPr lang="de-DE" sz="3200" b="1" dirty="0">
                <a:solidFill>
                  <a:schemeClr val="bg1"/>
                </a:solidFill>
                <a:latin typeface=" Arial Narrow"/>
              </a:rPr>
              <a:t>Sorge um Wohnverhältnisse</a:t>
            </a:r>
          </a:p>
          <a:p>
            <a:r>
              <a:rPr lang="de-DE" sz="3200" b="1" dirty="0">
                <a:solidFill>
                  <a:schemeClr val="bg1"/>
                </a:solidFill>
                <a:latin typeface=" Arial Narrow"/>
              </a:rPr>
              <a:t>Anmietung und Kündigung von Wohnraum</a:t>
            </a:r>
          </a:p>
          <a:p>
            <a:r>
              <a:rPr lang="de-DE" sz="3200" b="1" dirty="0">
                <a:solidFill>
                  <a:schemeClr val="bg1"/>
                </a:solidFill>
                <a:latin typeface=" Arial Narrow"/>
              </a:rPr>
              <a:t>Ordnungsrechtliche Meldungen</a:t>
            </a:r>
          </a:p>
          <a:p>
            <a:r>
              <a:rPr lang="de-DE" sz="3200" b="1" dirty="0">
                <a:solidFill>
                  <a:schemeClr val="bg1"/>
                </a:solidFill>
                <a:latin typeface=" Arial Narrow"/>
              </a:rPr>
              <a:t>Heimunterbringung                                                 </a:t>
            </a:r>
          </a:p>
          <a:p>
            <a:r>
              <a:rPr lang="de-DE" sz="3200" b="1" dirty="0">
                <a:solidFill>
                  <a:schemeClr val="bg1"/>
                </a:solidFill>
                <a:latin typeface=" Arial Narrow"/>
              </a:rPr>
              <a:t>Wohnungsauflösung</a:t>
            </a:r>
          </a:p>
          <a:p>
            <a:r>
              <a:rPr lang="de-DE" sz="3200" b="1" dirty="0">
                <a:solidFill>
                  <a:schemeClr val="bg1"/>
                </a:solidFill>
                <a:latin typeface=" Arial Narrow"/>
              </a:rPr>
              <a:t>Freiheitsentziehende Maßnahmen</a:t>
            </a:r>
          </a:p>
        </p:txBody>
      </p:sp>
      <p:sp>
        <p:nvSpPr>
          <p:cNvPr id="4" name="Rechteck 3"/>
          <p:cNvSpPr/>
          <p:nvPr/>
        </p:nvSpPr>
        <p:spPr>
          <a:xfrm>
            <a:off x="4495433" y="3244334"/>
            <a:ext cx="184731" cy="369332"/>
          </a:xfrm>
          <a:prstGeom prst="rect">
            <a:avLst/>
          </a:prstGeom>
        </p:spPr>
        <p:txBody>
          <a:bodyPr wrap="none">
            <a:spAutoFit/>
          </a:bodyPr>
          <a:lstStyle/>
          <a:p>
            <a:endParaRPr lang="de-DE" dirty="0"/>
          </a:p>
        </p:txBody>
      </p:sp>
      <p:pic>
        <p:nvPicPr>
          <p:cNvPr id="5" name="Grafik 4"/>
          <p:cNvPicPr>
            <a:picLocks noChangeAspect="1"/>
          </p:cNvPicPr>
          <p:nvPr/>
        </p:nvPicPr>
        <p:blipFill>
          <a:blip r:embed="rId2"/>
          <a:stretch>
            <a:fillRect/>
          </a:stretch>
        </p:blipFill>
        <p:spPr>
          <a:xfrm>
            <a:off x="8038668" y="4085503"/>
            <a:ext cx="3759631" cy="1826863"/>
          </a:xfrm>
          <a:prstGeom prst="rect">
            <a:avLst/>
          </a:prstGeom>
        </p:spPr>
      </p:pic>
    </p:spTree>
    <p:extLst>
      <p:ext uri="{BB962C8B-B14F-4D97-AF65-F5344CB8AC3E}">
        <p14:creationId xmlns:p14="http://schemas.microsoft.com/office/powerpoint/2010/main" val="22865028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55D3F9-7638-49BB-A9A6-AEBEE86E3D58}"/>
              </a:ext>
            </a:extLst>
          </p:cNvPr>
          <p:cNvSpPr>
            <a:spLocks noGrp="1"/>
          </p:cNvSpPr>
          <p:nvPr>
            <p:ph type="title"/>
          </p:nvPr>
        </p:nvSpPr>
        <p:spPr>
          <a:xfrm>
            <a:off x="589479" y="696187"/>
            <a:ext cx="10515600" cy="2852737"/>
          </a:xfrm>
        </p:spPr>
        <p:txBody>
          <a:bodyPr>
            <a:normAutofit/>
          </a:bodyPr>
          <a:lstStyle/>
          <a:p>
            <a:r>
              <a:rPr lang="de-DE" sz="4000" b="1" dirty="0">
                <a:solidFill>
                  <a:schemeClr val="bg1"/>
                </a:solidFill>
                <a:latin typeface=" Arial Narrow"/>
              </a:rPr>
              <a:t>Das Betreuungsverfahren</a:t>
            </a:r>
          </a:p>
        </p:txBody>
      </p:sp>
      <p:sp>
        <p:nvSpPr>
          <p:cNvPr id="3" name="Textplatzhalter 2">
            <a:extLst>
              <a:ext uri="{FF2B5EF4-FFF2-40B4-BE49-F238E27FC236}">
                <a16:creationId xmlns:a16="http://schemas.microsoft.com/office/drawing/2014/main" id="{DD1BC54D-7333-4F79-84E5-BAA9D6AE12CE}"/>
              </a:ext>
            </a:extLst>
          </p:cNvPr>
          <p:cNvSpPr>
            <a:spLocks noGrp="1"/>
          </p:cNvSpPr>
          <p:nvPr>
            <p:ph type="body" idx="1"/>
          </p:nvPr>
        </p:nvSpPr>
        <p:spPr>
          <a:xfrm>
            <a:off x="589479" y="3429000"/>
            <a:ext cx="10515600" cy="1500187"/>
          </a:xfrm>
        </p:spPr>
        <p:txBody>
          <a:bodyPr>
            <a:normAutofit/>
          </a:bodyPr>
          <a:lstStyle/>
          <a:p>
            <a:r>
              <a:rPr lang="de-DE" sz="2800" b="1" dirty="0">
                <a:solidFill>
                  <a:schemeClr val="bg1"/>
                </a:solidFill>
                <a:latin typeface=" Arial Narrow"/>
              </a:rPr>
              <a:t>Vom Antrag/Anregung bis zur Beendigung</a:t>
            </a:r>
          </a:p>
        </p:txBody>
      </p:sp>
      <p:pic>
        <p:nvPicPr>
          <p:cNvPr id="5" name="Grafik 4">
            <a:extLst>
              <a:ext uri="{FF2B5EF4-FFF2-40B4-BE49-F238E27FC236}">
                <a16:creationId xmlns:a16="http://schemas.microsoft.com/office/drawing/2014/main" id="{5735A08A-2489-9C69-DC97-D3B75CDCC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700" y="519112"/>
            <a:ext cx="2997199" cy="2528888"/>
          </a:xfrm>
          <a:prstGeom prst="rect">
            <a:avLst/>
          </a:prstGeom>
        </p:spPr>
      </p:pic>
    </p:spTree>
    <p:extLst>
      <p:ext uri="{BB962C8B-B14F-4D97-AF65-F5344CB8AC3E}">
        <p14:creationId xmlns:p14="http://schemas.microsoft.com/office/powerpoint/2010/main" val="7559006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64202" y="707530"/>
            <a:ext cx="11663595" cy="5262979"/>
          </a:xfrm>
          <a:prstGeom prst="rect">
            <a:avLst/>
          </a:prstGeom>
        </p:spPr>
        <p:txBody>
          <a:bodyPr wrap="square">
            <a:spAutoFit/>
          </a:bodyPr>
          <a:lstStyle/>
          <a:p>
            <a:r>
              <a:rPr lang="de-DE" sz="2400" b="1" dirty="0">
                <a:solidFill>
                  <a:schemeClr val="bg1"/>
                </a:solidFill>
                <a:latin typeface="Arial Narrow" panose="020B0606020202030204" pitchFamily="34" charset="0"/>
              </a:rPr>
              <a:t>Neben den Familiensachen regelt das </a:t>
            </a:r>
            <a:r>
              <a:rPr lang="de-DE" sz="2400" b="1" dirty="0" err="1">
                <a:solidFill>
                  <a:schemeClr val="bg1"/>
                </a:solidFill>
                <a:latin typeface="Arial Narrow" panose="020B0606020202030204" pitchFamily="34" charset="0"/>
              </a:rPr>
              <a:t>FamFG</a:t>
            </a:r>
            <a:r>
              <a:rPr lang="de-DE" sz="2400" b="1" dirty="0">
                <a:solidFill>
                  <a:schemeClr val="bg1"/>
                </a:solidFill>
                <a:latin typeface="Arial Narrow" panose="020B0606020202030204" pitchFamily="34" charset="0"/>
              </a:rPr>
              <a:t> auch die Verfahren der freiwilligen Gerichtbarkeit. Dazu gehört auch das Betreuungsverfahren und das Verfahren über die Unterbringung</a:t>
            </a:r>
            <a:r>
              <a:rPr lang="de-DE" sz="2400" b="1" dirty="0">
                <a:latin typeface="Arial Narrow" panose="020B0606020202030204" pitchFamily="34" charset="0"/>
              </a:rPr>
              <a:t>.</a:t>
            </a:r>
          </a:p>
          <a:p>
            <a:endParaRPr lang="de-DE" sz="2400" b="1" dirty="0">
              <a:latin typeface="Arial Narrow" panose="020B0606020202030204" pitchFamily="34" charset="0"/>
            </a:endParaRPr>
          </a:p>
          <a:p>
            <a:r>
              <a:rPr lang="de-DE" sz="2400" b="1" dirty="0">
                <a:solidFill>
                  <a:schemeClr val="bg1"/>
                </a:solidFill>
                <a:latin typeface="Arial Narrow" panose="020B0606020202030204" pitchFamily="34" charset="0"/>
              </a:rPr>
              <a:t>Im Betreuungsverfahren wird derjenige, für den ein Betreuer bestellt werden soll „Betroffener“ genannt. Erst nach Anordnung durch Beschluss wechselt die Bezeichnung zu „Betreuter“</a:t>
            </a:r>
          </a:p>
          <a:p>
            <a:r>
              <a:rPr lang="de-DE" sz="2400" b="1" dirty="0">
                <a:solidFill>
                  <a:schemeClr val="bg1"/>
                </a:solidFill>
                <a:latin typeface="Arial Narrow" panose="020B0606020202030204" pitchFamily="34" charset="0"/>
              </a:rPr>
              <a:t>Der rechtliche Betreuer wird gemeinhin als „Betreuer“ bezeichnet. Bezüglich der weiteren Beteiligten im Verfahren gelten die üblichen Begriffe des </a:t>
            </a:r>
            <a:r>
              <a:rPr lang="de-DE" sz="2400" b="1" dirty="0" err="1">
                <a:solidFill>
                  <a:schemeClr val="bg1"/>
                </a:solidFill>
                <a:latin typeface="Arial Narrow" panose="020B0606020202030204" pitchFamily="34" charset="0"/>
              </a:rPr>
              <a:t>FamFG</a:t>
            </a:r>
            <a:r>
              <a:rPr lang="de-DE" sz="2400" b="1" dirty="0">
                <a:solidFill>
                  <a:schemeClr val="bg1"/>
                </a:solidFill>
                <a:latin typeface="Arial Narrow" panose="020B0606020202030204" pitchFamily="34" charset="0"/>
              </a:rPr>
              <a:t>.</a:t>
            </a:r>
          </a:p>
          <a:p>
            <a:endParaRPr lang="de-DE" sz="2400" b="1" dirty="0">
              <a:latin typeface="Arial Narrow" panose="020B0606020202030204" pitchFamily="34" charset="0"/>
            </a:endParaRPr>
          </a:p>
          <a:p>
            <a:r>
              <a:rPr lang="de-DE" sz="2400" b="1" dirty="0">
                <a:solidFill>
                  <a:schemeClr val="bg1"/>
                </a:solidFill>
                <a:latin typeface="Arial Narrow" panose="020B0606020202030204" pitchFamily="34" charset="0"/>
              </a:rPr>
              <a:t>Bei Betreuungssachen wird das Registerzeichen „XVII“ vergeben. Die Unterbringungssachen nach dem </a:t>
            </a:r>
            <a:r>
              <a:rPr lang="de-DE" sz="2400" b="1" dirty="0" err="1">
                <a:solidFill>
                  <a:schemeClr val="bg1"/>
                </a:solidFill>
                <a:latin typeface="Arial Narrow" panose="020B0606020202030204" pitchFamily="34" charset="0"/>
              </a:rPr>
              <a:t>PsychKg</a:t>
            </a:r>
            <a:r>
              <a:rPr lang="de-DE" sz="2400" b="1" dirty="0">
                <a:solidFill>
                  <a:schemeClr val="bg1"/>
                </a:solidFill>
                <a:latin typeface="Arial Narrow" panose="020B0606020202030204" pitchFamily="34" charset="0"/>
              </a:rPr>
              <a:t> der Länder werden unter „XIV“ geführt.</a:t>
            </a:r>
          </a:p>
          <a:p>
            <a:endParaRPr lang="de-DE" sz="2400" b="1" dirty="0">
              <a:latin typeface="Arial Narrow" panose="020B0606020202030204" pitchFamily="34" charset="0"/>
            </a:endParaRPr>
          </a:p>
          <a:p>
            <a:r>
              <a:rPr lang="de-DE" sz="2400" b="1" dirty="0">
                <a:solidFill>
                  <a:schemeClr val="bg1"/>
                </a:solidFill>
                <a:latin typeface="Arial Narrow" panose="020B0606020202030204" pitchFamily="34" charset="0"/>
              </a:rPr>
              <a:t>Während die Betreuungssachen die Verfahren betreffend der §§ 1814 ff BGB umschließen, sind Unterbringungssachen die Verfahren über die Unterbringung psychisch Kranker nach den Bestimmungen der Länder (</a:t>
            </a:r>
            <a:r>
              <a:rPr lang="de-DE" sz="2400" b="1" dirty="0" err="1">
                <a:solidFill>
                  <a:schemeClr val="bg1"/>
                </a:solidFill>
                <a:latin typeface="Arial Narrow" panose="020B0606020202030204" pitchFamily="34" charset="0"/>
              </a:rPr>
              <a:t>PsychKG</a:t>
            </a:r>
            <a:r>
              <a:rPr lang="de-DE" sz="2400" b="1" dirty="0">
                <a:solidFill>
                  <a:schemeClr val="bg1"/>
                </a:solidFill>
                <a:latin typeface="Arial Narrow" panose="020B0606020202030204" pitchFamily="34" charset="0"/>
              </a:rPr>
              <a:t>).</a:t>
            </a:r>
          </a:p>
        </p:txBody>
      </p:sp>
    </p:spTree>
    <p:extLst>
      <p:ext uri="{BB962C8B-B14F-4D97-AF65-F5344CB8AC3E}">
        <p14:creationId xmlns:p14="http://schemas.microsoft.com/office/powerpoint/2010/main" val="524840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8498" y="279400"/>
            <a:ext cx="10864401" cy="5511319"/>
          </a:xfrm>
        </p:spPr>
        <p:txBody>
          <a:bodyPr/>
          <a:lstStyle/>
          <a:p>
            <a:pPr algn="ctr"/>
            <a:r>
              <a:rPr lang="de-DE" b="1" dirty="0">
                <a:solidFill>
                  <a:srgbClr val="FF0000"/>
                </a:solidFill>
              </a:rPr>
              <a:t>Änderung des Betreuungsrechts </a:t>
            </a:r>
            <a:br>
              <a:rPr lang="de-DE" b="1" dirty="0">
                <a:solidFill>
                  <a:srgbClr val="FF0000"/>
                </a:solidFill>
              </a:rPr>
            </a:br>
            <a:r>
              <a:rPr lang="de-DE" b="1" dirty="0">
                <a:solidFill>
                  <a:srgbClr val="FF0000"/>
                </a:solidFill>
              </a:rPr>
              <a:t>zum 01.01.2023 !!!</a:t>
            </a:r>
          </a:p>
        </p:txBody>
      </p:sp>
    </p:spTree>
    <p:extLst>
      <p:ext uri="{BB962C8B-B14F-4D97-AF65-F5344CB8AC3E}">
        <p14:creationId xmlns:p14="http://schemas.microsoft.com/office/powerpoint/2010/main" val="30184464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66700" y="631072"/>
            <a:ext cx="11658600" cy="5078313"/>
          </a:xfrm>
          <a:prstGeom prst="rect">
            <a:avLst/>
          </a:prstGeom>
        </p:spPr>
        <p:txBody>
          <a:bodyPr wrap="square">
            <a:spAutoFit/>
          </a:bodyPr>
          <a:lstStyle/>
          <a:p>
            <a:pPr algn="ctr"/>
            <a:r>
              <a:rPr lang="de-DE" sz="3600" b="1" u="sng" dirty="0">
                <a:solidFill>
                  <a:schemeClr val="bg1"/>
                </a:solidFill>
                <a:latin typeface=" Arial Narrow"/>
              </a:rPr>
              <a:t>Bildung des Aktenzeichens</a:t>
            </a:r>
            <a:br>
              <a:rPr lang="de-DE" sz="3600" b="1" u="sng" dirty="0">
                <a:latin typeface="+mj-lt"/>
              </a:rPr>
            </a:br>
            <a:endParaRPr lang="de-DE" sz="3600" b="1" u="sng" dirty="0">
              <a:latin typeface="+mj-lt"/>
            </a:endParaRPr>
          </a:p>
          <a:p>
            <a:r>
              <a:rPr lang="de-DE" sz="2800" b="1" dirty="0">
                <a:solidFill>
                  <a:schemeClr val="bg1"/>
                </a:solidFill>
                <a:latin typeface="Arial Narrow" panose="020B0606020202030204" pitchFamily="34" charset="0"/>
              </a:rPr>
              <a:t>Gemäß §§ 2, 29 </a:t>
            </a:r>
            <a:r>
              <a:rPr lang="de-DE" sz="2800" b="1" dirty="0" err="1">
                <a:solidFill>
                  <a:schemeClr val="bg1"/>
                </a:solidFill>
                <a:latin typeface="Arial Narrow" panose="020B0606020202030204" pitchFamily="34" charset="0"/>
              </a:rPr>
              <a:t>i.V.m</a:t>
            </a:r>
            <a:r>
              <a:rPr lang="de-DE" sz="2800" b="1" dirty="0">
                <a:solidFill>
                  <a:schemeClr val="bg1"/>
                </a:solidFill>
                <a:latin typeface="Arial Narrow" panose="020B0606020202030204" pitchFamily="34" charset="0"/>
              </a:rPr>
              <a:t>. Anlage 1 </a:t>
            </a:r>
            <a:r>
              <a:rPr lang="de-DE" sz="2800" b="1" dirty="0" err="1">
                <a:solidFill>
                  <a:schemeClr val="bg1"/>
                </a:solidFill>
                <a:latin typeface="Arial Narrow" panose="020B0606020202030204" pitchFamily="34" charset="0"/>
              </a:rPr>
              <a:t>AktO</a:t>
            </a:r>
            <a:r>
              <a:rPr lang="de-DE" sz="2800" b="1" dirty="0">
                <a:solidFill>
                  <a:schemeClr val="bg1"/>
                </a:solidFill>
                <a:latin typeface="Arial Narrow" panose="020B0606020202030204" pitchFamily="34" charset="0"/>
              </a:rPr>
              <a:t> ist das Registerzeichen für die Betreuungssachen die „XVII“ (römisch17). </a:t>
            </a:r>
          </a:p>
          <a:p>
            <a:endParaRPr lang="de-DE" sz="2800" b="1" dirty="0">
              <a:solidFill>
                <a:schemeClr val="bg1"/>
              </a:solidFill>
              <a:latin typeface="Arial Narrow" panose="020B0606020202030204" pitchFamily="34" charset="0"/>
            </a:endParaRPr>
          </a:p>
          <a:p>
            <a:r>
              <a:rPr lang="de-DE" sz="2800" b="1" dirty="0">
                <a:solidFill>
                  <a:schemeClr val="bg1"/>
                </a:solidFill>
                <a:latin typeface="Arial Narrow" panose="020B0606020202030204" pitchFamily="34" charset="0"/>
              </a:rPr>
              <a:t>Sofern das Gericht über mehrere Abteilungen verfügt, ist die Abteilung (siehe GVP) voranzustellen. Es folgen die fortlaufende Nummer sowie die Jahreszahl. </a:t>
            </a:r>
          </a:p>
          <a:p>
            <a:br>
              <a:rPr lang="de-DE" sz="2800" b="1" dirty="0">
                <a:solidFill>
                  <a:schemeClr val="bg1"/>
                </a:solidFill>
                <a:latin typeface="Arial Narrow" panose="020B0606020202030204" pitchFamily="34" charset="0"/>
              </a:rPr>
            </a:br>
            <a:r>
              <a:rPr lang="de-DE" sz="2800" b="1" dirty="0">
                <a:solidFill>
                  <a:schemeClr val="bg1"/>
                </a:solidFill>
                <a:latin typeface="Arial Narrow" panose="020B0606020202030204" pitchFamily="34" charset="0"/>
              </a:rPr>
              <a:t>Folglich sieht ein Aktenzeichen in Betreuungssachen beispielsweise wie folgt aus:</a:t>
            </a:r>
          </a:p>
          <a:p>
            <a:endParaRPr lang="de-DE" sz="2800" b="1" dirty="0">
              <a:solidFill>
                <a:schemeClr val="bg1"/>
              </a:solidFill>
              <a:latin typeface="Arial Narrow" panose="020B0606020202030204" pitchFamily="34" charset="0"/>
            </a:endParaRPr>
          </a:p>
          <a:p>
            <a:r>
              <a:rPr lang="de-DE" sz="2800" b="1" dirty="0">
                <a:solidFill>
                  <a:schemeClr val="bg1"/>
                </a:solidFill>
                <a:latin typeface="Arial Narrow" panose="020B0606020202030204" pitchFamily="34" charset="0"/>
              </a:rPr>
              <a:t>     										54 XVII 123/26.</a:t>
            </a:r>
          </a:p>
        </p:txBody>
      </p:sp>
    </p:spTree>
    <p:extLst>
      <p:ext uri="{BB962C8B-B14F-4D97-AF65-F5344CB8AC3E}">
        <p14:creationId xmlns:p14="http://schemas.microsoft.com/office/powerpoint/2010/main" val="26611061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923925" y="930503"/>
            <a:ext cx="9363075" cy="1631216"/>
          </a:xfrm>
          <a:prstGeom prst="rect">
            <a:avLst/>
          </a:prstGeom>
          <a:noFill/>
        </p:spPr>
        <p:txBody>
          <a:bodyPr wrap="square" rtlCol="0">
            <a:spAutoFit/>
          </a:bodyPr>
          <a:lstStyle/>
          <a:p>
            <a:pPr algn="ctr"/>
            <a:r>
              <a:rPr lang="de-DE" sz="3600" b="1" u="sng" dirty="0">
                <a:solidFill>
                  <a:schemeClr val="bg1"/>
                </a:solidFill>
                <a:latin typeface="Arial Narrow" panose="020B0606020202030204" pitchFamily="34" charset="0"/>
              </a:rPr>
              <a:t>Zuständigkeiten</a:t>
            </a:r>
          </a:p>
          <a:p>
            <a:endParaRPr lang="de-DE" sz="3600" b="1" dirty="0">
              <a:solidFill>
                <a:schemeClr val="bg1"/>
              </a:solidFill>
              <a:latin typeface="Arial Narrow" panose="020B0606020202030204" pitchFamily="34" charset="0"/>
            </a:endParaRPr>
          </a:p>
          <a:p>
            <a:endParaRPr lang="de-DE" sz="2800" b="1" dirty="0">
              <a:latin typeface="Arial Narrow" panose="020B0606020202030204" pitchFamily="34" charset="0"/>
            </a:endParaRPr>
          </a:p>
        </p:txBody>
      </p:sp>
      <p:sp>
        <p:nvSpPr>
          <p:cNvPr id="3" name="Textfeld 2"/>
          <p:cNvSpPr txBox="1"/>
          <p:nvPr/>
        </p:nvSpPr>
        <p:spPr>
          <a:xfrm>
            <a:off x="619125" y="2066925"/>
            <a:ext cx="5181600" cy="523220"/>
          </a:xfrm>
          <a:prstGeom prst="rect">
            <a:avLst/>
          </a:prstGeom>
          <a:noFill/>
        </p:spPr>
        <p:txBody>
          <a:bodyPr wrap="square" rtlCol="0">
            <a:spAutoFit/>
          </a:bodyPr>
          <a:lstStyle/>
          <a:p>
            <a:r>
              <a:rPr lang="de-DE" sz="2800" b="1" dirty="0">
                <a:solidFill>
                  <a:schemeClr val="bg1"/>
                </a:solidFill>
                <a:latin typeface="Arial Narrow" panose="020B0606020202030204" pitchFamily="34" charset="0"/>
              </a:rPr>
              <a:t>Sachliche Zuständigkeit</a:t>
            </a:r>
          </a:p>
        </p:txBody>
      </p:sp>
    </p:spTree>
    <p:extLst>
      <p:ext uri="{BB962C8B-B14F-4D97-AF65-F5344CB8AC3E}">
        <p14:creationId xmlns:p14="http://schemas.microsoft.com/office/powerpoint/2010/main" val="14859178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6400" y="936625"/>
            <a:ext cx="11039475" cy="3553152"/>
          </a:xfrm>
          <a:prstGeom prst="rect">
            <a:avLst/>
          </a:prstGeom>
          <a:noFill/>
        </p:spPr>
        <p:txBody>
          <a:bodyPr wrap="square" rtlCol="0">
            <a:spAutoFit/>
          </a:bodyPr>
          <a:lstStyle/>
          <a:p>
            <a:pPr algn="ctr">
              <a:lnSpc>
                <a:spcPct val="150000"/>
              </a:lnSpc>
            </a:pPr>
            <a:r>
              <a:rPr lang="de-DE" sz="3600" b="1" u="sng" dirty="0">
                <a:solidFill>
                  <a:schemeClr val="bg1"/>
                </a:solidFill>
                <a:latin typeface="Arial Narrow" panose="020B0606020202030204" pitchFamily="34" charset="0"/>
              </a:rPr>
              <a:t>Sachliche Zuständigkeit </a:t>
            </a:r>
          </a:p>
          <a:p>
            <a:pPr algn="ctr">
              <a:lnSpc>
                <a:spcPct val="150000"/>
              </a:lnSpc>
            </a:pPr>
            <a:r>
              <a:rPr lang="de-DE" sz="3600" b="1" dirty="0">
                <a:solidFill>
                  <a:schemeClr val="bg1"/>
                </a:solidFill>
                <a:latin typeface="Arial Narrow" panose="020B0606020202030204" pitchFamily="34" charset="0"/>
              </a:rPr>
              <a:t>(Prüfung obliegt dem Richter!!!)</a:t>
            </a:r>
          </a:p>
          <a:p>
            <a:pPr>
              <a:lnSpc>
                <a:spcPct val="150000"/>
              </a:lnSpc>
            </a:pPr>
            <a:endParaRPr lang="de-DE" dirty="0"/>
          </a:p>
          <a:p>
            <a:pPr marL="457200" indent="-457200">
              <a:lnSpc>
                <a:spcPct val="150000"/>
              </a:lnSpc>
              <a:buFont typeface="Arial" panose="020B0604020202020204" pitchFamily="34" charset="0"/>
              <a:buChar char="•"/>
            </a:pPr>
            <a:r>
              <a:rPr lang="de-DE" sz="3200" b="1" dirty="0">
                <a:solidFill>
                  <a:schemeClr val="bg1"/>
                </a:solidFill>
                <a:latin typeface="Arial Narrow" panose="020B0606020202030204" pitchFamily="34" charset="0"/>
              </a:rPr>
              <a:t>Amtsgericht als Betreuungsgericht (§ 23a Abs. 2 Nr. 1 GVG)</a:t>
            </a:r>
          </a:p>
          <a:p>
            <a:pPr marL="457200" indent="-457200">
              <a:lnSpc>
                <a:spcPct val="150000"/>
              </a:lnSpc>
              <a:buFont typeface="Arial" panose="020B0604020202020204" pitchFamily="34" charset="0"/>
              <a:buChar char="•"/>
            </a:pPr>
            <a:r>
              <a:rPr lang="de-DE" sz="3200" b="1" dirty="0">
                <a:solidFill>
                  <a:schemeClr val="bg1"/>
                </a:solidFill>
                <a:latin typeface="Arial Narrow" panose="020B0606020202030204" pitchFamily="34" charset="0"/>
              </a:rPr>
              <a:t>Betreuungsgericht ist Abteilung des Amtsgerichts (§ 23c GVG)</a:t>
            </a:r>
          </a:p>
        </p:txBody>
      </p:sp>
    </p:spTree>
    <p:extLst>
      <p:ext uri="{BB962C8B-B14F-4D97-AF65-F5344CB8AC3E}">
        <p14:creationId xmlns:p14="http://schemas.microsoft.com/office/powerpoint/2010/main" val="12312724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85825" y="923925"/>
            <a:ext cx="9363075" cy="1631216"/>
          </a:xfrm>
          <a:prstGeom prst="rect">
            <a:avLst/>
          </a:prstGeom>
          <a:noFill/>
        </p:spPr>
        <p:txBody>
          <a:bodyPr wrap="square" rtlCol="0">
            <a:spAutoFit/>
          </a:bodyPr>
          <a:lstStyle/>
          <a:p>
            <a:pPr algn="ctr"/>
            <a:r>
              <a:rPr lang="de-DE" sz="3600" b="1" u="sng" dirty="0">
                <a:solidFill>
                  <a:schemeClr val="bg1"/>
                </a:solidFill>
                <a:latin typeface="Arial Narrow" panose="020B0606020202030204" pitchFamily="34" charset="0"/>
              </a:rPr>
              <a:t>Zuständigkeiten</a:t>
            </a:r>
          </a:p>
          <a:p>
            <a:endParaRPr lang="de-DE" sz="3600" b="1" dirty="0">
              <a:solidFill>
                <a:schemeClr val="bg1"/>
              </a:solidFill>
              <a:latin typeface="Arial Narrow" panose="020B0606020202030204" pitchFamily="34" charset="0"/>
            </a:endParaRPr>
          </a:p>
          <a:p>
            <a:endParaRPr lang="de-DE" sz="2800" b="1" dirty="0">
              <a:latin typeface="Arial Narrow" panose="020B0606020202030204" pitchFamily="34" charset="0"/>
            </a:endParaRPr>
          </a:p>
        </p:txBody>
      </p:sp>
      <p:sp>
        <p:nvSpPr>
          <p:cNvPr id="3" name="Textfeld 2"/>
          <p:cNvSpPr txBox="1"/>
          <p:nvPr/>
        </p:nvSpPr>
        <p:spPr>
          <a:xfrm>
            <a:off x="619125" y="2066925"/>
            <a:ext cx="5181600" cy="523220"/>
          </a:xfrm>
          <a:prstGeom prst="rect">
            <a:avLst/>
          </a:prstGeom>
          <a:noFill/>
        </p:spPr>
        <p:txBody>
          <a:bodyPr wrap="square" rtlCol="0">
            <a:spAutoFit/>
          </a:bodyPr>
          <a:lstStyle/>
          <a:p>
            <a:r>
              <a:rPr lang="de-DE" sz="2800" b="1" dirty="0">
                <a:solidFill>
                  <a:schemeClr val="bg1"/>
                </a:solidFill>
                <a:latin typeface="Arial Narrow" panose="020B0606020202030204" pitchFamily="34" charset="0"/>
              </a:rPr>
              <a:t>Sachliche Zuständigkeit</a:t>
            </a:r>
          </a:p>
        </p:txBody>
      </p:sp>
      <p:sp>
        <p:nvSpPr>
          <p:cNvPr id="4" name="Textfeld 3"/>
          <p:cNvSpPr txBox="1"/>
          <p:nvPr/>
        </p:nvSpPr>
        <p:spPr>
          <a:xfrm>
            <a:off x="6509170" y="2590145"/>
            <a:ext cx="4772025" cy="523220"/>
          </a:xfrm>
          <a:prstGeom prst="rect">
            <a:avLst/>
          </a:prstGeom>
          <a:noFill/>
        </p:spPr>
        <p:txBody>
          <a:bodyPr wrap="square" rtlCol="0">
            <a:spAutoFit/>
          </a:bodyPr>
          <a:lstStyle/>
          <a:p>
            <a:r>
              <a:rPr lang="de-DE" sz="2800" b="1" dirty="0">
                <a:solidFill>
                  <a:schemeClr val="bg1"/>
                </a:solidFill>
                <a:latin typeface="Arial Narrow" panose="020B0606020202030204" pitchFamily="34" charset="0"/>
              </a:rPr>
              <a:t>Örtliche Zuständigkeit</a:t>
            </a:r>
          </a:p>
        </p:txBody>
      </p:sp>
    </p:spTree>
    <p:extLst>
      <p:ext uri="{BB962C8B-B14F-4D97-AF65-F5344CB8AC3E}">
        <p14:creationId xmlns:p14="http://schemas.microsoft.com/office/powerpoint/2010/main" val="23851779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62012" y="847725"/>
            <a:ext cx="10467975" cy="4585871"/>
          </a:xfrm>
          <a:prstGeom prst="rect">
            <a:avLst/>
          </a:prstGeom>
          <a:noFill/>
        </p:spPr>
        <p:txBody>
          <a:bodyPr wrap="square" rtlCol="0">
            <a:spAutoFit/>
          </a:bodyPr>
          <a:lstStyle/>
          <a:p>
            <a:pPr algn="ctr"/>
            <a:r>
              <a:rPr lang="de-DE" sz="3600" b="1" u="sng" dirty="0">
                <a:solidFill>
                  <a:schemeClr val="bg1"/>
                </a:solidFill>
                <a:latin typeface="Arial Narrow" panose="020B0606020202030204" pitchFamily="34" charset="0"/>
              </a:rPr>
              <a:t>Örtliche Zuständigkeit (§ 272 </a:t>
            </a:r>
            <a:r>
              <a:rPr lang="de-DE" sz="3600" b="1" u="sng" dirty="0" err="1">
                <a:solidFill>
                  <a:schemeClr val="bg1"/>
                </a:solidFill>
                <a:latin typeface="Arial Narrow" panose="020B0606020202030204" pitchFamily="34" charset="0"/>
              </a:rPr>
              <a:t>FamFG</a:t>
            </a:r>
            <a:r>
              <a:rPr lang="de-DE" sz="3600" b="1" u="sng" dirty="0">
                <a:solidFill>
                  <a:schemeClr val="bg1"/>
                </a:solidFill>
                <a:latin typeface="Arial Narrow" panose="020B0606020202030204" pitchFamily="34" charset="0"/>
              </a:rPr>
              <a:t>)</a:t>
            </a:r>
          </a:p>
          <a:p>
            <a:pPr algn="ctr"/>
            <a:endParaRPr lang="de-DE" sz="3600" b="1" u="sng" dirty="0">
              <a:solidFill>
                <a:schemeClr val="bg1"/>
              </a:solidFill>
              <a:latin typeface="Arial Narrow" panose="020B0606020202030204" pitchFamily="34" charset="0"/>
            </a:endParaRPr>
          </a:p>
          <a:p>
            <a:pPr marL="514350" indent="-514350">
              <a:lnSpc>
                <a:spcPct val="150000"/>
              </a:lnSpc>
              <a:buFont typeface="+mj-lt"/>
              <a:buAutoNum type="arabicPeriod"/>
            </a:pPr>
            <a:r>
              <a:rPr lang="de-DE" sz="3200" b="1" dirty="0">
                <a:solidFill>
                  <a:schemeClr val="bg1"/>
                </a:solidFill>
                <a:latin typeface="Arial Narrow" panose="020B0606020202030204" pitchFamily="34" charset="0"/>
              </a:rPr>
              <a:t>Anhängigkeit der Betreuung</a:t>
            </a:r>
          </a:p>
          <a:p>
            <a:pPr marL="514350" indent="-514350">
              <a:lnSpc>
                <a:spcPct val="150000"/>
              </a:lnSpc>
              <a:buFont typeface="+mj-lt"/>
              <a:buAutoNum type="arabicPeriod"/>
            </a:pPr>
            <a:r>
              <a:rPr lang="de-DE" sz="3200" b="1" dirty="0">
                <a:solidFill>
                  <a:schemeClr val="bg1"/>
                </a:solidFill>
                <a:latin typeface="Arial Narrow" panose="020B0606020202030204" pitchFamily="34" charset="0"/>
              </a:rPr>
              <a:t>Gewöhnlicher Aufenthalt</a:t>
            </a:r>
          </a:p>
          <a:p>
            <a:pPr marL="514350" indent="-514350">
              <a:lnSpc>
                <a:spcPct val="150000"/>
              </a:lnSpc>
              <a:buFont typeface="+mj-lt"/>
              <a:buAutoNum type="arabicPeriod"/>
            </a:pPr>
            <a:r>
              <a:rPr lang="de-DE" sz="3200" b="1" dirty="0">
                <a:solidFill>
                  <a:schemeClr val="bg1"/>
                </a:solidFill>
                <a:latin typeface="Arial Narrow" panose="020B0606020202030204" pitchFamily="34" charset="0"/>
              </a:rPr>
              <a:t>Bedürfnis der Fürsorge</a:t>
            </a:r>
          </a:p>
          <a:p>
            <a:pPr marL="514350" indent="-514350">
              <a:lnSpc>
                <a:spcPct val="150000"/>
              </a:lnSpc>
              <a:buFont typeface="+mj-lt"/>
              <a:buAutoNum type="arabicPeriod"/>
            </a:pPr>
            <a:r>
              <a:rPr lang="de-DE" sz="3200" b="1" dirty="0">
                <a:solidFill>
                  <a:schemeClr val="bg1"/>
                </a:solidFill>
                <a:latin typeface="Arial Narrow" panose="020B0606020202030204" pitchFamily="34" charset="0"/>
              </a:rPr>
              <a:t>AG Schöneberg, wenn Betroffener Deutscher</a:t>
            </a:r>
          </a:p>
          <a:p>
            <a:endParaRPr lang="de-DE" sz="2800" dirty="0">
              <a:latin typeface="Arial Narrow" panose="020B0606020202030204" pitchFamily="34" charset="0"/>
            </a:endParaRPr>
          </a:p>
        </p:txBody>
      </p:sp>
    </p:spTree>
    <p:extLst>
      <p:ext uri="{BB962C8B-B14F-4D97-AF65-F5344CB8AC3E}">
        <p14:creationId xmlns:p14="http://schemas.microsoft.com/office/powerpoint/2010/main" val="33384544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85825" y="923925"/>
            <a:ext cx="9363075" cy="1508105"/>
          </a:xfrm>
          <a:prstGeom prst="rect">
            <a:avLst/>
          </a:prstGeom>
          <a:noFill/>
        </p:spPr>
        <p:txBody>
          <a:bodyPr wrap="square" rtlCol="0">
            <a:spAutoFit/>
          </a:bodyPr>
          <a:lstStyle/>
          <a:p>
            <a:pPr algn="ctr"/>
            <a:r>
              <a:rPr lang="de-DE" sz="3600" b="1" u="sng" dirty="0">
                <a:solidFill>
                  <a:schemeClr val="bg1"/>
                </a:solidFill>
                <a:latin typeface="Arial Narrow" panose="020B0606020202030204" pitchFamily="34" charset="0"/>
              </a:rPr>
              <a:t>Zuständigkeiten</a:t>
            </a:r>
          </a:p>
          <a:p>
            <a:endParaRPr lang="de-DE" sz="2800" b="1" dirty="0">
              <a:latin typeface="Arial Narrow" panose="020B0606020202030204" pitchFamily="34" charset="0"/>
            </a:endParaRPr>
          </a:p>
          <a:p>
            <a:endParaRPr lang="de-DE" sz="2800" b="1" dirty="0">
              <a:latin typeface="Arial Narrow" panose="020B0606020202030204" pitchFamily="34" charset="0"/>
            </a:endParaRPr>
          </a:p>
        </p:txBody>
      </p:sp>
      <p:sp>
        <p:nvSpPr>
          <p:cNvPr id="3" name="Textfeld 2"/>
          <p:cNvSpPr txBox="1"/>
          <p:nvPr/>
        </p:nvSpPr>
        <p:spPr>
          <a:xfrm>
            <a:off x="619125" y="2066925"/>
            <a:ext cx="5181600" cy="523220"/>
          </a:xfrm>
          <a:prstGeom prst="rect">
            <a:avLst/>
          </a:prstGeom>
          <a:noFill/>
        </p:spPr>
        <p:txBody>
          <a:bodyPr wrap="square" rtlCol="0">
            <a:spAutoFit/>
          </a:bodyPr>
          <a:lstStyle/>
          <a:p>
            <a:r>
              <a:rPr lang="de-DE" sz="2800" b="1" dirty="0">
                <a:solidFill>
                  <a:schemeClr val="bg1"/>
                </a:solidFill>
                <a:latin typeface="Arial Narrow" panose="020B0606020202030204" pitchFamily="34" charset="0"/>
              </a:rPr>
              <a:t>Sachliche Zuständigkeit</a:t>
            </a:r>
          </a:p>
        </p:txBody>
      </p:sp>
      <p:sp>
        <p:nvSpPr>
          <p:cNvPr id="4" name="Textfeld 3"/>
          <p:cNvSpPr txBox="1"/>
          <p:nvPr/>
        </p:nvSpPr>
        <p:spPr>
          <a:xfrm>
            <a:off x="7419975" y="2590145"/>
            <a:ext cx="4772025" cy="523220"/>
          </a:xfrm>
          <a:prstGeom prst="rect">
            <a:avLst/>
          </a:prstGeom>
          <a:noFill/>
        </p:spPr>
        <p:txBody>
          <a:bodyPr wrap="square" rtlCol="0">
            <a:spAutoFit/>
          </a:bodyPr>
          <a:lstStyle/>
          <a:p>
            <a:r>
              <a:rPr lang="de-DE" sz="2800" b="1" dirty="0">
                <a:solidFill>
                  <a:schemeClr val="bg1"/>
                </a:solidFill>
                <a:latin typeface="Arial Narrow" panose="020B0606020202030204" pitchFamily="34" charset="0"/>
              </a:rPr>
              <a:t>Örtliche Zuständigkeit</a:t>
            </a:r>
          </a:p>
        </p:txBody>
      </p:sp>
      <p:sp>
        <p:nvSpPr>
          <p:cNvPr id="5" name="Textfeld 4"/>
          <p:cNvSpPr txBox="1"/>
          <p:nvPr/>
        </p:nvSpPr>
        <p:spPr>
          <a:xfrm>
            <a:off x="3019425" y="4610100"/>
            <a:ext cx="5353050" cy="523220"/>
          </a:xfrm>
          <a:prstGeom prst="rect">
            <a:avLst/>
          </a:prstGeom>
          <a:noFill/>
        </p:spPr>
        <p:txBody>
          <a:bodyPr wrap="square" rtlCol="0">
            <a:spAutoFit/>
          </a:bodyPr>
          <a:lstStyle/>
          <a:p>
            <a:r>
              <a:rPr lang="de-DE" sz="2800" b="1" dirty="0">
                <a:solidFill>
                  <a:schemeClr val="bg1"/>
                </a:solidFill>
                <a:latin typeface="Arial Narrow" panose="020B0606020202030204" pitchFamily="34" charset="0"/>
              </a:rPr>
              <a:t>Funktionelle Zuständigkeit</a:t>
            </a:r>
          </a:p>
        </p:txBody>
      </p:sp>
    </p:spTree>
    <p:extLst>
      <p:ext uri="{BB962C8B-B14F-4D97-AF65-F5344CB8AC3E}">
        <p14:creationId xmlns:p14="http://schemas.microsoft.com/office/powerpoint/2010/main" val="17305476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41350" y="335904"/>
            <a:ext cx="10648950" cy="1754326"/>
          </a:xfrm>
          <a:prstGeom prst="rect">
            <a:avLst/>
          </a:prstGeom>
          <a:noFill/>
        </p:spPr>
        <p:txBody>
          <a:bodyPr wrap="square" rtlCol="0">
            <a:spAutoFit/>
          </a:bodyPr>
          <a:lstStyle/>
          <a:p>
            <a:pPr algn="ctr"/>
            <a:r>
              <a:rPr lang="de-DE" sz="3600" b="1" u="sng" dirty="0">
                <a:solidFill>
                  <a:schemeClr val="bg1"/>
                </a:solidFill>
                <a:latin typeface="Arial Narrow" panose="020B0606020202030204" pitchFamily="34" charset="0"/>
              </a:rPr>
              <a:t>Funktionelle Zuständigkeit</a:t>
            </a:r>
          </a:p>
          <a:p>
            <a:pPr algn="ctr"/>
            <a:endParaRPr lang="de-DE" sz="4000" b="1" dirty="0">
              <a:latin typeface="Arial Narrow" panose="020B0606020202030204" pitchFamily="34" charset="0"/>
            </a:endParaRPr>
          </a:p>
          <a:p>
            <a:endParaRPr lang="de-DE" sz="2800" dirty="0">
              <a:latin typeface="Arial Narrow" panose="020B0606020202030204" pitchFamily="34" charset="0"/>
            </a:endParaRPr>
          </a:p>
        </p:txBody>
      </p:sp>
      <p:sp>
        <p:nvSpPr>
          <p:cNvPr id="3" name="Textfeld 2"/>
          <p:cNvSpPr txBox="1"/>
          <p:nvPr/>
        </p:nvSpPr>
        <p:spPr>
          <a:xfrm>
            <a:off x="34926" y="1330592"/>
            <a:ext cx="6226173" cy="4770537"/>
          </a:xfrm>
          <a:prstGeom prst="rect">
            <a:avLst/>
          </a:prstGeom>
          <a:noFill/>
        </p:spPr>
        <p:txBody>
          <a:bodyPr wrap="square" rtlCol="0">
            <a:spAutoFit/>
          </a:bodyPr>
          <a:lstStyle/>
          <a:p>
            <a:r>
              <a:rPr lang="de-DE" sz="2800" b="1" u="sng" dirty="0">
                <a:solidFill>
                  <a:schemeClr val="bg1"/>
                </a:solidFill>
                <a:latin typeface="Arial Narrow" panose="020B0606020202030204" pitchFamily="34" charset="0"/>
              </a:rPr>
              <a:t>Richter</a:t>
            </a:r>
          </a:p>
          <a:p>
            <a:endParaRPr lang="de-DE" sz="2800" dirty="0">
              <a:latin typeface="Arial Narrow" panose="020B0606020202030204" pitchFamily="34" charset="0"/>
            </a:endParaRPr>
          </a:p>
          <a:p>
            <a:pPr marL="457200" indent="-457200">
              <a:buFont typeface="Arial" panose="020B0604020202020204" pitchFamily="34" charset="0"/>
              <a:buChar char="•"/>
            </a:pPr>
            <a:r>
              <a:rPr lang="de-DE" sz="2800" b="1" dirty="0">
                <a:solidFill>
                  <a:schemeClr val="bg1"/>
                </a:solidFill>
                <a:latin typeface="Arial Narrow" panose="020B0606020202030204" pitchFamily="34" charset="0"/>
              </a:rPr>
              <a:t>Erstbestellung</a:t>
            </a:r>
          </a:p>
          <a:p>
            <a:pPr marL="457200" indent="-457200">
              <a:buFont typeface="Arial" panose="020B0604020202020204" pitchFamily="34" charset="0"/>
              <a:buChar char="•"/>
            </a:pPr>
            <a:r>
              <a:rPr lang="de-DE" sz="2800" b="1" dirty="0">
                <a:solidFill>
                  <a:schemeClr val="bg1"/>
                </a:solidFill>
                <a:latin typeface="Arial Narrow" panose="020B0606020202030204" pitchFamily="34" charset="0"/>
              </a:rPr>
              <a:t>Genehmigungen bei ärztlichen Maßnahmen</a:t>
            </a:r>
          </a:p>
          <a:p>
            <a:pPr marL="457200" indent="-457200">
              <a:buFont typeface="Arial" panose="020B0604020202020204" pitchFamily="34" charset="0"/>
              <a:buChar char="•"/>
            </a:pPr>
            <a:r>
              <a:rPr lang="de-DE" sz="2800" b="1" dirty="0">
                <a:solidFill>
                  <a:schemeClr val="bg1"/>
                </a:solidFill>
                <a:latin typeface="Arial Narrow" panose="020B0606020202030204" pitchFamily="34" charset="0"/>
              </a:rPr>
              <a:t>Betreuerwechsel ohne Vorschlag des Betroffenen</a:t>
            </a:r>
          </a:p>
          <a:p>
            <a:pPr marL="457200" indent="-457200">
              <a:buFont typeface="Arial" panose="020B0604020202020204" pitchFamily="34" charset="0"/>
              <a:buChar char="•"/>
            </a:pPr>
            <a:r>
              <a:rPr lang="de-DE" sz="2800" b="1" dirty="0">
                <a:solidFill>
                  <a:schemeClr val="bg1"/>
                </a:solidFill>
                <a:latin typeface="Arial Narrow" panose="020B0606020202030204" pitchFamily="34" charset="0"/>
              </a:rPr>
              <a:t>Bestellung eines Kontrollbetreuers</a:t>
            </a:r>
          </a:p>
          <a:p>
            <a:r>
              <a:rPr lang="de-DE" sz="2800" b="1" dirty="0">
                <a:solidFill>
                  <a:schemeClr val="bg1"/>
                </a:solidFill>
                <a:latin typeface="Arial Narrow" panose="020B0606020202030204" pitchFamily="34" charset="0"/>
              </a:rPr>
              <a:t>     (§ 15 (1) Nr. 1 RPflG </a:t>
            </a:r>
            <a:r>
              <a:rPr lang="de-DE" sz="2800" b="1" dirty="0" err="1">
                <a:solidFill>
                  <a:schemeClr val="bg1"/>
                </a:solidFill>
                <a:latin typeface="Arial Narrow" panose="020B0606020202030204" pitchFamily="34" charset="0"/>
              </a:rPr>
              <a:t>i.V.m</a:t>
            </a:r>
            <a:r>
              <a:rPr lang="de-DE" sz="2800" b="1" dirty="0">
                <a:solidFill>
                  <a:schemeClr val="bg1"/>
                </a:solidFill>
                <a:latin typeface="Arial Narrow" panose="020B0606020202030204" pitchFamily="34" charset="0"/>
              </a:rPr>
              <a:t>. </a:t>
            </a:r>
          </a:p>
          <a:p>
            <a:r>
              <a:rPr lang="de-DE" sz="2800" b="1" dirty="0">
                <a:solidFill>
                  <a:schemeClr val="bg1"/>
                </a:solidFill>
                <a:latin typeface="Arial Narrow" panose="020B0606020202030204" pitchFamily="34" charset="0"/>
              </a:rPr>
              <a:t>	§ 1820 Abs. 3 BGB)</a:t>
            </a:r>
          </a:p>
          <a:p>
            <a:r>
              <a:rPr lang="de-DE" sz="2400" dirty="0">
                <a:latin typeface="Arial Narrow" panose="020B0606020202030204" pitchFamily="34" charset="0"/>
              </a:rPr>
              <a:t>   </a:t>
            </a:r>
          </a:p>
        </p:txBody>
      </p:sp>
      <p:sp>
        <p:nvSpPr>
          <p:cNvPr id="4" name="Textfeld 3"/>
          <p:cNvSpPr txBox="1"/>
          <p:nvPr/>
        </p:nvSpPr>
        <p:spPr>
          <a:xfrm>
            <a:off x="6680199" y="1330592"/>
            <a:ext cx="5216525" cy="3970318"/>
          </a:xfrm>
          <a:prstGeom prst="rect">
            <a:avLst/>
          </a:prstGeom>
          <a:noFill/>
        </p:spPr>
        <p:txBody>
          <a:bodyPr wrap="square" rtlCol="0">
            <a:spAutoFit/>
          </a:bodyPr>
          <a:lstStyle/>
          <a:p>
            <a:r>
              <a:rPr lang="de-DE" sz="2800" b="1" u="sng" dirty="0">
                <a:solidFill>
                  <a:schemeClr val="bg1"/>
                </a:solidFill>
                <a:latin typeface="Arial Narrow" panose="020B0606020202030204" pitchFamily="34" charset="0"/>
              </a:rPr>
              <a:t>Rechtspfleger</a:t>
            </a:r>
          </a:p>
          <a:p>
            <a:endParaRPr lang="de-DE" sz="2800" dirty="0">
              <a:latin typeface="Arial Narrow" panose="020B0606020202030204" pitchFamily="34" charset="0"/>
            </a:endParaRPr>
          </a:p>
          <a:p>
            <a:pPr marL="457200" indent="-457200">
              <a:buFont typeface="Arial" panose="020B0604020202020204" pitchFamily="34" charset="0"/>
              <a:buChar char="•"/>
            </a:pPr>
            <a:r>
              <a:rPr lang="de-DE" sz="2800" b="1" dirty="0">
                <a:solidFill>
                  <a:schemeClr val="bg1"/>
                </a:solidFill>
                <a:latin typeface="Arial Narrow" panose="020B0606020202030204" pitchFamily="34" charset="0"/>
              </a:rPr>
              <a:t>Betreuerwechsel mit Vorschlag des Betroffenen</a:t>
            </a:r>
          </a:p>
          <a:p>
            <a:pPr marL="457200" indent="-457200">
              <a:buFont typeface="Arial" panose="020B0604020202020204" pitchFamily="34" charset="0"/>
              <a:buChar char="•"/>
            </a:pPr>
            <a:r>
              <a:rPr lang="de-DE" sz="2800" b="1" dirty="0">
                <a:solidFill>
                  <a:schemeClr val="bg1"/>
                </a:solidFill>
                <a:latin typeface="Arial Narrow" panose="020B0606020202030204" pitchFamily="34" charset="0"/>
              </a:rPr>
              <a:t>Genehmigungen vermögensrechtlicher Art</a:t>
            </a:r>
          </a:p>
          <a:p>
            <a:pPr marL="457200" indent="-457200">
              <a:buFont typeface="Arial" panose="020B0604020202020204" pitchFamily="34" charset="0"/>
              <a:buChar char="•"/>
            </a:pPr>
            <a:r>
              <a:rPr lang="de-DE" sz="2800" b="1" dirty="0">
                <a:solidFill>
                  <a:schemeClr val="bg1"/>
                </a:solidFill>
                <a:latin typeface="Arial Narrow" panose="020B0606020202030204" pitchFamily="34" charset="0"/>
              </a:rPr>
              <a:t>Genehmigungen bei Wohnungskündigung</a:t>
            </a:r>
          </a:p>
          <a:p>
            <a:pPr marL="457200" indent="-457200">
              <a:buFont typeface="Arial" panose="020B0604020202020204" pitchFamily="34" charset="0"/>
              <a:buChar char="•"/>
            </a:pPr>
            <a:r>
              <a:rPr lang="de-DE" sz="2800" b="1" dirty="0">
                <a:solidFill>
                  <a:schemeClr val="bg1"/>
                </a:solidFill>
                <a:latin typeface="Arial Narrow" panose="020B0606020202030204" pitchFamily="34" charset="0"/>
              </a:rPr>
              <a:t>Aufsicht über Betreuer</a:t>
            </a:r>
          </a:p>
        </p:txBody>
      </p:sp>
    </p:spTree>
    <p:extLst>
      <p:ext uri="{BB962C8B-B14F-4D97-AF65-F5344CB8AC3E}">
        <p14:creationId xmlns:p14="http://schemas.microsoft.com/office/powerpoint/2010/main" val="26334080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986971" y="1068977"/>
            <a:ext cx="9779726" cy="707886"/>
          </a:xfrm>
          <a:prstGeom prst="rect">
            <a:avLst/>
          </a:prstGeom>
          <a:noFill/>
        </p:spPr>
        <p:txBody>
          <a:bodyPr wrap="square" rtlCol="0">
            <a:spAutoFit/>
          </a:bodyPr>
          <a:lstStyle/>
          <a:p>
            <a:pPr algn="ctr"/>
            <a:r>
              <a:rPr lang="de-DE" sz="4000" b="1" u="sng" dirty="0">
                <a:solidFill>
                  <a:schemeClr val="bg1"/>
                </a:solidFill>
                <a:latin typeface="Arial Narrow" panose="020B0606020202030204" pitchFamily="34" charset="0"/>
              </a:rPr>
              <a:t>Antrag/Anregung</a:t>
            </a:r>
          </a:p>
        </p:txBody>
      </p:sp>
      <p:pic>
        <p:nvPicPr>
          <p:cNvPr id="3" name="Grafik 2" descr="Blog">
            <a:extLst>
              <a:ext uri="{FF2B5EF4-FFF2-40B4-BE49-F238E27FC236}">
                <a16:creationId xmlns:a16="http://schemas.microsoft.com/office/drawing/2014/main" id="{774CAD29-2FD6-6D66-84AC-236659978BD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57684" y="2069293"/>
            <a:ext cx="1638300" cy="1359707"/>
          </a:xfrm>
          <a:prstGeom prst="rect">
            <a:avLst/>
          </a:prstGeom>
        </p:spPr>
      </p:pic>
    </p:spTree>
    <p:extLst>
      <p:ext uri="{BB962C8B-B14F-4D97-AF65-F5344CB8AC3E}">
        <p14:creationId xmlns:p14="http://schemas.microsoft.com/office/powerpoint/2010/main" val="10826371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72737" y="817880"/>
            <a:ext cx="10615749" cy="3847207"/>
          </a:xfrm>
          <a:prstGeom prst="rect">
            <a:avLst/>
          </a:prstGeom>
          <a:noFill/>
        </p:spPr>
        <p:txBody>
          <a:bodyPr wrap="square" rtlCol="0">
            <a:spAutoFit/>
          </a:bodyPr>
          <a:lstStyle/>
          <a:p>
            <a:pPr algn="ctr"/>
            <a:r>
              <a:rPr lang="de-DE" sz="3600" b="1" u="sng" dirty="0">
                <a:solidFill>
                  <a:schemeClr val="bg1"/>
                </a:solidFill>
                <a:latin typeface="Arial Narrow" panose="020B0606020202030204" pitchFamily="34" charset="0"/>
              </a:rPr>
              <a:t>Antrag gem. § 23 </a:t>
            </a:r>
            <a:r>
              <a:rPr lang="de-DE" sz="3600" b="1" u="sng" dirty="0" err="1">
                <a:solidFill>
                  <a:schemeClr val="bg1"/>
                </a:solidFill>
                <a:latin typeface="Arial Narrow" panose="020B0606020202030204" pitchFamily="34" charset="0"/>
              </a:rPr>
              <a:t>FamFG</a:t>
            </a:r>
            <a:endParaRPr lang="de-DE" sz="3600" b="1" u="sng" dirty="0">
              <a:solidFill>
                <a:schemeClr val="bg1"/>
              </a:solidFill>
              <a:latin typeface="Arial Narrow" panose="020B0606020202030204" pitchFamily="34" charset="0"/>
            </a:endParaRPr>
          </a:p>
          <a:p>
            <a:pPr algn="ctr"/>
            <a:endParaRPr lang="de-DE" sz="3600" b="1" dirty="0">
              <a:solidFill>
                <a:schemeClr val="bg1"/>
              </a:solidFill>
              <a:latin typeface="Arial Narrow" panose="020B0606020202030204" pitchFamily="34" charset="0"/>
            </a:endParaRPr>
          </a:p>
          <a:p>
            <a:pPr marL="457200" indent="-457200">
              <a:lnSpc>
                <a:spcPct val="150000"/>
              </a:lnSpc>
              <a:buFont typeface="Arial" panose="020B0604020202020204" pitchFamily="34" charset="0"/>
              <a:buChar char="•"/>
            </a:pPr>
            <a:r>
              <a:rPr lang="de-DE" sz="3200" b="1" dirty="0">
                <a:solidFill>
                  <a:schemeClr val="bg1"/>
                </a:solidFill>
                <a:latin typeface="Arial Narrow" panose="020B0606020202030204" pitchFamily="34" charset="0"/>
              </a:rPr>
              <a:t>Nur Betroffener kann Antrag stellen (§1814 Abs. 4 BGB)</a:t>
            </a:r>
          </a:p>
          <a:p>
            <a:pPr marL="457200" indent="-457200">
              <a:lnSpc>
                <a:spcPct val="150000"/>
              </a:lnSpc>
              <a:buFont typeface="Arial" panose="020B0604020202020204" pitchFamily="34" charset="0"/>
              <a:buChar char="•"/>
            </a:pPr>
            <a:r>
              <a:rPr lang="de-DE" sz="3200" b="1" dirty="0">
                <a:solidFill>
                  <a:schemeClr val="bg1"/>
                </a:solidFill>
                <a:latin typeface="Arial Narrow" panose="020B0606020202030204" pitchFamily="34" charset="0"/>
              </a:rPr>
              <a:t>Antrag ist an keine bestimmte Form gebunden</a:t>
            </a:r>
          </a:p>
          <a:p>
            <a:pPr marL="457200" indent="-457200">
              <a:lnSpc>
                <a:spcPct val="150000"/>
              </a:lnSpc>
              <a:buFont typeface="Arial" panose="020B0604020202020204" pitchFamily="34" charset="0"/>
              <a:buChar char="•"/>
            </a:pPr>
            <a:r>
              <a:rPr lang="de-DE" sz="3200" b="1" dirty="0">
                <a:solidFill>
                  <a:schemeClr val="bg1"/>
                </a:solidFill>
                <a:latin typeface="Arial Narrow" panose="020B0606020202030204" pitchFamily="34" charset="0"/>
              </a:rPr>
              <a:t>Antrag muss beschieden werden; Anregung nicht</a:t>
            </a:r>
          </a:p>
          <a:p>
            <a:endParaRPr lang="de-DE" sz="2800" b="1" dirty="0">
              <a:latin typeface="Arial Narrow" panose="020B0606020202030204" pitchFamily="34" charset="0"/>
            </a:endParaRPr>
          </a:p>
        </p:txBody>
      </p:sp>
    </p:spTree>
    <p:extLst>
      <p:ext uri="{BB962C8B-B14F-4D97-AF65-F5344CB8AC3E}">
        <p14:creationId xmlns:p14="http://schemas.microsoft.com/office/powerpoint/2010/main" val="35720419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88274" y="748937"/>
            <a:ext cx="10510095" cy="5324535"/>
          </a:xfrm>
          <a:prstGeom prst="rect">
            <a:avLst/>
          </a:prstGeom>
          <a:noFill/>
        </p:spPr>
        <p:txBody>
          <a:bodyPr wrap="square" rtlCol="0">
            <a:spAutoFit/>
          </a:bodyPr>
          <a:lstStyle/>
          <a:p>
            <a:pPr algn="ctr"/>
            <a:r>
              <a:rPr lang="de-DE" sz="3600" b="1" u="sng" dirty="0">
                <a:solidFill>
                  <a:schemeClr val="bg1"/>
                </a:solidFill>
                <a:latin typeface="Arial Narrow" panose="020B0606020202030204" pitchFamily="34" charset="0"/>
              </a:rPr>
              <a:t>Anregung gem. § 24 </a:t>
            </a:r>
            <a:r>
              <a:rPr lang="de-DE" sz="3600" b="1" u="sng" dirty="0" err="1">
                <a:solidFill>
                  <a:schemeClr val="bg1"/>
                </a:solidFill>
                <a:latin typeface="Arial Narrow" panose="020B0606020202030204" pitchFamily="34" charset="0"/>
              </a:rPr>
              <a:t>FamFG</a:t>
            </a:r>
            <a:endParaRPr lang="de-DE" sz="3600" b="1" u="sng" dirty="0">
              <a:solidFill>
                <a:schemeClr val="bg1"/>
              </a:solidFill>
              <a:latin typeface="Arial Narrow" panose="020B0606020202030204" pitchFamily="34" charset="0"/>
            </a:endParaRPr>
          </a:p>
          <a:p>
            <a:pPr algn="ctr"/>
            <a:endParaRPr lang="de-DE" sz="3600" b="1" dirty="0">
              <a:solidFill>
                <a:schemeClr val="bg1"/>
              </a:solidFill>
              <a:latin typeface="Arial Narrow" panose="020B0606020202030204" pitchFamily="34" charset="0"/>
            </a:endParaRPr>
          </a:p>
          <a:p>
            <a:pPr marL="457200" indent="-457200">
              <a:lnSpc>
                <a:spcPct val="150000"/>
              </a:lnSpc>
              <a:buFont typeface="Arial" panose="020B0604020202020204" pitchFamily="34" charset="0"/>
              <a:buChar char="•"/>
            </a:pPr>
            <a:r>
              <a:rPr lang="de-DE" sz="3200" b="1" dirty="0">
                <a:solidFill>
                  <a:schemeClr val="bg1"/>
                </a:solidFill>
                <a:latin typeface="Arial Narrow" panose="020B0606020202030204" pitchFamily="34" charset="0"/>
              </a:rPr>
              <a:t>Grundsätzlich amtswegiges Verfahren (§ 26 </a:t>
            </a:r>
            <a:r>
              <a:rPr lang="de-DE" sz="3200" b="1" dirty="0" err="1">
                <a:solidFill>
                  <a:schemeClr val="bg1"/>
                </a:solidFill>
                <a:latin typeface="Arial Narrow" panose="020B0606020202030204" pitchFamily="34" charset="0"/>
              </a:rPr>
              <a:t>FamFG</a:t>
            </a:r>
            <a:r>
              <a:rPr lang="de-DE" sz="3200" b="1" dirty="0">
                <a:solidFill>
                  <a:schemeClr val="bg1"/>
                </a:solidFill>
                <a:latin typeface="Arial Narrow" panose="020B0606020202030204" pitchFamily="34" charset="0"/>
              </a:rPr>
              <a:t>)</a:t>
            </a:r>
          </a:p>
          <a:p>
            <a:pPr marL="457200" indent="-457200">
              <a:lnSpc>
                <a:spcPct val="150000"/>
              </a:lnSpc>
              <a:buFont typeface="Arial" panose="020B0604020202020204" pitchFamily="34" charset="0"/>
              <a:buChar char="•"/>
            </a:pPr>
            <a:r>
              <a:rPr lang="de-DE" sz="3200" b="1" dirty="0">
                <a:solidFill>
                  <a:schemeClr val="bg1"/>
                </a:solidFill>
                <a:latin typeface="Arial Narrow" panose="020B0606020202030204" pitchFamily="34" charset="0"/>
              </a:rPr>
              <a:t>Anregung zur Verfahrenseinleitung, jeder kann das </a:t>
            </a:r>
            <a:br>
              <a:rPr lang="de-DE" sz="3200" b="1" dirty="0">
                <a:solidFill>
                  <a:schemeClr val="bg1"/>
                </a:solidFill>
                <a:latin typeface="Arial Narrow" panose="020B0606020202030204" pitchFamily="34" charset="0"/>
              </a:rPr>
            </a:br>
            <a:r>
              <a:rPr lang="de-DE" sz="3200" b="1" dirty="0">
                <a:solidFill>
                  <a:schemeClr val="bg1"/>
                </a:solidFill>
                <a:latin typeface="Arial Narrow" panose="020B0606020202030204" pitchFamily="34" charset="0"/>
              </a:rPr>
              <a:t>Verfahren anregen</a:t>
            </a:r>
            <a:br>
              <a:rPr lang="de-DE" sz="3200" b="1" dirty="0">
                <a:solidFill>
                  <a:schemeClr val="bg1"/>
                </a:solidFill>
                <a:latin typeface="Arial Narrow" panose="020B0606020202030204" pitchFamily="34" charset="0"/>
              </a:rPr>
            </a:br>
            <a:r>
              <a:rPr lang="de-DE" sz="3200" b="1" dirty="0">
                <a:solidFill>
                  <a:schemeClr val="bg1"/>
                </a:solidFill>
                <a:latin typeface="Arial Narrow" panose="020B0606020202030204" pitchFamily="34" charset="0"/>
              </a:rPr>
              <a:t>Bsp.: Angehörige, Krankenhäuser, Polizei, Behörden</a:t>
            </a:r>
          </a:p>
          <a:p>
            <a:pPr marL="457200" indent="-457200">
              <a:lnSpc>
                <a:spcPct val="150000"/>
              </a:lnSpc>
              <a:buFont typeface="Arial" panose="020B0604020202020204" pitchFamily="34" charset="0"/>
              <a:buChar char="•"/>
            </a:pPr>
            <a:r>
              <a:rPr lang="de-DE" sz="3200" b="1" dirty="0">
                <a:solidFill>
                  <a:schemeClr val="bg1"/>
                </a:solidFill>
                <a:latin typeface="Arial Narrow" panose="020B0606020202030204" pitchFamily="34" charset="0"/>
              </a:rPr>
              <a:t>Anregender nicht zwingend auch am Verfahren beteiligt</a:t>
            </a:r>
          </a:p>
          <a:p>
            <a:endParaRPr lang="de-DE" sz="2800" b="1" dirty="0">
              <a:latin typeface="Arial Narrow" panose="020B0606020202030204" pitchFamily="34" charset="0"/>
            </a:endParaRPr>
          </a:p>
        </p:txBody>
      </p:sp>
      <p:sp>
        <p:nvSpPr>
          <p:cNvPr id="3" name="Rechteck 2"/>
          <p:cNvSpPr/>
          <p:nvPr/>
        </p:nvSpPr>
        <p:spPr>
          <a:xfrm>
            <a:off x="793631" y="2566741"/>
            <a:ext cx="900880" cy="923330"/>
          </a:xfrm>
          <a:prstGeom prst="rect">
            <a:avLst/>
          </a:prstGeom>
          <a:noFill/>
        </p:spPr>
        <p:txBody>
          <a:bodyPr wrap="square" lIns="91440" tIns="45720" rIns="91440" bIns="45720">
            <a:spAutoFit/>
          </a:bodyPr>
          <a:lstStyle/>
          <a:p>
            <a:pPr algn="ctr"/>
            <a:r>
              <a:rPr lang="de-DE" sz="5400" b="1" cap="none" spc="0" dirty="0">
                <a:ln w="22225">
                  <a:solidFill>
                    <a:schemeClr val="accent2"/>
                  </a:solidFill>
                  <a:prstDash val="solid"/>
                </a:ln>
                <a:solidFill>
                  <a:schemeClr val="accent2">
                    <a:lumMod val="40000"/>
                    <a:lumOff val="60000"/>
                  </a:schemeClr>
                </a:solidFill>
                <a:effectLst/>
              </a:rPr>
              <a:t>!</a:t>
            </a:r>
          </a:p>
        </p:txBody>
      </p:sp>
    </p:spTree>
    <p:extLst>
      <p:ext uri="{BB962C8B-B14F-4D97-AF65-F5344CB8AC3E}">
        <p14:creationId xmlns:p14="http://schemas.microsoft.com/office/powerpoint/2010/main" val="2243870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085975" y="2607154"/>
            <a:ext cx="7600950" cy="707886"/>
          </a:xfrm>
          <a:prstGeom prst="rect">
            <a:avLst/>
          </a:prstGeom>
          <a:noFill/>
        </p:spPr>
        <p:txBody>
          <a:bodyPr wrap="square" rtlCol="0">
            <a:spAutoFit/>
          </a:bodyPr>
          <a:lstStyle/>
          <a:p>
            <a:pPr algn="ctr"/>
            <a:r>
              <a:rPr lang="de-DE" sz="4000" b="1" dirty="0">
                <a:solidFill>
                  <a:schemeClr val="bg1"/>
                </a:solidFill>
                <a:latin typeface="Arial Narrow" panose="020B0606020202030204" pitchFamily="34" charset="0"/>
              </a:rPr>
              <a:t>Begriffe?</a:t>
            </a:r>
          </a:p>
        </p:txBody>
      </p:sp>
      <p:sp>
        <p:nvSpPr>
          <p:cNvPr id="4" name="Textfeld 3"/>
          <p:cNvSpPr txBox="1"/>
          <p:nvPr/>
        </p:nvSpPr>
        <p:spPr>
          <a:xfrm>
            <a:off x="1181100" y="476250"/>
            <a:ext cx="2600325" cy="1015663"/>
          </a:xfrm>
          <a:prstGeom prst="rect">
            <a:avLst/>
          </a:prstGeom>
          <a:noFill/>
        </p:spPr>
        <p:txBody>
          <a:bodyPr wrap="square" rtlCol="0">
            <a:spAutoFit/>
          </a:bodyPr>
          <a:lstStyle/>
          <a:p>
            <a:r>
              <a:rPr lang="de-DE" sz="6000" dirty="0">
                <a:solidFill>
                  <a:schemeClr val="bg1"/>
                </a:solidFill>
                <a:latin typeface="Arial Narrow" panose="020B0606020202030204" pitchFamily="34" charset="0"/>
              </a:rPr>
              <a:t>?</a:t>
            </a:r>
          </a:p>
        </p:txBody>
      </p:sp>
      <p:sp>
        <p:nvSpPr>
          <p:cNvPr id="5" name="Textfeld 4"/>
          <p:cNvSpPr txBox="1"/>
          <p:nvPr/>
        </p:nvSpPr>
        <p:spPr>
          <a:xfrm>
            <a:off x="8315325" y="628650"/>
            <a:ext cx="2076450" cy="1015663"/>
          </a:xfrm>
          <a:prstGeom prst="rect">
            <a:avLst/>
          </a:prstGeom>
          <a:noFill/>
        </p:spPr>
        <p:txBody>
          <a:bodyPr wrap="square" rtlCol="0">
            <a:spAutoFit/>
          </a:bodyPr>
          <a:lstStyle/>
          <a:p>
            <a:r>
              <a:rPr lang="de-DE" sz="6000" dirty="0">
                <a:solidFill>
                  <a:schemeClr val="bg1"/>
                </a:solidFill>
                <a:latin typeface="Arial Narrow" panose="020B0606020202030204" pitchFamily="34" charset="0"/>
              </a:rPr>
              <a:t>?</a:t>
            </a:r>
          </a:p>
        </p:txBody>
      </p:sp>
      <p:sp>
        <p:nvSpPr>
          <p:cNvPr id="6" name="Textfeld 5"/>
          <p:cNvSpPr txBox="1"/>
          <p:nvPr/>
        </p:nvSpPr>
        <p:spPr>
          <a:xfrm>
            <a:off x="1066800" y="4324350"/>
            <a:ext cx="2305050" cy="1015663"/>
          </a:xfrm>
          <a:prstGeom prst="rect">
            <a:avLst/>
          </a:prstGeom>
          <a:noFill/>
        </p:spPr>
        <p:txBody>
          <a:bodyPr wrap="square" rtlCol="0">
            <a:spAutoFit/>
          </a:bodyPr>
          <a:lstStyle/>
          <a:p>
            <a:r>
              <a:rPr lang="de-DE" sz="6000" dirty="0">
                <a:solidFill>
                  <a:schemeClr val="bg1"/>
                </a:solidFill>
                <a:latin typeface="Arial Narrow" panose="020B0606020202030204" pitchFamily="34" charset="0"/>
              </a:rPr>
              <a:t>?</a:t>
            </a:r>
          </a:p>
        </p:txBody>
      </p:sp>
      <p:sp>
        <p:nvSpPr>
          <p:cNvPr id="7" name="Textfeld 6"/>
          <p:cNvSpPr txBox="1"/>
          <p:nvPr/>
        </p:nvSpPr>
        <p:spPr>
          <a:xfrm>
            <a:off x="7724775" y="4832181"/>
            <a:ext cx="1962150" cy="1015663"/>
          </a:xfrm>
          <a:prstGeom prst="rect">
            <a:avLst/>
          </a:prstGeom>
          <a:noFill/>
        </p:spPr>
        <p:txBody>
          <a:bodyPr wrap="square" rtlCol="0">
            <a:spAutoFit/>
          </a:bodyPr>
          <a:lstStyle/>
          <a:p>
            <a:r>
              <a:rPr lang="de-DE" sz="6000" dirty="0">
                <a:solidFill>
                  <a:schemeClr val="bg1"/>
                </a:solidFill>
                <a:latin typeface="Arial Narrow" panose="020B0606020202030204" pitchFamily="34" charset="0"/>
              </a:rPr>
              <a:t>?</a:t>
            </a:r>
          </a:p>
        </p:txBody>
      </p:sp>
    </p:spTree>
    <p:extLst>
      <p:ext uri="{BB962C8B-B14F-4D97-AF65-F5344CB8AC3E}">
        <p14:creationId xmlns:p14="http://schemas.microsoft.com/office/powerpoint/2010/main" val="237574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par>
                          <p:cTn id="16" fill="hold">
                            <p:stCondLst>
                              <p:cond delay="6000"/>
                            </p:stCondLst>
                            <p:childTnLst>
                              <p:par>
                                <p:cTn id="17" presetID="21"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48468" y="880591"/>
            <a:ext cx="8534400" cy="1507067"/>
          </a:xfrm>
        </p:spPr>
        <p:txBody>
          <a:bodyPr>
            <a:normAutofit/>
          </a:bodyPr>
          <a:lstStyle/>
          <a:p>
            <a:pPr algn="ctr"/>
            <a:r>
              <a:rPr lang="de-DE" sz="4000" b="1" u="sng" dirty="0">
                <a:solidFill>
                  <a:schemeClr val="bg1"/>
                </a:solidFill>
                <a:latin typeface=" Arial Narrow"/>
              </a:rPr>
              <a:t>Beteiligte</a:t>
            </a:r>
          </a:p>
        </p:txBody>
      </p:sp>
      <p:grpSp>
        <p:nvGrpSpPr>
          <p:cNvPr id="4" name="Gruppieren 3">
            <a:extLst>
              <a:ext uri="{FF2B5EF4-FFF2-40B4-BE49-F238E27FC236}">
                <a16:creationId xmlns:a16="http://schemas.microsoft.com/office/drawing/2014/main" id="{82ACB516-A154-233A-BC3B-2EF5CA561472}"/>
              </a:ext>
            </a:extLst>
          </p:cNvPr>
          <p:cNvGrpSpPr/>
          <p:nvPr/>
        </p:nvGrpSpPr>
        <p:grpSpPr>
          <a:xfrm>
            <a:off x="4751137" y="2213084"/>
            <a:ext cx="2157663" cy="1215916"/>
            <a:chOff x="2298031" y="244643"/>
            <a:chExt cx="2157663" cy="1215916"/>
          </a:xfrm>
        </p:grpSpPr>
        <p:pic>
          <p:nvPicPr>
            <p:cNvPr id="5" name="Grafik 4" descr="Gruppe von Männern">
              <a:extLst>
                <a:ext uri="{FF2B5EF4-FFF2-40B4-BE49-F238E27FC236}">
                  <a16:creationId xmlns:a16="http://schemas.microsoft.com/office/drawing/2014/main" id="{10F672E8-1161-9F8E-0377-F003F2A47A4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919662" y="244643"/>
              <a:ext cx="914400" cy="914400"/>
            </a:xfrm>
            <a:prstGeom prst="rect">
              <a:avLst/>
            </a:prstGeom>
          </p:spPr>
        </p:pic>
        <p:sp>
          <p:nvSpPr>
            <p:cNvPr id="6" name="Textfeld 5">
              <a:extLst>
                <a:ext uri="{FF2B5EF4-FFF2-40B4-BE49-F238E27FC236}">
                  <a16:creationId xmlns:a16="http://schemas.microsoft.com/office/drawing/2014/main" id="{FAC720A5-C7DD-71FF-5285-8372713B7B28}"/>
                </a:ext>
              </a:extLst>
            </p:cNvPr>
            <p:cNvSpPr txBox="1"/>
            <p:nvPr/>
          </p:nvSpPr>
          <p:spPr>
            <a:xfrm>
              <a:off x="2298031" y="1091227"/>
              <a:ext cx="2157663" cy="369332"/>
            </a:xfrm>
            <a:prstGeom prst="rect">
              <a:avLst/>
            </a:prstGeom>
            <a:noFill/>
          </p:spPr>
          <p:txBody>
            <a:bodyPr wrap="square" rtlCol="0">
              <a:spAutoFit/>
            </a:bodyPr>
            <a:lstStyle/>
            <a:p>
              <a:pPr algn="ctr"/>
              <a:r>
                <a:rPr lang="de-DE" dirty="0">
                  <a:solidFill>
                    <a:schemeClr val="bg1"/>
                  </a:solidFill>
                  <a:latin typeface="Calibri" panose="020F0502020204030204"/>
                </a:rPr>
                <a:t>Beteiligte</a:t>
              </a:r>
            </a:p>
          </p:txBody>
        </p:sp>
      </p:grpSp>
    </p:spTree>
    <p:extLst>
      <p:ext uri="{BB962C8B-B14F-4D97-AF65-F5344CB8AC3E}">
        <p14:creationId xmlns:p14="http://schemas.microsoft.com/office/powerpoint/2010/main" val="302876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7853E88B-54AC-4837-8B2B-679B3D9453A6}"/>
              </a:ext>
            </a:extLst>
          </p:cNvPr>
          <p:cNvSpPr>
            <a:spLocks noGrp="1"/>
          </p:cNvSpPr>
          <p:nvPr>
            <p:ph type="ftr" sz="quarter" idx="11"/>
          </p:nvPr>
        </p:nvSpPr>
        <p:spPr/>
        <p:txBody>
          <a:bodyPr/>
          <a:lstStyle/>
          <a:p>
            <a:r>
              <a:rPr lang="de-DE"/>
              <a:t>www.marc-ruttkus.de</a:t>
            </a:r>
          </a:p>
        </p:txBody>
      </p:sp>
      <p:pic>
        <p:nvPicPr>
          <p:cNvPr id="5" name="Grafik 4" descr="Ein Bild, das drinnen, Schrank, Decke, Küche enthält.&#10;&#10;Automatisch generierte Beschreibung">
            <a:extLst>
              <a:ext uri="{FF2B5EF4-FFF2-40B4-BE49-F238E27FC236}">
                <a16:creationId xmlns:a16="http://schemas.microsoft.com/office/drawing/2014/main" id="{4FC28728-74C0-4B3F-B446-69BEADC76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Grafik 6" descr="Geschäftsmann frustriert">
            <a:extLst>
              <a:ext uri="{FF2B5EF4-FFF2-40B4-BE49-F238E27FC236}">
                <a16:creationId xmlns:a16="http://schemas.microsoft.com/office/drawing/2014/main" id="{6B82133D-3065-4741-8308-0FDDE4BB15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4702" y="2705100"/>
            <a:ext cx="1362595" cy="4016375"/>
          </a:xfrm>
          <a:prstGeom prst="rect">
            <a:avLst/>
          </a:prstGeom>
          <a:effectLst>
            <a:outerShdw blurRad="50800" dist="38100" dir="2700000" algn="tl" rotWithShape="0">
              <a:prstClr val="black">
                <a:alpha val="40000"/>
              </a:prstClr>
            </a:outerShdw>
          </a:effectLst>
        </p:spPr>
      </p:pic>
      <p:sp>
        <p:nvSpPr>
          <p:cNvPr id="8" name="Textfeld 7">
            <a:extLst>
              <a:ext uri="{FF2B5EF4-FFF2-40B4-BE49-F238E27FC236}">
                <a16:creationId xmlns:a16="http://schemas.microsoft.com/office/drawing/2014/main" id="{34A5266E-ABFB-45AF-B835-328443788CAB}"/>
              </a:ext>
            </a:extLst>
          </p:cNvPr>
          <p:cNvSpPr txBox="1"/>
          <p:nvPr/>
        </p:nvSpPr>
        <p:spPr>
          <a:xfrm>
            <a:off x="3024186" y="1381125"/>
            <a:ext cx="6143625" cy="1015663"/>
          </a:xfrm>
          <a:prstGeom prst="rect">
            <a:avLst/>
          </a:prstGeom>
          <a:noFill/>
        </p:spPr>
        <p:txBody>
          <a:bodyPr wrap="square" rtlCol="0">
            <a:spAutoFit/>
          </a:bodyPr>
          <a:lstStyle/>
          <a:p>
            <a:pPr algn="ctr"/>
            <a:r>
              <a:rPr lang="de-DE" sz="6000" dirty="0"/>
              <a:t>Betroffener</a:t>
            </a:r>
          </a:p>
        </p:txBody>
      </p:sp>
    </p:spTree>
    <p:extLst>
      <p:ext uri="{BB962C8B-B14F-4D97-AF65-F5344CB8AC3E}">
        <p14:creationId xmlns:p14="http://schemas.microsoft.com/office/powerpoint/2010/main" val="168824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33400" y="936010"/>
            <a:ext cx="11125200" cy="5539978"/>
          </a:xfrm>
          <a:prstGeom prst="rect">
            <a:avLst/>
          </a:prstGeom>
          <a:noFill/>
        </p:spPr>
        <p:txBody>
          <a:bodyPr wrap="square" rtlCol="0">
            <a:spAutoFit/>
          </a:bodyPr>
          <a:lstStyle/>
          <a:p>
            <a:pPr algn="ctr"/>
            <a:r>
              <a:rPr lang="de-DE" sz="4000" b="1" u="sng" dirty="0">
                <a:solidFill>
                  <a:schemeClr val="bg1"/>
                </a:solidFill>
                <a:latin typeface="Arial Narrow" panose="020B0606020202030204" pitchFamily="34" charset="0"/>
              </a:rPr>
              <a:t>Betroffener</a:t>
            </a:r>
            <a:endParaRPr lang="de-DE" sz="4000" u="sng" dirty="0">
              <a:solidFill>
                <a:schemeClr val="bg1"/>
              </a:solidFill>
              <a:latin typeface="Arial Narrow" panose="020B0606020202030204" pitchFamily="34" charset="0"/>
            </a:endParaRPr>
          </a:p>
          <a:p>
            <a:endParaRPr lang="de-DE" dirty="0">
              <a:solidFill>
                <a:schemeClr val="bg1"/>
              </a:solidFill>
            </a:endParaRPr>
          </a:p>
          <a:p>
            <a:pPr marL="457200" indent="-457200">
              <a:buFont typeface="Arial" panose="020B0604020202020204" pitchFamily="34" charset="0"/>
              <a:buChar char="•"/>
            </a:pPr>
            <a:r>
              <a:rPr lang="de-DE" sz="3200" b="1" dirty="0">
                <a:solidFill>
                  <a:schemeClr val="bg1"/>
                </a:solidFill>
                <a:latin typeface="Arial Narrow" panose="020B0606020202030204" pitchFamily="34" charset="0"/>
              </a:rPr>
              <a:t>Zwingend beteiligt ( § 274 Abs. 1 Nr. 1 </a:t>
            </a:r>
            <a:r>
              <a:rPr lang="de-DE" sz="3200" b="1" dirty="0" err="1">
                <a:solidFill>
                  <a:schemeClr val="bg1"/>
                </a:solidFill>
                <a:latin typeface="Arial Narrow" panose="020B0606020202030204" pitchFamily="34" charset="0"/>
              </a:rPr>
              <a:t>FamFG</a:t>
            </a:r>
            <a:r>
              <a:rPr lang="de-DE" sz="3200" b="1" dirty="0">
                <a:solidFill>
                  <a:schemeClr val="bg1"/>
                </a:solidFill>
                <a:latin typeface="Arial Narrow" panose="020B0606020202030204" pitchFamily="34" charset="0"/>
              </a:rPr>
              <a:t>)</a:t>
            </a:r>
          </a:p>
          <a:p>
            <a:pPr marL="457200" indent="-457200">
              <a:buFont typeface="Arial" panose="020B0604020202020204" pitchFamily="34" charset="0"/>
              <a:buChar char="•"/>
            </a:pPr>
            <a:r>
              <a:rPr lang="de-DE" sz="3200" b="1" dirty="0">
                <a:solidFill>
                  <a:schemeClr val="bg1"/>
                </a:solidFill>
                <a:latin typeface="Arial Narrow" panose="020B0606020202030204" pitchFamily="34" charset="0"/>
              </a:rPr>
              <a:t>Nie bloßes Verfahrensobjekt</a:t>
            </a:r>
          </a:p>
          <a:p>
            <a:pPr marL="457200" indent="-457200">
              <a:buFont typeface="Arial" panose="020B0604020202020204" pitchFamily="34" charset="0"/>
              <a:buChar char="•"/>
            </a:pPr>
            <a:r>
              <a:rPr lang="de-DE" sz="3200" b="1" dirty="0">
                <a:solidFill>
                  <a:schemeClr val="bg1"/>
                </a:solidFill>
                <a:latin typeface="Arial Narrow" panose="020B0606020202030204" pitchFamily="34" charset="0"/>
              </a:rPr>
              <a:t>Immer verfahrensfähig (§§ 9, 275 </a:t>
            </a:r>
            <a:r>
              <a:rPr lang="de-DE" sz="3200" b="1" dirty="0" err="1">
                <a:solidFill>
                  <a:schemeClr val="bg1"/>
                </a:solidFill>
                <a:latin typeface="Arial Narrow" panose="020B0606020202030204" pitchFamily="34" charset="0"/>
              </a:rPr>
              <a:t>FamFG</a:t>
            </a:r>
            <a:r>
              <a:rPr lang="de-DE" sz="3200" b="1" dirty="0">
                <a:solidFill>
                  <a:schemeClr val="bg1"/>
                </a:solidFill>
                <a:latin typeface="Arial Narrow" panose="020B0606020202030204" pitchFamily="34" charset="0"/>
              </a:rPr>
              <a:t>)</a:t>
            </a:r>
            <a:br>
              <a:rPr lang="de-DE" sz="3200" b="1" dirty="0">
                <a:solidFill>
                  <a:schemeClr val="bg1"/>
                </a:solidFill>
                <a:latin typeface="Arial Narrow" panose="020B0606020202030204" pitchFamily="34" charset="0"/>
              </a:rPr>
            </a:br>
            <a:endParaRPr lang="de-DE" sz="3200" b="1" dirty="0">
              <a:solidFill>
                <a:schemeClr val="bg1"/>
              </a:solidFill>
              <a:latin typeface="Arial Narrow" panose="020B0606020202030204" pitchFamily="34" charset="0"/>
            </a:endParaRPr>
          </a:p>
          <a:p>
            <a:pPr marL="914400" lvl="1" indent="-457200">
              <a:buFont typeface="Wingdings" panose="05000000000000000000" pitchFamily="2" charset="2"/>
              <a:buChar char="Ø"/>
            </a:pPr>
            <a:r>
              <a:rPr lang="de-DE" sz="3200" b="1" dirty="0">
                <a:solidFill>
                  <a:schemeClr val="bg1"/>
                </a:solidFill>
                <a:latin typeface="Arial Narrow" panose="020B0606020202030204" pitchFamily="34" charset="0"/>
              </a:rPr>
              <a:t>Auch, wenn geschäftsunfähig</a:t>
            </a:r>
          </a:p>
          <a:p>
            <a:pPr marL="914400" lvl="1" indent="-457200">
              <a:buFont typeface="Wingdings" panose="05000000000000000000" pitchFamily="2" charset="2"/>
              <a:buChar char="Ø"/>
            </a:pPr>
            <a:r>
              <a:rPr lang="de-DE" sz="3200" b="1" dirty="0">
                <a:solidFill>
                  <a:schemeClr val="bg1"/>
                </a:solidFill>
                <a:latin typeface="Arial Narrow" panose="020B0606020202030204" pitchFamily="34" charset="0"/>
              </a:rPr>
              <a:t>Fähigkeit selbst oder durch einen selbst gewählten Vertreter Verfahrensrechte wahrzunehmen (z.B. Antragsstellung, Rechtsbehelf einlegen, Entgegennahme von Entscheidungen)</a:t>
            </a:r>
          </a:p>
          <a:p>
            <a:endParaRPr lang="de-DE" sz="4000" b="1" dirty="0">
              <a:latin typeface="Arial Narrow" panose="020B0606020202030204" pitchFamily="34" charset="0"/>
            </a:endParaRPr>
          </a:p>
        </p:txBody>
      </p:sp>
    </p:spTree>
    <p:extLst>
      <p:ext uri="{BB962C8B-B14F-4D97-AF65-F5344CB8AC3E}">
        <p14:creationId xmlns:p14="http://schemas.microsoft.com/office/powerpoint/2010/main" val="5932053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7853E88B-54AC-4837-8B2B-679B3D9453A6}"/>
              </a:ext>
            </a:extLst>
          </p:cNvPr>
          <p:cNvSpPr>
            <a:spLocks noGrp="1"/>
          </p:cNvSpPr>
          <p:nvPr>
            <p:ph type="ftr" sz="quarter" idx="11"/>
          </p:nvPr>
        </p:nvSpPr>
        <p:spPr/>
        <p:txBody>
          <a:bodyPr/>
          <a:lstStyle/>
          <a:p>
            <a:r>
              <a:rPr lang="de-DE"/>
              <a:t>www.marc-ruttkus.de</a:t>
            </a:r>
          </a:p>
        </p:txBody>
      </p:sp>
      <p:pic>
        <p:nvPicPr>
          <p:cNvPr id="5" name="Grafik 4" descr="Ein Bild, das drinnen, Schrank, Decke, Küche enthält.&#10;&#10;Automatisch generierte Beschreibung">
            <a:extLst>
              <a:ext uri="{FF2B5EF4-FFF2-40B4-BE49-F238E27FC236}">
                <a16:creationId xmlns:a16="http://schemas.microsoft.com/office/drawing/2014/main" id="{4FC28728-74C0-4B3F-B446-69BEADC76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Grafik 6" descr="Englischer Geschäftsmann">
            <a:extLst>
              <a:ext uri="{FF2B5EF4-FFF2-40B4-BE49-F238E27FC236}">
                <a16:creationId xmlns:a16="http://schemas.microsoft.com/office/drawing/2014/main" id="{6B82133D-3065-4741-8308-0FDDE4BB153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441227" y="2705100"/>
            <a:ext cx="1309545" cy="4016375"/>
          </a:xfrm>
          <a:prstGeom prst="rect">
            <a:avLst/>
          </a:prstGeom>
          <a:effectLst>
            <a:outerShdw blurRad="50800" dist="38100" dir="2700000" algn="tl" rotWithShape="0">
              <a:prstClr val="black">
                <a:alpha val="40000"/>
              </a:prstClr>
            </a:outerShdw>
          </a:effectLst>
        </p:spPr>
      </p:pic>
      <p:sp>
        <p:nvSpPr>
          <p:cNvPr id="8" name="Textfeld 7">
            <a:extLst>
              <a:ext uri="{FF2B5EF4-FFF2-40B4-BE49-F238E27FC236}">
                <a16:creationId xmlns:a16="http://schemas.microsoft.com/office/drawing/2014/main" id="{34A5266E-ABFB-45AF-B835-328443788CAB}"/>
              </a:ext>
            </a:extLst>
          </p:cNvPr>
          <p:cNvSpPr txBox="1"/>
          <p:nvPr/>
        </p:nvSpPr>
        <p:spPr>
          <a:xfrm>
            <a:off x="3024186" y="1390650"/>
            <a:ext cx="6143625" cy="1015663"/>
          </a:xfrm>
          <a:prstGeom prst="rect">
            <a:avLst/>
          </a:prstGeom>
          <a:noFill/>
        </p:spPr>
        <p:txBody>
          <a:bodyPr wrap="square" rtlCol="0">
            <a:spAutoFit/>
          </a:bodyPr>
          <a:lstStyle/>
          <a:p>
            <a:pPr algn="ctr"/>
            <a:r>
              <a:rPr lang="de-DE" sz="6000" dirty="0"/>
              <a:t>Betreuer</a:t>
            </a:r>
          </a:p>
        </p:txBody>
      </p:sp>
    </p:spTree>
    <p:extLst>
      <p:ext uri="{BB962C8B-B14F-4D97-AF65-F5344CB8AC3E}">
        <p14:creationId xmlns:p14="http://schemas.microsoft.com/office/powerpoint/2010/main" val="30016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6400" y="881945"/>
            <a:ext cx="11684000" cy="4770537"/>
          </a:xfrm>
          <a:prstGeom prst="rect">
            <a:avLst/>
          </a:prstGeom>
          <a:noFill/>
        </p:spPr>
        <p:txBody>
          <a:bodyPr wrap="square" rtlCol="0">
            <a:spAutoFit/>
          </a:bodyPr>
          <a:lstStyle/>
          <a:p>
            <a:pPr algn="ctr"/>
            <a:r>
              <a:rPr lang="de-DE" sz="4000" b="1" u="sng" dirty="0">
                <a:solidFill>
                  <a:schemeClr val="bg1"/>
                </a:solidFill>
                <a:latin typeface="Arial Narrow" panose="020B0606020202030204" pitchFamily="34" charset="0"/>
              </a:rPr>
              <a:t>Betreuer</a:t>
            </a:r>
            <a:endParaRPr lang="de-DE" sz="4000" u="sng" dirty="0">
              <a:solidFill>
                <a:schemeClr val="bg1"/>
              </a:solidFill>
              <a:latin typeface="Arial Narrow" panose="020B0606020202030204" pitchFamily="34" charset="0"/>
            </a:endParaRPr>
          </a:p>
          <a:p>
            <a:pPr algn="ctr"/>
            <a:endParaRPr lang="de-DE" sz="4000" b="1" dirty="0">
              <a:solidFill>
                <a:schemeClr val="bg1"/>
              </a:solidFill>
              <a:latin typeface="Arial Narrow" panose="020B0606020202030204" pitchFamily="34" charset="0"/>
            </a:endParaRPr>
          </a:p>
          <a:p>
            <a:pPr marL="457200" indent="-457200">
              <a:buFont typeface="Arial" panose="020B0604020202020204" pitchFamily="34" charset="0"/>
              <a:buChar char="•"/>
            </a:pPr>
            <a:r>
              <a:rPr lang="de-DE" sz="2800" b="1" dirty="0">
                <a:solidFill>
                  <a:schemeClr val="bg1"/>
                </a:solidFill>
                <a:latin typeface="Arial Narrow" panose="020B0606020202030204" pitchFamily="34" charset="0"/>
              </a:rPr>
              <a:t>Zwingend beteiligt, wenn Aufgabenkreis betroffen (§ 274 Abs. 1 Nr. 2 </a:t>
            </a:r>
            <a:r>
              <a:rPr lang="de-DE" sz="2800" b="1" dirty="0" err="1">
                <a:solidFill>
                  <a:schemeClr val="bg1"/>
                </a:solidFill>
                <a:latin typeface="Arial Narrow" panose="020B0606020202030204" pitchFamily="34" charset="0"/>
              </a:rPr>
              <a:t>FamFG</a:t>
            </a:r>
            <a:r>
              <a:rPr lang="de-DE" sz="2800" b="1" dirty="0">
                <a:solidFill>
                  <a:schemeClr val="bg1"/>
                </a:solidFill>
                <a:latin typeface="Arial Narrow" panose="020B0606020202030204" pitchFamily="34" charset="0"/>
              </a:rPr>
              <a:t>)</a:t>
            </a:r>
          </a:p>
          <a:p>
            <a:pPr marL="457200" indent="-457200">
              <a:buFont typeface="Arial" panose="020B0604020202020204" pitchFamily="34" charset="0"/>
              <a:buChar char="•"/>
            </a:pPr>
            <a:r>
              <a:rPr lang="de-DE" sz="2800" b="1" dirty="0">
                <a:solidFill>
                  <a:schemeClr val="bg1"/>
                </a:solidFill>
                <a:latin typeface="Arial Narrow" panose="020B0606020202030204" pitchFamily="34" charset="0"/>
              </a:rPr>
              <a:t>Bei mehreren Betreuern: Nur Betreuer des betroffenen Aufgabenkreises</a:t>
            </a:r>
          </a:p>
          <a:p>
            <a:pPr marL="457200" indent="-457200">
              <a:buFont typeface="Arial" panose="020B0604020202020204" pitchFamily="34" charset="0"/>
              <a:buChar char="•"/>
            </a:pPr>
            <a:r>
              <a:rPr lang="de-DE" sz="2800" b="1" dirty="0">
                <a:solidFill>
                  <a:schemeClr val="bg1"/>
                </a:solidFill>
                <a:latin typeface="Arial Narrow" panose="020B0606020202030204" pitchFamily="34" charset="0"/>
              </a:rPr>
              <a:t>Beispiele:</a:t>
            </a:r>
            <a:br>
              <a:rPr lang="de-DE" sz="2800" b="1" dirty="0">
                <a:solidFill>
                  <a:schemeClr val="bg1"/>
                </a:solidFill>
                <a:latin typeface="Arial Narrow" panose="020B0606020202030204" pitchFamily="34" charset="0"/>
              </a:rPr>
            </a:br>
            <a:endParaRPr lang="de-DE" sz="2800" b="1" dirty="0">
              <a:solidFill>
                <a:schemeClr val="bg1"/>
              </a:solidFill>
              <a:latin typeface="Arial Narrow" panose="020B0606020202030204" pitchFamily="34" charset="0"/>
            </a:endParaRPr>
          </a:p>
          <a:p>
            <a:pPr marL="914400" lvl="1" indent="-457200">
              <a:buFont typeface="Wingdings" panose="05000000000000000000" pitchFamily="2" charset="2"/>
              <a:buChar char="Ø"/>
            </a:pPr>
            <a:r>
              <a:rPr lang="de-DE" sz="2800" b="1" dirty="0">
                <a:solidFill>
                  <a:schemeClr val="bg1"/>
                </a:solidFill>
                <a:latin typeface="Arial Narrow" panose="020B0606020202030204" pitchFamily="34" charset="0"/>
              </a:rPr>
              <a:t>Bestellung des Betreuers</a:t>
            </a:r>
          </a:p>
          <a:p>
            <a:pPr marL="914400" lvl="1" indent="-457200">
              <a:buFont typeface="Wingdings" panose="05000000000000000000" pitchFamily="2" charset="2"/>
              <a:buChar char="Ø"/>
            </a:pPr>
            <a:r>
              <a:rPr lang="de-DE" sz="2800" b="1" dirty="0">
                <a:solidFill>
                  <a:schemeClr val="bg1"/>
                </a:solidFill>
                <a:latin typeface="Arial Narrow" panose="020B0606020202030204" pitchFamily="34" charset="0"/>
              </a:rPr>
              <a:t>Entlassung des Betreuers</a:t>
            </a:r>
          </a:p>
          <a:p>
            <a:pPr marL="914400" lvl="1" indent="-457200">
              <a:buFont typeface="Wingdings" panose="05000000000000000000" pitchFamily="2" charset="2"/>
              <a:buChar char="Ø"/>
            </a:pPr>
            <a:r>
              <a:rPr lang="de-DE" sz="2800" b="1" dirty="0">
                <a:solidFill>
                  <a:schemeClr val="bg1"/>
                </a:solidFill>
                <a:latin typeface="Arial Narrow" panose="020B0606020202030204" pitchFamily="34" charset="0"/>
              </a:rPr>
              <a:t>Erweiterung der Aufgabenkreise</a:t>
            </a:r>
          </a:p>
          <a:p>
            <a:endParaRPr lang="de-DE" sz="2800" dirty="0">
              <a:latin typeface="Arial Narrow" panose="020B0606020202030204" pitchFamily="34" charset="0"/>
            </a:endParaRPr>
          </a:p>
        </p:txBody>
      </p:sp>
    </p:spTree>
    <p:extLst>
      <p:ext uri="{BB962C8B-B14F-4D97-AF65-F5344CB8AC3E}">
        <p14:creationId xmlns:p14="http://schemas.microsoft.com/office/powerpoint/2010/main" val="2499931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73F7769-ECC5-6DD7-120D-E3992AD18B21}"/>
              </a:ext>
            </a:extLst>
          </p:cNvPr>
          <p:cNvSpPr txBox="1"/>
          <p:nvPr/>
        </p:nvSpPr>
        <p:spPr>
          <a:xfrm>
            <a:off x="1784350" y="645783"/>
            <a:ext cx="8623300" cy="707886"/>
          </a:xfrm>
          <a:prstGeom prst="rect">
            <a:avLst/>
          </a:prstGeom>
          <a:noFill/>
        </p:spPr>
        <p:txBody>
          <a:bodyPr wrap="square" rtlCol="0">
            <a:spAutoFit/>
          </a:bodyPr>
          <a:lstStyle/>
          <a:p>
            <a:r>
              <a:rPr lang="de-DE" sz="4000" b="1" dirty="0">
                <a:solidFill>
                  <a:srgbClr val="FF0000"/>
                </a:solidFill>
                <a:latin typeface=" Arial Narrow"/>
              </a:rPr>
              <a:t>Wer kann überhaupt Betreuer sein ???</a:t>
            </a:r>
          </a:p>
        </p:txBody>
      </p:sp>
      <p:sp>
        <p:nvSpPr>
          <p:cNvPr id="3" name="Pfeil: Fünfeck 2">
            <a:extLst>
              <a:ext uri="{FF2B5EF4-FFF2-40B4-BE49-F238E27FC236}">
                <a16:creationId xmlns:a16="http://schemas.microsoft.com/office/drawing/2014/main" id="{63414558-B4EA-10FF-3946-F705C6116C70}"/>
              </a:ext>
            </a:extLst>
          </p:cNvPr>
          <p:cNvSpPr/>
          <p:nvPr/>
        </p:nvSpPr>
        <p:spPr>
          <a:xfrm>
            <a:off x="760323" y="2259640"/>
            <a:ext cx="2147977" cy="1359860"/>
          </a:xfrm>
          <a:prstGeom prst="homePlate">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sz="2400" b="1" dirty="0">
                <a:latin typeface=" Arial Narrow"/>
              </a:rPr>
              <a:t>Jeder Volljährige</a:t>
            </a:r>
          </a:p>
        </p:txBody>
      </p:sp>
      <p:sp>
        <p:nvSpPr>
          <p:cNvPr id="4" name="Pfeil: Fünfeck 3">
            <a:extLst>
              <a:ext uri="{FF2B5EF4-FFF2-40B4-BE49-F238E27FC236}">
                <a16:creationId xmlns:a16="http://schemas.microsoft.com/office/drawing/2014/main" id="{BA26EC30-5DEE-0BC4-10A6-403540904A05}"/>
              </a:ext>
            </a:extLst>
          </p:cNvPr>
          <p:cNvSpPr/>
          <p:nvPr/>
        </p:nvSpPr>
        <p:spPr>
          <a:xfrm>
            <a:off x="2908300" y="2298700"/>
            <a:ext cx="2606857" cy="1308100"/>
          </a:xfrm>
          <a:prstGeom prst="homePlate">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sz="2400" b="1" dirty="0">
                <a:latin typeface=" Arial Narrow"/>
              </a:rPr>
              <a:t>Jeder Geschäftsfähige</a:t>
            </a:r>
          </a:p>
        </p:txBody>
      </p:sp>
      <p:sp>
        <p:nvSpPr>
          <p:cNvPr id="6" name="Pfeil: Fünfeck 5">
            <a:extLst>
              <a:ext uri="{FF2B5EF4-FFF2-40B4-BE49-F238E27FC236}">
                <a16:creationId xmlns:a16="http://schemas.microsoft.com/office/drawing/2014/main" id="{8D7A5ABA-17FE-E901-B2D2-1864DDD9BBDC}"/>
              </a:ext>
            </a:extLst>
          </p:cNvPr>
          <p:cNvSpPr/>
          <p:nvPr/>
        </p:nvSpPr>
        <p:spPr>
          <a:xfrm>
            <a:off x="5515156" y="2298700"/>
            <a:ext cx="2606857" cy="1333980"/>
          </a:xfrm>
          <a:prstGeom prst="homePlate">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sz="2400" b="1" dirty="0">
                <a:latin typeface=" Arial Narrow"/>
              </a:rPr>
              <a:t>Eignung muss vorliegen </a:t>
            </a:r>
          </a:p>
          <a:p>
            <a:pPr algn="ctr"/>
            <a:r>
              <a:rPr lang="de-DE" sz="2400" b="1" dirty="0">
                <a:solidFill>
                  <a:srgbClr val="FF0000"/>
                </a:solidFill>
                <a:latin typeface=" Arial Narrow"/>
              </a:rPr>
              <a:t>§ 1816 I BGB</a:t>
            </a:r>
          </a:p>
        </p:txBody>
      </p:sp>
      <p:sp>
        <p:nvSpPr>
          <p:cNvPr id="7" name="Pfeil: Fünfeck 6">
            <a:extLst>
              <a:ext uri="{FF2B5EF4-FFF2-40B4-BE49-F238E27FC236}">
                <a16:creationId xmlns:a16="http://schemas.microsoft.com/office/drawing/2014/main" id="{23DEC0BB-8FCE-88A3-7E0D-D9BEFA7B01B1}"/>
              </a:ext>
            </a:extLst>
          </p:cNvPr>
          <p:cNvSpPr/>
          <p:nvPr/>
        </p:nvSpPr>
        <p:spPr>
          <a:xfrm>
            <a:off x="8122013" y="2298700"/>
            <a:ext cx="2839289" cy="1435100"/>
          </a:xfrm>
          <a:prstGeom prst="homePlate">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sz="2400" b="1" dirty="0">
                <a:latin typeface=" Arial Narrow"/>
              </a:rPr>
              <a:t>Lebenserfahrung</a:t>
            </a:r>
          </a:p>
        </p:txBody>
      </p:sp>
      <p:sp>
        <p:nvSpPr>
          <p:cNvPr id="8" name="Textfeld 7">
            <a:extLst>
              <a:ext uri="{FF2B5EF4-FFF2-40B4-BE49-F238E27FC236}">
                <a16:creationId xmlns:a16="http://schemas.microsoft.com/office/drawing/2014/main" id="{F575C5F7-C35D-4F1A-BE9D-09FE5285D487}"/>
              </a:ext>
            </a:extLst>
          </p:cNvPr>
          <p:cNvSpPr txBox="1"/>
          <p:nvPr/>
        </p:nvSpPr>
        <p:spPr>
          <a:xfrm>
            <a:off x="1193800" y="4423434"/>
            <a:ext cx="9213850" cy="954107"/>
          </a:xfrm>
          <a:prstGeom prst="rect">
            <a:avLst/>
          </a:prstGeom>
          <a:noFill/>
        </p:spPr>
        <p:txBody>
          <a:bodyPr wrap="square" rtlCol="0">
            <a:spAutoFit/>
          </a:bodyPr>
          <a:lstStyle/>
          <a:p>
            <a:r>
              <a:rPr lang="de-DE" sz="2800" b="1" dirty="0">
                <a:solidFill>
                  <a:schemeClr val="bg1"/>
                </a:solidFill>
                <a:latin typeface=" Arial Narrow"/>
              </a:rPr>
              <a:t>Ein Angestellter einer Einrichtung, in der der Betroffene lebt, kann </a:t>
            </a:r>
            <a:r>
              <a:rPr lang="de-DE" sz="2800" b="1" u="sng" dirty="0">
                <a:solidFill>
                  <a:schemeClr val="bg1"/>
                </a:solidFill>
                <a:latin typeface=" Arial Narrow"/>
              </a:rPr>
              <a:t>kein</a:t>
            </a:r>
            <a:r>
              <a:rPr lang="de-DE" sz="2800" b="1" dirty="0">
                <a:solidFill>
                  <a:schemeClr val="bg1"/>
                </a:solidFill>
                <a:latin typeface=" Arial Narrow"/>
              </a:rPr>
              <a:t> Betreuer sein ! </a:t>
            </a:r>
            <a:r>
              <a:rPr lang="de-DE" sz="2800" b="1" dirty="0">
                <a:solidFill>
                  <a:srgbClr val="FF0000"/>
                </a:solidFill>
                <a:latin typeface=" Arial Narrow"/>
              </a:rPr>
              <a:t>§ 1816 VI BGB</a:t>
            </a:r>
          </a:p>
        </p:txBody>
      </p:sp>
    </p:spTree>
    <p:extLst>
      <p:ext uri="{BB962C8B-B14F-4D97-AF65-F5344CB8AC3E}">
        <p14:creationId xmlns:p14="http://schemas.microsoft.com/office/powerpoint/2010/main" val="30666852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851E6DAA-4EBE-8958-7BA5-A56B029807A0}"/>
              </a:ext>
            </a:extLst>
          </p:cNvPr>
          <p:cNvSpPr txBox="1"/>
          <p:nvPr/>
        </p:nvSpPr>
        <p:spPr>
          <a:xfrm>
            <a:off x="589935" y="415754"/>
            <a:ext cx="11012129" cy="526297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3200" b="1" i="0" u="sng" strike="noStrike" kern="1200" cap="none" spc="0" normalizeH="0" baseline="0" noProof="0" dirty="0">
                <a:ln>
                  <a:noFill/>
                </a:ln>
                <a:solidFill>
                  <a:prstClr val="black"/>
                </a:solidFill>
                <a:effectLst/>
                <a:uLnTx/>
                <a:uFillTx/>
                <a:latin typeface="Calibri Light" panose="020F0302020204030204"/>
                <a:ea typeface="+mn-ea"/>
                <a:cs typeface="+mn-cs"/>
              </a:rPr>
              <a:t>Wer kann überhaupt Betreuer sein</a:t>
            </a:r>
            <a:r>
              <a:rPr kumimoji="0" lang="de-DE" sz="3200" b="1"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2400" b="1"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Der Betreuer ist ein gerichtlich bestellter gesetzlicher Vertreter des Betroffenen im Rahmen der angeordneten Aufgabenkreise. Grundsätzlich kann jeder Volljährige zum Betreuer bestellt werden. </a:t>
            </a:r>
            <a:r>
              <a:rPr kumimoji="0" lang="de-DE" sz="28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 1819 BGB </a:t>
            </a:r>
            <a:r>
              <a:rPr kumimoji="0" lang="de-DE" sz="2800" b="1" i="0" u="none" strike="noStrike" kern="1200" cap="none" spc="0" normalizeH="0" baseline="0" noProof="0" dirty="0" err="1">
                <a:ln>
                  <a:noFill/>
                </a:ln>
                <a:solidFill>
                  <a:srgbClr val="FF0000"/>
                </a:solidFill>
                <a:effectLst/>
                <a:uLnTx/>
                <a:uFillTx/>
                <a:latin typeface="Arial Narrow" panose="020B0606020202030204" pitchFamily="34" charset="0"/>
                <a:ea typeface="+mn-ea"/>
                <a:cs typeface="+mn-cs"/>
              </a:rPr>
              <a:t>nF</a:t>
            </a:r>
            <a:r>
              <a:rPr kumimoji="0" lang="de-DE"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sagt sogar aus, dass der Ausgewählte verpflichtet ist, die Betreuung zu übernehmen. Allerdings gibt das Gesetz einige Ausschlusstatbestände vor.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Ferner sagt </a:t>
            </a:r>
            <a:r>
              <a:rPr kumimoji="0" lang="de-DE" sz="28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 1816 Abs. 1 BGB </a:t>
            </a:r>
            <a:r>
              <a:rPr kumimoji="0" lang="de-DE" sz="2800" b="1" i="0" u="none" strike="noStrike" kern="1200" cap="none" spc="0" normalizeH="0" baseline="0" noProof="0" dirty="0" err="1">
                <a:ln>
                  <a:noFill/>
                </a:ln>
                <a:solidFill>
                  <a:srgbClr val="FF0000"/>
                </a:solidFill>
                <a:effectLst/>
                <a:uLnTx/>
                <a:uFillTx/>
                <a:latin typeface="Arial Narrow" panose="020B0606020202030204" pitchFamily="34" charset="0"/>
                <a:ea typeface="+mn-ea"/>
                <a:cs typeface="+mn-cs"/>
              </a:rPr>
              <a:t>nF</a:t>
            </a:r>
            <a:r>
              <a:rPr kumimoji="0" lang="de-DE"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dass die Person, welche zum Betreuer bestellt werden soll, geeignet sein muss. Diese Eignung prüft letztlich das Betreuungsgericht. Dabei wird man Personen, die geschäftsunfähig sind oder selbst die Betreuungsvoraussetzungen erfüllen, ausschließen können.</a:t>
            </a:r>
          </a:p>
        </p:txBody>
      </p:sp>
    </p:spTree>
    <p:extLst>
      <p:ext uri="{BB962C8B-B14F-4D97-AF65-F5344CB8AC3E}">
        <p14:creationId xmlns:p14="http://schemas.microsoft.com/office/powerpoint/2010/main" val="9425571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198727" y="476082"/>
            <a:ext cx="6105710" cy="646331"/>
          </a:xfrm>
          <a:prstGeom prst="rect">
            <a:avLst/>
          </a:prstGeom>
        </p:spPr>
        <p:txBody>
          <a:bodyPr wrap="none">
            <a:spAutoFit/>
          </a:bodyPr>
          <a:lstStyle/>
          <a:p>
            <a:r>
              <a:rPr lang="de-DE" sz="3600" b="1" u="sng" dirty="0">
                <a:solidFill>
                  <a:schemeClr val="bg1"/>
                </a:solidFill>
                <a:latin typeface=" Arial Narrow"/>
              </a:rPr>
              <a:t>Vorschlagsrecht des Betroffenen</a:t>
            </a:r>
          </a:p>
        </p:txBody>
      </p:sp>
      <p:sp>
        <p:nvSpPr>
          <p:cNvPr id="3" name="Rechteck 2"/>
          <p:cNvSpPr/>
          <p:nvPr/>
        </p:nvSpPr>
        <p:spPr>
          <a:xfrm>
            <a:off x="400834" y="1345773"/>
            <a:ext cx="11298476" cy="3970318"/>
          </a:xfrm>
          <a:prstGeom prst="rect">
            <a:avLst/>
          </a:prstGeom>
        </p:spPr>
        <p:txBody>
          <a:bodyPr wrap="square">
            <a:spAutoFit/>
          </a:bodyPr>
          <a:lstStyle/>
          <a:p>
            <a:pPr marL="342900" indent="-342900">
              <a:buFont typeface="Arial" panose="020B0604020202020204" pitchFamily="34" charset="0"/>
              <a:buChar char="•"/>
            </a:pPr>
            <a:r>
              <a:rPr lang="de-DE" sz="2800" b="1" dirty="0">
                <a:solidFill>
                  <a:schemeClr val="bg1"/>
                </a:solidFill>
                <a:latin typeface="Arial Narrow" panose="020B0606020202030204" pitchFamily="34" charset="0"/>
              </a:rPr>
              <a:t>Der Betroffene kann einen Volljährigen vorschlagen, der zum Betreuer bestellt werden soll. Diesem Vorschlag hat das Gericht dann zu entsprechen, wenn dies dem Wohl des Betroffenen nicht zuwiderläuft, </a:t>
            </a:r>
            <a:r>
              <a:rPr lang="de-DE" sz="2800" b="1" dirty="0">
                <a:solidFill>
                  <a:srgbClr val="FF0000"/>
                </a:solidFill>
                <a:latin typeface="Arial Narrow" panose="020B0606020202030204" pitchFamily="34" charset="0"/>
              </a:rPr>
              <a:t>§ 1816 Abs. 2 BGB.</a:t>
            </a:r>
          </a:p>
          <a:p>
            <a:endParaRPr lang="de-DE" sz="2800" b="1" dirty="0">
              <a:solidFill>
                <a:schemeClr val="bg1"/>
              </a:solidFill>
              <a:latin typeface="Arial Narrow" panose="020B0606020202030204" pitchFamily="34" charset="0"/>
            </a:endParaRPr>
          </a:p>
          <a:p>
            <a:pPr marL="342900" indent="-342900">
              <a:buFont typeface="Arial" panose="020B0604020202020204" pitchFamily="34" charset="0"/>
              <a:buChar char="•"/>
            </a:pPr>
            <a:r>
              <a:rPr lang="de-DE" sz="2800" b="1" dirty="0">
                <a:solidFill>
                  <a:schemeClr val="bg1"/>
                </a:solidFill>
                <a:latin typeface="Arial Narrow" panose="020B0606020202030204" pitchFamily="34" charset="0"/>
              </a:rPr>
              <a:t>Dies kann etwa der Fall sein, wenn der Vorgeschlagene erkennbar heimtückische Interessen verfolgt. Als Beispiel sei hier der Enkel genannt, der die zu betreuende Großmutter lediglich um ihr Erspartes erleichtern möchte. Hier kann das Betreuungsgericht von dem Vorschlag des Betroffenen abweichen.</a:t>
            </a:r>
          </a:p>
        </p:txBody>
      </p:sp>
    </p:spTree>
    <p:extLst>
      <p:ext uri="{BB962C8B-B14F-4D97-AF65-F5344CB8AC3E}">
        <p14:creationId xmlns:p14="http://schemas.microsoft.com/office/powerpoint/2010/main" val="8439035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4212" y="571500"/>
            <a:ext cx="8001000" cy="990600"/>
          </a:xfrm>
        </p:spPr>
        <p:txBody>
          <a:bodyPr/>
          <a:lstStyle/>
          <a:p>
            <a:pPr algn="ctr"/>
            <a:r>
              <a:rPr lang="de-DE" b="1" u="sng" dirty="0">
                <a:solidFill>
                  <a:schemeClr val="bg1"/>
                </a:solidFill>
                <a:latin typeface=" Arial Narrow"/>
              </a:rPr>
              <a:t>Betreuerarten</a:t>
            </a:r>
          </a:p>
        </p:txBody>
      </p:sp>
      <p:pic>
        <p:nvPicPr>
          <p:cNvPr id="5" name="Grafik 4">
            <a:extLst>
              <a:ext uri="{FF2B5EF4-FFF2-40B4-BE49-F238E27FC236}">
                <a16:creationId xmlns:a16="http://schemas.microsoft.com/office/drawing/2014/main" id="{37E884A7-BCCE-6EAB-24D0-15BD0EB48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974" y="2070100"/>
            <a:ext cx="4562475" cy="3971925"/>
          </a:xfrm>
          <a:prstGeom prst="rect">
            <a:avLst/>
          </a:prstGeom>
        </p:spPr>
      </p:pic>
    </p:spTree>
    <p:extLst>
      <p:ext uri="{BB962C8B-B14F-4D97-AF65-F5344CB8AC3E}">
        <p14:creationId xmlns:p14="http://schemas.microsoft.com/office/powerpoint/2010/main" val="17093569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01043" y="526093"/>
            <a:ext cx="11311002" cy="1415772"/>
          </a:xfrm>
          <a:prstGeom prst="rect">
            <a:avLst/>
          </a:prstGeom>
        </p:spPr>
        <p:txBody>
          <a:bodyPr wrap="square">
            <a:spAutoFit/>
          </a:bodyPr>
          <a:lstStyle/>
          <a:p>
            <a:endParaRPr lang="de-DE" dirty="0">
              <a:solidFill>
                <a:srgbClr val="000000"/>
              </a:solidFill>
              <a:latin typeface="CIDFont+F1"/>
            </a:endParaRPr>
          </a:p>
          <a:p>
            <a:pPr algn="ctr"/>
            <a:r>
              <a:rPr lang="de-DE" sz="4000" b="1" u="sng" dirty="0">
                <a:solidFill>
                  <a:schemeClr val="bg1"/>
                </a:solidFill>
                <a:latin typeface="Arial Narrow" panose="020B0606020202030204" pitchFamily="34" charset="0"/>
              </a:rPr>
              <a:t>Ehrenamtliche Betreuer</a:t>
            </a:r>
          </a:p>
          <a:p>
            <a:pPr algn="ctr"/>
            <a:endParaRPr lang="de-DE" sz="2800" b="1" u="sng" dirty="0">
              <a:latin typeface="Arial Narrow" panose="020B0606020202030204" pitchFamily="34" charset="0"/>
            </a:endParaRPr>
          </a:p>
        </p:txBody>
      </p:sp>
      <p:graphicFrame>
        <p:nvGraphicFramePr>
          <p:cNvPr id="4" name="Diagramm 3">
            <a:extLst>
              <a:ext uri="{FF2B5EF4-FFF2-40B4-BE49-F238E27FC236}">
                <a16:creationId xmlns:a16="http://schemas.microsoft.com/office/drawing/2014/main" id="{E726C0DF-056E-3C59-1053-5C6642C3F812}"/>
              </a:ext>
            </a:extLst>
          </p:cNvPr>
          <p:cNvGraphicFramePr/>
          <p:nvPr>
            <p:extLst>
              <p:ext uri="{D42A27DB-BD31-4B8C-83A1-F6EECF244321}">
                <p14:modId xmlns:p14="http://schemas.microsoft.com/office/powerpoint/2010/main" val="4075081107"/>
              </p:ext>
            </p:extLst>
          </p:nvPr>
        </p:nvGraphicFramePr>
        <p:xfrm>
          <a:off x="1819494" y="1744499"/>
          <a:ext cx="8674100" cy="43811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3150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28800" y="4500032"/>
            <a:ext cx="8534400" cy="1507067"/>
          </a:xfrm>
        </p:spPr>
        <p:txBody>
          <a:bodyPr/>
          <a:lstStyle/>
          <a:p>
            <a:r>
              <a:rPr lang="de-DE" b="1" dirty="0">
                <a:solidFill>
                  <a:schemeClr val="bg1"/>
                </a:solidFill>
              </a:rPr>
              <a:t>Begriffe  nach dem </a:t>
            </a:r>
            <a:r>
              <a:rPr lang="de-DE" b="1" dirty="0" err="1">
                <a:solidFill>
                  <a:schemeClr val="bg1"/>
                </a:solidFill>
              </a:rPr>
              <a:t>FamFG</a:t>
            </a:r>
            <a:endParaRPr lang="de-DE" b="1" dirty="0">
              <a:solidFill>
                <a:schemeClr val="bg1"/>
              </a:solidFill>
            </a:endParaRPr>
          </a:p>
        </p:txBody>
      </p:sp>
      <p:sp>
        <p:nvSpPr>
          <p:cNvPr id="3" name="Textplatzhalter 2"/>
          <p:cNvSpPr>
            <a:spLocks noGrp="1"/>
          </p:cNvSpPr>
          <p:nvPr>
            <p:ph type="body" idx="1"/>
          </p:nvPr>
        </p:nvSpPr>
        <p:spPr>
          <a:xfrm>
            <a:off x="301625" y="685800"/>
            <a:ext cx="2009775" cy="576262"/>
          </a:xfrm>
        </p:spPr>
        <p:txBody>
          <a:bodyPr/>
          <a:lstStyle/>
          <a:p>
            <a:pPr algn="ctr"/>
            <a:r>
              <a:rPr lang="de-DE" b="1" u="sng" dirty="0">
                <a:solidFill>
                  <a:schemeClr val="bg1"/>
                </a:solidFill>
              </a:rPr>
              <a:t>ZPO</a:t>
            </a:r>
          </a:p>
        </p:txBody>
      </p:sp>
      <p:sp>
        <p:nvSpPr>
          <p:cNvPr id="4" name="Inhaltsplatzhalter 3"/>
          <p:cNvSpPr>
            <a:spLocks noGrp="1"/>
          </p:cNvSpPr>
          <p:nvPr>
            <p:ph sz="half" idx="2"/>
          </p:nvPr>
        </p:nvSpPr>
        <p:spPr/>
        <p:txBody>
          <a:bodyPr>
            <a:noAutofit/>
          </a:bodyPr>
          <a:lstStyle/>
          <a:p>
            <a:r>
              <a:rPr lang="de-DE" sz="2400" b="1" dirty="0">
                <a:solidFill>
                  <a:schemeClr val="bg1"/>
                </a:solidFill>
              </a:rPr>
              <a:t>Prozess</a:t>
            </a:r>
          </a:p>
          <a:p>
            <a:r>
              <a:rPr lang="de-DE" sz="2400" b="1" dirty="0">
                <a:solidFill>
                  <a:schemeClr val="bg1"/>
                </a:solidFill>
              </a:rPr>
              <a:t>Urteil</a:t>
            </a:r>
          </a:p>
          <a:p>
            <a:r>
              <a:rPr lang="de-DE" sz="2400" b="1" dirty="0">
                <a:solidFill>
                  <a:schemeClr val="bg1"/>
                </a:solidFill>
              </a:rPr>
              <a:t>Parteien</a:t>
            </a:r>
          </a:p>
          <a:p>
            <a:r>
              <a:rPr lang="de-DE" sz="2400" b="1" dirty="0">
                <a:solidFill>
                  <a:schemeClr val="bg1"/>
                </a:solidFill>
              </a:rPr>
              <a:t>Kläger</a:t>
            </a:r>
          </a:p>
          <a:p>
            <a:r>
              <a:rPr lang="de-DE" sz="2400" b="1" dirty="0">
                <a:solidFill>
                  <a:schemeClr val="bg1"/>
                </a:solidFill>
              </a:rPr>
              <a:t>Beklagter</a:t>
            </a:r>
          </a:p>
          <a:p>
            <a:r>
              <a:rPr lang="de-DE" sz="2400" b="1" dirty="0">
                <a:solidFill>
                  <a:schemeClr val="bg1"/>
                </a:solidFill>
              </a:rPr>
              <a:t>Prozesskostenhilfe</a:t>
            </a:r>
          </a:p>
        </p:txBody>
      </p:sp>
      <p:sp>
        <p:nvSpPr>
          <p:cNvPr id="5" name="Textplatzhalter 4"/>
          <p:cNvSpPr>
            <a:spLocks noGrp="1"/>
          </p:cNvSpPr>
          <p:nvPr>
            <p:ph type="body" sz="quarter" idx="3"/>
          </p:nvPr>
        </p:nvSpPr>
        <p:spPr>
          <a:xfrm>
            <a:off x="5621866" y="694267"/>
            <a:ext cx="2137834" cy="576262"/>
          </a:xfrm>
        </p:spPr>
        <p:txBody>
          <a:bodyPr/>
          <a:lstStyle/>
          <a:p>
            <a:pPr algn="ctr"/>
            <a:r>
              <a:rPr lang="de-DE" b="1" u="sng" dirty="0" err="1">
                <a:solidFill>
                  <a:schemeClr val="bg1"/>
                </a:solidFill>
              </a:rPr>
              <a:t>FamFG</a:t>
            </a:r>
            <a:endParaRPr lang="de-DE" b="1" u="sng" dirty="0">
              <a:solidFill>
                <a:schemeClr val="bg1"/>
              </a:solidFill>
            </a:endParaRPr>
          </a:p>
        </p:txBody>
      </p:sp>
      <p:sp>
        <p:nvSpPr>
          <p:cNvPr id="6" name="Inhaltsplatzhalter 5"/>
          <p:cNvSpPr>
            <a:spLocks noGrp="1"/>
          </p:cNvSpPr>
          <p:nvPr>
            <p:ph sz="quarter" idx="4"/>
          </p:nvPr>
        </p:nvSpPr>
        <p:spPr>
          <a:xfrm>
            <a:off x="5806545" y="1262062"/>
            <a:ext cx="4937654" cy="3030538"/>
          </a:xfrm>
        </p:spPr>
        <p:txBody>
          <a:bodyPr>
            <a:noAutofit/>
          </a:bodyPr>
          <a:lstStyle/>
          <a:p>
            <a:r>
              <a:rPr lang="de-DE" sz="2400" b="1" dirty="0">
                <a:solidFill>
                  <a:schemeClr val="bg1"/>
                </a:solidFill>
              </a:rPr>
              <a:t>Verfahren</a:t>
            </a:r>
          </a:p>
          <a:p>
            <a:r>
              <a:rPr lang="de-DE" sz="2400" b="1" dirty="0">
                <a:solidFill>
                  <a:schemeClr val="bg1"/>
                </a:solidFill>
              </a:rPr>
              <a:t>Beschluss</a:t>
            </a:r>
          </a:p>
          <a:p>
            <a:r>
              <a:rPr lang="de-DE" sz="2400" b="1" dirty="0">
                <a:solidFill>
                  <a:schemeClr val="bg1"/>
                </a:solidFill>
              </a:rPr>
              <a:t>Beteiligte</a:t>
            </a:r>
          </a:p>
          <a:p>
            <a:r>
              <a:rPr lang="de-DE" sz="2400" b="1" dirty="0">
                <a:solidFill>
                  <a:schemeClr val="bg1"/>
                </a:solidFill>
              </a:rPr>
              <a:t>Antragsteller</a:t>
            </a:r>
          </a:p>
          <a:p>
            <a:r>
              <a:rPr lang="de-DE" sz="2400" b="1" dirty="0">
                <a:solidFill>
                  <a:schemeClr val="bg1"/>
                </a:solidFill>
              </a:rPr>
              <a:t>Antragsgegner</a:t>
            </a:r>
          </a:p>
          <a:p>
            <a:r>
              <a:rPr lang="de-DE" sz="2400" b="1" dirty="0">
                <a:solidFill>
                  <a:schemeClr val="bg1"/>
                </a:solidFill>
              </a:rPr>
              <a:t>Verfahrenskostenhilfe</a:t>
            </a:r>
          </a:p>
        </p:txBody>
      </p:sp>
    </p:spTree>
    <p:extLst>
      <p:ext uri="{BB962C8B-B14F-4D97-AF65-F5344CB8AC3E}">
        <p14:creationId xmlns:p14="http://schemas.microsoft.com/office/powerpoint/2010/main" val="17585956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a:extLst>
              <a:ext uri="{FF2B5EF4-FFF2-40B4-BE49-F238E27FC236}">
                <a16:creationId xmlns:a16="http://schemas.microsoft.com/office/drawing/2014/main" id="{A1D9FF76-AA3F-809B-E535-6B8F25B6CBE2}"/>
              </a:ext>
            </a:extLst>
          </p:cNvPr>
          <p:cNvGraphicFramePr/>
          <p:nvPr>
            <p:extLst>
              <p:ext uri="{D42A27DB-BD31-4B8C-83A1-F6EECF244321}">
                <p14:modId xmlns:p14="http://schemas.microsoft.com/office/powerpoint/2010/main" val="3742324883"/>
              </p:ext>
            </p:extLst>
          </p:nvPr>
        </p:nvGraphicFramePr>
        <p:xfrm>
          <a:off x="698500" y="1492370"/>
          <a:ext cx="11074400" cy="464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feld 6">
            <a:extLst>
              <a:ext uri="{FF2B5EF4-FFF2-40B4-BE49-F238E27FC236}">
                <a16:creationId xmlns:a16="http://schemas.microsoft.com/office/drawing/2014/main" id="{742AB550-4A36-92D3-ADC7-9BC7521DCE01}"/>
              </a:ext>
            </a:extLst>
          </p:cNvPr>
          <p:cNvSpPr txBox="1"/>
          <p:nvPr/>
        </p:nvSpPr>
        <p:spPr>
          <a:xfrm>
            <a:off x="2616200" y="365724"/>
            <a:ext cx="5973313" cy="707886"/>
          </a:xfrm>
          <a:prstGeom prst="rect">
            <a:avLst/>
          </a:prstGeom>
          <a:noFill/>
        </p:spPr>
        <p:txBody>
          <a:bodyPr wrap="square" rtlCol="0">
            <a:spAutoFit/>
          </a:bodyPr>
          <a:lstStyle/>
          <a:p>
            <a:r>
              <a:rPr lang="de-DE" sz="2400" b="1" dirty="0">
                <a:solidFill>
                  <a:schemeClr val="bg1"/>
                </a:solidFill>
              </a:rPr>
              <a:t>          </a:t>
            </a:r>
            <a:r>
              <a:rPr lang="de-DE" sz="4000" b="1" u="sng" dirty="0">
                <a:solidFill>
                  <a:schemeClr val="bg1"/>
                </a:solidFill>
              </a:rPr>
              <a:t>Der Berufsbetreuer </a:t>
            </a:r>
          </a:p>
        </p:txBody>
      </p:sp>
    </p:spTree>
    <p:extLst>
      <p:ext uri="{BB962C8B-B14F-4D97-AF65-F5344CB8AC3E}">
        <p14:creationId xmlns:p14="http://schemas.microsoft.com/office/powerpoint/2010/main" val="13774309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14300" y="203200"/>
            <a:ext cx="12077700" cy="6209393"/>
          </a:xfrm>
        </p:spPr>
        <p:txBody>
          <a:bodyPr>
            <a:noAutofit/>
          </a:bodyPr>
          <a:lstStyle/>
          <a:p>
            <a:pPr marL="0" indent="0">
              <a:buNone/>
            </a:pPr>
            <a:r>
              <a:rPr lang="de-DE" sz="2400" b="1" dirty="0">
                <a:solidFill>
                  <a:schemeClr val="bg1"/>
                </a:solidFill>
                <a:latin typeface=" Arial Narrow"/>
                <a:cs typeface="Arial" panose="020B0604020202020204" pitchFamily="34" charset="0"/>
              </a:rPr>
              <a:t>§ 23(3) </a:t>
            </a:r>
            <a:r>
              <a:rPr lang="de-DE" sz="2400" b="1" dirty="0" err="1">
                <a:solidFill>
                  <a:schemeClr val="bg1"/>
                </a:solidFill>
                <a:latin typeface=" Arial Narrow"/>
                <a:cs typeface="Arial" panose="020B0604020202020204" pitchFamily="34" charset="0"/>
              </a:rPr>
              <a:t>BtOG</a:t>
            </a:r>
            <a:r>
              <a:rPr lang="de-DE" sz="2400" b="1" dirty="0">
                <a:solidFill>
                  <a:schemeClr val="bg1"/>
                </a:solidFill>
                <a:latin typeface=" Arial Narrow"/>
                <a:cs typeface="Arial" panose="020B0604020202020204" pitchFamily="34" charset="0"/>
              </a:rPr>
              <a:t> besagt, dass die nach Abs. 1 Nr. 2 erforderliche Sachkunde ist gegenüber der Stammbehörde durch Unterlagen nachzuweisen und sie hat zu umfassen:</a:t>
            </a:r>
          </a:p>
          <a:p>
            <a:pPr marL="457200" indent="-457200">
              <a:buFont typeface="+mj-lt"/>
              <a:buAutoNum type="arabicPeriod"/>
            </a:pPr>
            <a:r>
              <a:rPr lang="de-DE" sz="2400" b="1" dirty="0">
                <a:solidFill>
                  <a:schemeClr val="bg1"/>
                </a:solidFill>
                <a:latin typeface=" Arial Narrow"/>
                <a:cs typeface="Arial" panose="020B0604020202020204" pitchFamily="34" charset="0"/>
              </a:rPr>
              <a:t>Kenntnisse des Betreuungs- und Unterbringungsrechts, des dazugehörigen Verfahrensrechts sowie auf den Gebieten der Personen- und Vermögenssorge</a:t>
            </a:r>
          </a:p>
          <a:p>
            <a:pPr marL="457200" indent="-457200">
              <a:buFont typeface="+mj-lt"/>
              <a:buAutoNum type="arabicPeriod"/>
            </a:pPr>
            <a:r>
              <a:rPr lang="de-DE" sz="2400" b="1" dirty="0">
                <a:solidFill>
                  <a:schemeClr val="bg1"/>
                </a:solidFill>
                <a:latin typeface=" Arial Narrow"/>
                <a:cs typeface="Arial" panose="020B0604020202020204" pitchFamily="34" charset="0"/>
              </a:rPr>
              <a:t>Kenntnisse des sozialrechtlichen Unterstützungssystems und</a:t>
            </a:r>
          </a:p>
          <a:p>
            <a:pPr marL="457200" indent="-457200">
              <a:buFont typeface="+mj-lt"/>
              <a:buAutoNum type="arabicPeriod"/>
            </a:pPr>
            <a:r>
              <a:rPr lang="de-DE" sz="2400" b="1" dirty="0">
                <a:solidFill>
                  <a:schemeClr val="bg1"/>
                </a:solidFill>
                <a:latin typeface=" Arial Narrow"/>
                <a:cs typeface="Arial" panose="020B0604020202020204" pitchFamily="34" charset="0"/>
              </a:rPr>
              <a:t>Kenntnisse der Kommunikation mit Personen mit Erkrankungen und Behinderungen und von Methoden zur Unterstützung bei der Entscheidungsfindung</a:t>
            </a:r>
          </a:p>
          <a:p>
            <a:pPr marL="0" indent="0">
              <a:buNone/>
            </a:pPr>
            <a:r>
              <a:rPr lang="de-DE" sz="2400" b="1" dirty="0">
                <a:solidFill>
                  <a:schemeClr val="bg1"/>
                </a:solidFill>
                <a:latin typeface=" Arial Narrow"/>
                <a:cs typeface="Arial" panose="020B0604020202020204" pitchFamily="34" charset="0"/>
              </a:rPr>
              <a:t>Der Berufsbetreuer hat einen Vergütungsanspruch, der sich nach dem VBVG (Gesetz über die Vergütung von Vormündern und Betreuern) richtet. Dieser Anspruch kann sich gegen die Staatskasse oder gegen das Vermögen des Betroffenen richtet. Hier ist das einzusetzende Vermögen und Einkommen des Betroffenen maßgeblich, ein Eigenbehalt von 5000,-€ auch für mittellose Personen ist vorgesehen.</a:t>
            </a:r>
            <a:endParaRPr lang="de-DE" sz="2400" dirty="0">
              <a:solidFill>
                <a:schemeClr val="bg1"/>
              </a:solidFill>
              <a:latin typeface=" Arial Narrow"/>
              <a:cs typeface="Arial" panose="020B0604020202020204" pitchFamily="34" charset="0"/>
            </a:endParaRPr>
          </a:p>
        </p:txBody>
      </p:sp>
    </p:spTree>
    <p:extLst>
      <p:ext uri="{BB962C8B-B14F-4D97-AF65-F5344CB8AC3E}">
        <p14:creationId xmlns:p14="http://schemas.microsoft.com/office/powerpoint/2010/main" val="2411398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87167" y="367165"/>
            <a:ext cx="10217666" cy="5509200"/>
          </a:xfrm>
          <a:prstGeom prst="rect">
            <a:avLst/>
          </a:prstGeom>
        </p:spPr>
        <p:txBody>
          <a:bodyPr wrap="square">
            <a:spAutoFit/>
          </a:bodyPr>
          <a:lstStyle/>
          <a:p>
            <a:pPr algn="ctr"/>
            <a:r>
              <a:rPr lang="de-DE" sz="4000" b="1" u="sng" dirty="0">
                <a:solidFill>
                  <a:schemeClr val="bg1"/>
                </a:solidFill>
                <a:latin typeface=" Arial Narrow"/>
                <a:cs typeface="Arial" panose="020B0604020202020204" pitchFamily="34" charset="0"/>
              </a:rPr>
              <a:t>Vereinsbetreuer nach </a:t>
            </a:r>
            <a:r>
              <a:rPr lang="de-DE" sz="4000" b="1" u="sng" dirty="0">
                <a:solidFill>
                  <a:srgbClr val="FF0000"/>
                </a:solidFill>
                <a:latin typeface=" Arial Narrow"/>
                <a:cs typeface="Arial" panose="020B0604020202020204" pitchFamily="34" charset="0"/>
              </a:rPr>
              <a:t>§ 1818 BGB </a:t>
            </a:r>
          </a:p>
          <a:p>
            <a:pPr algn="ctr"/>
            <a:endParaRPr lang="de-DE" sz="2400" b="1" u="sng" dirty="0">
              <a:solidFill>
                <a:schemeClr val="bg1"/>
              </a:solidFill>
              <a:latin typeface="Arial" panose="020B0604020202020204" pitchFamily="34" charset="0"/>
              <a:cs typeface="Arial" panose="020B0604020202020204" pitchFamily="34" charset="0"/>
            </a:endParaRPr>
          </a:p>
          <a:p>
            <a:r>
              <a:rPr lang="de-DE" sz="3200" b="1" dirty="0">
                <a:solidFill>
                  <a:schemeClr val="bg1"/>
                </a:solidFill>
                <a:latin typeface=" Arial Narrow"/>
                <a:cs typeface="Arial" panose="020B0604020202020204" pitchFamily="34" charset="0"/>
              </a:rPr>
              <a:t>Die Betreuungsvereine nehmen verschiedene Aufgaben im Zuge der Umsetzung des Betreuungsgesetzes wahr. </a:t>
            </a:r>
          </a:p>
          <a:p>
            <a:endParaRPr lang="de-DE" sz="3200" b="1" dirty="0">
              <a:solidFill>
                <a:schemeClr val="bg1"/>
              </a:solidFill>
              <a:latin typeface=" Arial Narrow"/>
              <a:cs typeface="Arial" panose="020B0604020202020204" pitchFamily="34" charset="0"/>
            </a:endParaRPr>
          </a:p>
          <a:p>
            <a:r>
              <a:rPr lang="de-DE" sz="3200" b="1" dirty="0">
                <a:solidFill>
                  <a:schemeClr val="bg1"/>
                </a:solidFill>
                <a:latin typeface=" Arial Narrow"/>
                <a:cs typeface="Arial" panose="020B0604020202020204" pitchFamily="34" charset="0"/>
              </a:rPr>
              <a:t>So können die Vereinsmitglieder auch als Betreuer bestellt werden. Hierfür kann der Verein eine Vergütung nach dem VBVG beanspruchen (§ 19(2) </a:t>
            </a:r>
            <a:r>
              <a:rPr lang="de-DE" sz="3200" b="1" dirty="0" err="1">
                <a:solidFill>
                  <a:schemeClr val="bg1"/>
                </a:solidFill>
                <a:latin typeface=" Arial Narrow"/>
                <a:cs typeface="Arial" panose="020B0604020202020204" pitchFamily="34" charset="0"/>
              </a:rPr>
              <a:t>BtOG</a:t>
            </a:r>
            <a:r>
              <a:rPr lang="de-DE" sz="3200" b="1" dirty="0">
                <a:solidFill>
                  <a:schemeClr val="bg1"/>
                </a:solidFill>
                <a:latin typeface=" Arial Narrow"/>
                <a:cs typeface="Arial" panose="020B0604020202020204" pitchFamily="34" charset="0"/>
              </a:rPr>
              <a:t>). </a:t>
            </a:r>
          </a:p>
          <a:p>
            <a:br>
              <a:rPr lang="de-DE" sz="3200" b="1" dirty="0">
                <a:solidFill>
                  <a:schemeClr val="bg1"/>
                </a:solidFill>
                <a:latin typeface=" Arial Narrow"/>
                <a:cs typeface="Arial" panose="020B0604020202020204" pitchFamily="34" charset="0"/>
              </a:rPr>
            </a:br>
            <a:r>
              <a:rPr lang="de-DE" sz="3200" b="1" dirty="0">
                <a:solidFill>
                  <a:schemeClr val="bg1"/>
                </a:solidFill>
                <a:latin typeface=" Arial Narrow"/>
                <a:cs typeface="Arial" panose="020B0604020202020204" pitchFamily="34" charset="0"/>
              </a:rPr>
              <a:t>In Ausnahmefällen kann auch der Verein selbst zum Betreuer bestellt werden.</a:t>
            </a:r>
          </a:p>
        </p:txBody>
      </p:sp>
    </p:spTree>
    <p:extLst>
      <p:ext uri="{BB962C8B-B14F-4D97-AF65-F5344CB8AC3E}">
        <p14:creationId xmlns:p14="http://schemas.microsoft.com/office/powerpoint/2010/main" val="38477566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701459" y="611892"/>
            <a:ext cx="10584492" cy="4893647"/>
          </a:xfrm>
          <a:prstGeom prst="rect">
            <a:avLst/>
          </a:prstGeom>
        </p:spPr>
        <p:txBody>
          <a:bodyPr wrap="square">
            <a:spAutoFit/>
          </a:bodyPr>
          <a:lstStyle/>
          <a:p>
            <a:pPr algn="ctr"/>
            <a:r>
              <a:rPr lang="de-DE" sz="4000" b="1" u="sng" dirty="0">
                <a:solidFill>
                  <a:schemeClr val="bg1"/>
                </a:solidFill>
                <a:latin typeface=" Arial Narrow"/>
                <a:cs typeface="Arial" panose="020B0604020202020204" pitchFamily="34" charset="0"/>
              </a:rPr>
              <a:t>Behördenbetreuer </a:t>
            </a:r>
            <a:r>
              <a:rPr lang="de-DE" sz="4000" b="1" u="sng" dirty="0">
                <a:solidFill>
                  <a:srgbClr val="FF0000"/>
                </a:solidFill>
                <a:latin typeface=" Arial Narrow"/>
                <a:cs typeface="Arial" panose="020B0604020202020204" pitchFamily="34" charset="0"/>
              </a:rPr>
              <a:t>§§ 1818 (4)/1819 (3) S. 2 BGB</a:t>
            </a:r>
          </a:p>
          <a:p>
            <a:pPr algn="ctr"/>
            <a:endParaRPr lang="de-DE" sz="2400" b="1" u="sng"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e-DE" sz="3200" b="1" dirty="0">
                <a:solidFill>
                  <a:schemeClr val="bg1"/>
                </a:solidFill>
                <a:latin typeface=" Arial Narrow"/>
                <a:cs typeface="Arial" panose="020B0604020202020204" pitchFamily="34" charset="0"/>
              </a:rPr>
              <a:t>Ist Beschäftigter bei einer Betreuungsbehörde</a:t>
            </a:r>
          </a:p>
          <a:p>
            <a:endParaRPr lang="de-DE" sz="3200" b="1" u="sng" dirty="0">
              <a:solidFill>
                <a:schemeClr val="bg1"/>
              </a:solidFill>
              <a:latin typeface=" Arial Narrow"/>
              <a:cs typeface="Arial" panose="020B0604020202020204" pitchFamily="34" charset="0"/>
            </a:endParaRPr>
          </a:p>
          <a:p>
            <a:pPr marL="285750" indent="-285750">
              <a:buFont typeface="Arial" panose="020B0604020202020204" pitchFamily="34" charset="0"/>
              <a:buChar char="•"/>
            </a:pPr>
            <a:r>
              <a:rPr lang="de-DE" sz="3200" b="1" dirty="0">
                <a:solidFill>
                  <a:schemeClr val="bg1"/>
                </a:solidFill>
                <a:latin typeface=" Arial Narrow"/>
                <a:cs typeface="Arial" panose="020B0604020202020204" pitchFamily="34" charset="0"/>
              </a:rPr>
              <a:t>Zählen zu den befreiten Betreuern</a:t>
            </a:r>
          </a:p>
          <a:p>
            <a:pPr marL="285750" indent="-285750">
              <a:buFont typeface="Arial" panose="020B0604020202020204" pitchFamily="34" charset="0"/>
              <a:buChar char="•"/>
            </a:pPr>
            <a:endParaRPr lang="de-DE" sz="3200" b="1" dirty="0">
              <a:solidFill>
                <a:schemeClr val="bg1"/>
              </a:solidFill>
              <a:latin typeface=" Arial Narrow"/>
              <a:cs typeface="Arial" panose="020B0604020202020204" pitchFamily="34" charset="0"/>
            </a:endParaRPr>
          </a:p>
          <a:p>
            <a:pPr marL="285750" indent="-285750">
              <a:buFont typeface="Arial" panose="020B0604020202020204" pitchFamily="34" charset="0"/>
              <a:buChar char="•"/>
            </a:pPr>
            <a:r>
              <a:rPr lang="de-DE" sz="3200" b="1" dirty="0">
                <a:solidFill>
                  <a:schemeClr val="bg1"/>
                </a:solidFill>
                <a:latin typeface=" Arial Narrow"/>
                <a:cs typeface="Arial" panose="020B0604020202020204" pitchFamily="34" charset="0"/>
              </a:rPr>
              <a:t>Vergütungsanspruch nur bei vermögenden Betreuten</a:t>
            </a:r>
          </a:p>
          <a:p>
            <a:endParaRPr lang="de-DE" sz="3200" b="1" dirty="0">
              <a:solidFill>
                <a:schemeClr val="bg1"/>
              </a:solidFill>
              <a:latin typeface=" Arial Narrow"/>
              <a:cs typeface="Arial" panose="020B0604020202020204" pitchFamily="34" charset="0"/>
            </a:endParaRPr>
          </a:p>
          <a:p>
            <a:pPr marL="285750" indent="-285750">
              <a:buFont typeface="Arial" panose="020B0604020202020204" pitchFamily="34" charset="0"/>
              <a:buChar char="•"/>
            </a:pPr>
            <a:r>
              <a:rPr lang="de-DE" sz="3200" b="1" dirty="0">
                <a:solidFill>
                  <a:schemeClr val="bg1"/>
                </a:solidFill>
                <a:latin typeface=" Arial Narrow"/>
                <a:cs typeface="Arial" panose="020B0604020202020204" pitchFamily="34" charset="0"/>
              </a:rPr>
              <a:t>Recht auf Aufwandsersatz gegen die Staatskasse</a:t>
            </a:r>
          </a:p>
          <a:p>
            <a:pPr algn="ctr"/>
            <a:endParaRPr lang="de-DE" sz="2400" b="1" u="sng"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49636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90500" y="195890"/>
            <a:ext cx="11468100" cy="5386090"/>
          </a:xfrm>
          <a:prstGeom prst="rect">
            <a:avLst/>
          </a:prstGeom>
        </p:spPr>
        <p:txBody>
          <a:bodyPr wrap="square">
            <a:spAutoFit/>
          </a:bodyPr>
          <a:lstStyle/>
          <a:p>
            <a:pPr algn="ctr"/>
            <a:r>
              <a:rPr lang="de-DE" sz="4000" b="1" u="sng" dirty="0">
                <a:solidFill>
                  <a:schemeClr val="bg1"/>
                </a:solidFill>
                <a:latin typeface=" Arial Narrow"/>
                <a:cs typeface="Arial" panose="020B0604020202020204" pitchFamily="34" charset="0"/>
              </a:rPr>
              <a:t>Sterilisationsbetreuer</a:t>
            </a:r>
            <a:endParaRPr lang="de-DE" sz="2400" b="1" u="sng" dirty="0">
              <a:solidFill>
                <a:schemeClr val="bg1"/>
              </a:solidFill>
              <a:latin typeface="Arial" panose="020B0604020202020204" pitchFamily="34" charset="0"/>
              <a:cs typeface="Arial" panose="020B0604020202020204" pitchFamily="34" charset="0"/>
            </a:endParaRPr>
          </a:p>
          <a:p>
            <a:pPr algn="ctr"/>
            <a:endParaRPr lang="de-DE" sz="2400" b="1" u="sng"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e-DE" sz="2800" b="1" dirty="0">
                <a:solidFill>
                  <a:schemeClr val="bg1"/>
                </a:solidFill>
                <a:latin typeface=" Arial Narrow"/>
                <a:cs typeface="Arial" panose="020B0604020202020204" pitchFamily="34" charset="0"/>
              </a:rPr>
              <a:t>Gemäß </a:t>
            </a:r>
            <a:r>
              <a:rPr lang="de-DE" sz="2800" b="1" dirty="0">
                <a:solidFill>
                  <a:srgbClr val="FF0000"/>
                </a:solidFill>
                <a:latin typeface=" Arial Narrow"/>
                <a:cs typeface="Arial" panose="020B0604020202020204" pitchFamily="34" charset="0"/>
              </a:rPr>
              <a:t>§ 1817 Abs. 2 BGB </a:t>
            </a:r>
            <a:r>
              <a:rPr lang="de-DE" sz="2800" b="1" dirty="0">
                <a:solidFill>
                  <a:schemeClr val="bg1"/>
                </a:solidFill>
                <a:latin typeface=" Arial Narrow"/>
                <a:cs typeface="Arial" panose="020B0604020202020204" pitchFamily="34" charset="0"/>
              </a:rPr>
              <a:t>ist für die Entscheidung über die Einwilligung in eine Sterilisation des Betroffenen immer ein besonderer Betreuer zu bestellen. </a:t>
            </a:r>
          </a:p>
          <a:p>
            <a:endParaRPr lang="de-DE" sz="2800" b="1" dirty="0">
              <a:solidFill>
                <a:schemeClr val="bg1"/>
              </a:solidFill>
              <a:latin typeface=" Arial Narrow"/>
              <a:cs typeface="Arial" panose="020B0604020202020204" pitchFamily="34" charset="0"/>
            </a:endParaRPr>
          </a:p>
          <a:p>
            <a:pPr marL="342900" indent="-342900">
              <a:buFont typeface="Arial" panose="020B0604020202020204" pitchFamily="34" charset="0"/>
              <a:buChar char="•"/>
            </a:pPr>
            <a:r>
              <a:rPr lang="de-DE" sz="2800" b="1" dirty="0">
                <a:solidFill>
                  <a:schemeClr val="bg1"/>
                </a:solidFill>
                <a:latin typeface=" Arial Narrow"/>
                <a:cs typeface="Arial" panose="020B0604020202020204" pitchFamily="34" charset="0"/>
              </a:rPr>
              <a:t>Der Sterilisationsbetreuer hat ausschließlich die Aufgabe, zu prüfen, ob die Sterilisation des Betroffenen notwendig ist und sodann in diese einzuwilligen.</a:t>
            </a:r>
          </a:p>
          <a:p>
            <a:pPr marL="342900" indent="-342900">
              <a:buFont typeface="Arial" panose="020B0604020202020204" pitchFamily="34" charset="0"/>
              <a:buChar char="•"/>
            </a:pPr>
            <a:endParaRPr lang="de-DE" sz="2800" b="1" dirty="0">
              <a:solidFill>
                <a:schemeClr val="bg1"/>
              </a:solidFill>
              <a:latin typeface=" Arial Narrow"/>
              <a:cs typeface="Arial" panose="020B0604020202020204" pitchFamily="34" charset="0"/>
            </a:endParaRPr>
          </a:p>
          <a:p>
            <a:pPr marL="342900" indent="-342900">
              <a:buFont typeface="Arial" panose="020B0604020202020204" pitchFamily="34" charset="0"/>
              <a:buChar char="•"/>
            </a:pPr>
            <a:r>
              <a:rPr lang="de-DE" sz="2800" b="1" dirty="0">
                <a:solidFill>
                  <a:schemeClr val="bg1"/>
                </a:solidFill>
                <a:latin typeface=" Arial Narrow"/>
                <a:cs typeface="Arial" panose="020B0604020202020204" pitchFamily="34" charset="0"/>
              </a:rPr>
              <a:t>Für diese Einwilligung bedarf er außerdem der Genehmigung durch das Betreuungsgericht nach </a:t>
            </a:r>
            <a:r>
              <a:rPr lang="de-DE" sz="2800" b="1" dirty="0">
                <a:solidFill>
                  <a:srgbClr val="FF0000"/>
                </a:solidFill>
                <a:latin typeface=" Arial Narrow"/>
                <a:cs typeface="Arial" panose="020B0604020202020204" pitchFamily="34" charset="0"/>
              </a:rPr>
              <a:t>§ 1830 BGB </a:t>
            </a:r>
          </a:p>
          <a:p>
            <a:r>
              <a:rPr lang="de-DE" sz="2800" b="1" dirty="0">
                <a:solidFill>
                  <a:schemeClr val="bg1"/>
                </a:solidFill>
                <a:latin typeface=" Arial Narrow"/>
                <a:cs typeface="Arial" panose="020B0604020202020204" pitchFamily="34" charset="0"/>
              </a:rPr>
              <a:t> </a:t>
            </a:r>
          </a:p>
          <a:p>
            <a:pPr marL="342900" indent="-342900">
              <a:buFont typeface="Arial" panose="020B0604020202020204" pitchFamily="34" charset="0"/>
              <a:buChar char="•"/>
            </a:pPr>
            <a:r>
              <a:rPr lang="de-DE" sz="2800" b="1" dirty="0">
                <a:solidFill>
                  <a:schemeClr val="bg1"/>
                </a:solidFill>
                <a:latin typeface=" Arial Narrow"/>
                <a:cs typeface="Arial" panose="020B0604020202020204" pitchFamily="34" charset="0"/>
              </a:rPr>
              <a:t>der Verfahrensablauf ist im § </a:t>
            </a:r>
            <a:r>
              <a:rPr lang="de-DE" sz="2800" b="1" dirty="0">
                <a:solidFill>
                  <a:srgbClr val="FF0000"/>
                </a:solidFill>
                <a:latin typeface=" Arial Narrow"/>
                <a:cs typeface="Arial" panose="020B0604020202020204" pitchFamily="34" charset="0"/>
              </a:rPr>
              <a:t>297 </a:t>
            </a:r>
            <a:r>
              <a:rPr lang="de-DE" sz="2800" b="1" dirty="0" err="1">
                <a:solidFill>
                  <a:srgbClr val="FF0000"/>
                </a:solidFill>
                <a:latin typeface=" Arial Narrow"/>
                <a:cs typeface="Arial" panose="020B0604020202020204" pitchFamily="34" charset="0"/>
              </a:rPr>
              <a:t>FamFG</a:t>
            </a:r>
            <a:r>
              <a:rPr lang="de-DE" sz="2800" b="1" dirty="0">
                <a:solidFill>
                  <a:srgbClr val="FF0000"/>
                </a:solidFill>
                <a:latin typeface=" Arial Narrow"/>
                <a:cs typeface="Arial" panose="020B0604020202020204" pitchFamily="34" charset="0"/>
              </a:rPr>
              <a:t> </a:t>
            </a:r>
            <a:r>
              <a:rPr lang="de-DE" sz="2800" b="1" dirty="0">
                <a:solidFill>
                  <a:schemeClr val="bg1"/>
                </a:solidFill>
                <a:latin typeface=" Arial Narrow"/>
                <a:cs typeface="Arial" panose="020B0604020202020204" pitchFamily="34" charset="0"/>
              </a:rPr>
              <a:t>geregelt.</a:t>
            </a:r>
          </a:p>
        </p:txBody>
      </p:sp>
      <p:pic>
        <p:nvPicPr>
          <p:cNvPr id="4" name="Grafik 3">
            <a:extLst>
              <a:ext uri="{FF2B5EF4-FFF2-40B4-BE49-F238E27FC236}">
                <a16:creationId xmlns:a16="http://schemas.microsoft.com/office/drawing/2014/main" id="{EFC7C6C3-4BA1-2E9E-7522-CE12299DC5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1500" y="4483100"/>
            <a:ext cx="2324100" cy="2179010"/>
          </a:xfrm>
          <a:prstGeom prst="rect">
            <a:avLst/>
          </a:prstGeom>
        </p:spPr>
      </p:pic>
    </p:spTree>
    <p:extLst>
      <p:ext uri="{BB962C8B-B14F-4D97-AF65-F5344CB8AC3E}">
        <p14:creationId xmlns:p14="http://schemas.microsoft.com/office/powerpoint/2010/main" val="8520497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40D7D82-ABD1-5A4C-367B-860ECFE9DBDF}"/>
              </a:ext>
            </a:extLst>
          </p:cNvPr>
          <p:cNvSpPr txBox="1"/>
          <p:nvPr/>
        </p:nvSpPr>
        <p:spPr>
          <a:xfrm>
            <a:off x="847650" y="238873"/>
            <a:ext cx="11042468" cy="707886"/>
          </a:xfrm>
          <a:prstGeom prst="rect">
            <a:avLst/>
          </a:prstGeom>
          <a:noFill/>
        </p:spPr>
        <p:txBody>
          <a:bodyPr wrap="square" rtlCol="0">
            <a:spAutoFit/>
          </a:bodyPr>
          <a:lstStyle/>
          <a:p>
            <a:r>
              <a:rPr lang="de-DE" sz="4000" b="1" u="sng" dirty="0">
                <a:solidFill>
                  <a:schemeClr val="bg1"/>
                </a:solidFill>
                <a:latin typeface=" Arial Narrow"/>
              </a:rPr>
              <a:t>Der Verhinderungsbetreuer </a:t>
            </a:r>
            <a:r>
              <a:rPr lang="de-DE" sz="4000" b="1" u="sng" dirty="0">
                <a:solidFill>
                  <a:srgbClr val="FF0000"/>
                </a:solidFill>
                <a:latin typeface=" Arial Narrow"/>
              </a:rPr>
              <a:t>§ 1817 Abs. 4 BGB </a:t>
            </a:r>
          </a:p>
        </p:txBody>
      </p:sp>
      <p:pic>
        <p:nvPicPr>
          <p:cNvPr id="4" name="Grafik 3">
            <a:extLst>
              <a:ext uri="{FF2B5EF4-FFF2-40B4-BE49-F238E27FC236}">
                <a16:creationId xmlns:a16="http://schemas.microsoft.com/office/drawing/2014/main" id="{8A642614-5FE7-3300-A4B9-7B4B44EC1359}"/>
              </a:ext>
            </a:extLst>
          </p:cNvPr>
          <p:cNvPicPr>
            <a:picLocks noChangeAspect="1"/>
          </p:cNvPicPr>
          <p:nvPr/>
        </p:nvPicPr>
        <p:blipFill>
          <a:blip r:embed="rId2"/>
          <a:stretch>
            <a:fillRect/>
          </a:stretch>
        </p:blipFill>
        <p:spPr>
          <a:xfrm>
            <a:off x="737648" y="2640366"/>
            <a:ext cx="2543175" cy="1680803"/>
          </a:xfrm>
          <a:prstGeom prst="rect">
            <a:avLst/>
          </a:prstGeom>
        </p:spPr>
      </p:pic>
      <p:pic>
        <p:nvPicPr>
          <p:cNvPr id="5" name="Grafik 4">
            <a:extLst>
              <a:ext uri="{FF2B5EF4-FFF2-40B4-BE49-F238E27FC236}">
                <a16:creationId xmlns:a16="http://schemas.microsoft.com/office/drawing/2014/main" id="{7C1AF4DD-713A-6090-25AC-8737F6F0F165}"/>
              </a:ext>
            </a:extLst>
          </p:cNvPr>
          <p:cNvPicPr>
            <a:picLocks noChangeAspect="1"/>
          </p:cNvPicPr>
          <p:nvPr/>
        </p:nvPicPr>
        <p:blipFill>
          <a:blip r:embed="rId3"/>
          <a:stretch>
            <a:fillRect/>
          </a:stretch>
        </p:blipFill>
        <p:spPr>
          <a:xfrm>
            <a:off x="8538069" y="2175732"/>
            <a:ext cx="2619375" cy="1743075"/>
          </a:xfrm>
          <a:prstGeom prst="rect">
            <a:avLst/>
          </a:prstGeom>
        </p:spPr>
      </p:pic>
      <p:sp>
        <p:nvSpPr>
          <p:cNvPr id="6" name="Textfeld 5">
            <a:extLst>
              <a:ext uri="{FF2B5EF4-FFF2-40B4-BE49-F238E27FC236}">
                <a16:creationId xmlns:a16="http://schemas.microsoft.com/office/drawing/2014/main" id="{55BB12B8-BB89-7FBA-FEC2-157CA732B465}"/>
              </a:ext>
            </a:extLst>
          </p:cNvPr>
          <p:cNvSpPr txBox="1"/>
          <p:nvPr/>
        </p:nvSpPr>
        <p:spPr>
          <a:xfrm>
            <a:off x="223115" y="1459614"/>
            <a:ext cx="3924661" cy="1077218"/>
          </a:xfrm>
          <a:prstGeom prst="rect">
            <a:avLst/>
          </a:prstGeom>
          <a:noFill/>
        </p:spPr>
        <p:txBody>
          <a:bodyPr wrap="square" rtlCol="0">
            <a:spAutoFit/>
          </a:bodyPr>
          <a:lstStyle/>
          <a:p>
            <a:endParaRPr lang="de-DE" sz="1600" b="1" dirty="0">
              <a:solidFill>
                <a:schemeClr val="bg1"/>
              </a:solidFill>
            </a:endParaRPr>
          </a:p>
          <a:p>
            <a:r>
              <a:rPr lang="de-DE" sz="2400" b="1" dirty="0">
                <a:solidFill>
                  <a:schemeClr val="bg1"/>
                </a:solidFill>
              </a:rPr>
              <a:t>Der bestellte Betreuer ist vielleicht mal im Urlaub</a:t>
            </a:r>
          </a:p>
        </p:txBody>
      </p:sp>
      <p:sp>
        <p:nvSpPr>
          <p:cNvPr id="7" name="Textfeld 6">
            <a:extLst>
              <a:ext uri="{FF2B5EF4-FFF2-40B4-BE49-F238E27FC236}">
                <a16:creationId xmlns:a16="http://schemas.microsoft.com/office/drawing/2014/main" id="{7CE8F95C-B2C5-8621-AD89-2015412BF9EF}"/>
              </a:ext>
            </a:extLst>
          </p:cNvPr>
          <p:cNvSpPr txBox="1"/>
          <p:nvPr/>
        </p:nvSpPr>
        <p:spPr>
          <a:xfrm>
            <a:off x="8085541" y="1265943"/>
            <a:ext cx="3524432" cy="830997"/>
          </a:xfrm>
          <a:prstGeom prst="rect">
            <a:avLst/>
          </a:prstGeom>
          <a:noFill/>
        </p:spPr>
        <p:txBody>
          <a:bodyPr wrap="square" rtlCol="0">
            <a:spAutoFit/>
          </a:bodyPr>
          <a:lstStyle/>
          <a:p>
            <a:r>
              <a:rPr lang="de-DE" sz="2400" b="1" dirty="0">
                <a:solidFill>
                  <a:schemeClr val="bg1"/>
                </a:solidFill>
              </a:rPr>
              <a:t>Der bestellte Betreuer ist vielleicht mal krank</a:t>
            </a:r>
          </a:p>
        </p:txBody>
      </p:sp>
      <p:pic>
        <p:nvPicPr>
          <p:cNvPr id="8" name="Grafik 7">
            <a:extLst>
              <a:ext uri="{FF2B5EF4-FFF2-40B4-BE49-F238E27FC236}">
                <a16:creationId xmlns:a16="http://schemas.microsoft.com/office/drawing/2014/main" id="{0E9F2E6E-24B9-68C0-E121-9D255F60D8EA}"/>
              </a:ext>
            </a:extLst>
          </p:cNvPr>
          <p:cNvPicPr>
            <a:picLocks noChangeAspect="1"/>
          </p:cNvPicPr>
          <p:nvPr/>
        </p:nvPicPr>
        <p:blipFill>
          <a:blip r:embed="rId4"/>
          <a:stretch>
            <a:fillRect/>
          </a:stretch>
        </p:blipFill>
        <p:spPr>
          <a:xfrm>
            <a:off x="4262077" y="5091264"/>
            <a:ext cx="3963928" cy="1527863"/>
          </a:xfrm>
          <a:prstGeom prst="rect">
            <a:avLst/>
          </a:prstGeom>
        </p:spPr>
      </p:pic>
      <p:sp>
        <p:nvSpPr>
          <p:cNvPr id="9" name="Textfeld 8">
            <a:extLst>
              <a:ext uri="{FF2B5EF4-FFF2-40B4-BE49-F238E27FC236}">
                <a16:creationId xmlns:a16="http://schemas.microsoft.com/office/drawing/2014/main" id="{1E2A88CD-B527-1616-9BE3-041B6908AB9B}"/>
              </a:ext>
            </a:extLst>
          </p:cNvPr>
          <p:cNvSpPr txBox="1"/>
          <p:nvPr/>
        </p:nvSpPr>
        <p:spPr>
          <a:xfrm>
            <a:off x="3743840" y="4197451"/>
            <a:ext cx="5552560" cy="830997"/>
          </a:xfrm>
          <a:prstGeom prst="rect">
            <a:avLst/>
          </a:prstGeom>
          <a:noFill/>
        </p:spPr>
        <p:txBody>
          <a:bodyPr wrap="square" rtlCol="0">
            <a:spAutoFit/>
          </a:bodyPr>
          <a:lstStyle/>
          <a:p>
            <a:r>
              <a:rPr lang="de-DE" sz="2400" b="1" dirty="0">
                <a:solidFill>
                  <a:schemeClr val="bg1"/>
                </a:solidFill>
              </a:rPr>
              <a:t>Der bestellte Betreuer ist vielleicht rechtlich verhindert </a:t>
            </a:r>
            <a:r>
              <a:rPr lang="de-DE" sz="2400" b="1" dirty="0">
                <a:solidFill>
                  <a:srgbClr val="FF0000"/>
                </a:solidFill>
              </a:rPr>
              <a:t>§ 1824 BGB</a:t>
            </a:r>
          </a:p>
        </p:txBody>
      </p:sp>
    </p:spTree>
    <p:extLst>
      <p:ext uri="{BB962C8B-B14F-4D97-AF65-F5344CB8AC3E}">
        <p14:creationId xmlns:p14="http://schemas.microsoft.com/office/powerpoint/2010/main" val="38353715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25612" y="-160868"/>
            <a:ext cx="8534400" cy="1507067"/>
          </a:xfrm>
        </p:spPr>
        <p:txBody>
          <a:bodyPr>
            <a:normAutofit/>
          </a:bodyPr>
          <a:lstStyle/>
          <a:p>
            <a:pPr algn="ctr"/>
            <a:r>
              <a:rPr lang="de-DE" sz="4000" b="1" u="sng" dirty="0">
                <a:solidFill>
                  <a:schemeClr val="bg1"/>
                </a:solidFill>
                <a:latin typeface=" Arial Narrow"/>
                <a:cs typeface="Arial" panose="020B0604020202020204" pitchFamily="34" charset="0"/>
              </a:rPr>
              <a:t>Kontrollbetreuer </a:t>
            </a:r>
            <a:r>
              <a:rPr lang="de-DE" sz="4000" b="1" u="sng" dirty="0">
                <a:solidFill>
                  <a:srgbClr val="FF0000"/>
                </a:solidFill>
                <a:latin typeface=" Arial Narrow"/>
                <a:cs typeface="Arial" panose="020B0604020202020204" pitchFamily="34" charset="0"/>
              </a:rPr>
              <a:t>§ 1820 (3) BGB</a:t>
            </a:r>
          </a:p>
        </p:txBody>
      </p:sp>
      <p:sp>
        <p:nvSpPr>
          <p:cNvPr id="3" name="Inhaltsplatzhalter 2"/>
          <p:cNvSpPr>
            <a:spLocks noGrp="1"/>
          </p:cNvSpPr>
          <p:nvPr>
            <p:ph idx="1"/>
          </p:nvPr>
        </p:nvSpPr>
        <p:spPr>
          <a:xfrm>
            <a:off x="127000" y="1066800"/>
            <a:ext cx="11887200" cy="5270500"/>
          </a:xfrm>
        </p:spPr>
        <p:txBody>
          <a:bodyPr>
            <a:noAutofit/>
          </a:bodyPr>
          <a:lstStyle/>
          <a:p>
            <a:r>
              <a:rPr lang="de-DE" sz="2400" b="1" dirty="0">
                <a:solidFill>
                  <a:schemeClr val="bg1"/>
                </a:solidFill>
                <a:latin typeface=" Arial Narrow"/>
                <a:cs typeface="Arial" panose="020B0604020202020204" pitchFamily="34" charset="0"/>
              </a:rPr>
              <a:t>Kann zur Kontrolle und Überwachung eines Bevollmächtigten (s. Vorsorgevollmacht) bei der Ausübung seiner Vollmacht durch das Betreuungsgericht eingesetzt werden</a:t>
            </a:r>
          </a:p>
          <a:p>
            <a:r>
              <a:rPr lang="de-DE" sz="2400" b="1" dirty="0">
                <a:solidFill>
                  <a:schemeClr val="bg1"/>
                </a:solidFill>
                <a:latin typeface=" Arial Narrow"/>
                <a:cs typeface="Arial" panose="020B0604020202020204" pitchFamily="34" charset="0"/>
              </a:rPr>
              <a:t>Dies ist dann angebracht, wenn ein konkretes Bedürfnis hierfür sichtbar geworden ist, ohne dass schon der Verdacht des Vollmachtmissbrauchs bestehen muss</a:t>
            </a:r>
          </a:p>
          <a:p>
            <a:r>
              <a:rPr lang="de-DE" sz="2400" b="1" dirty="0">
                <a:solidFill>
                  <a:schemeClr val="bg1"/>
                </a:solidFill>
                <a:latin typeface=" Arial Narrow"/>
                <a:cs typeface="Arial" panose="020B0604020202020204" pitchFamily="34" charset="0"/>
              </a:rPr>
              <a:t>Ziel ist die Verhinderung von Rechtsmissbrauch</a:t>
            </a:r>
          </a:p>
          <a:p>
            <a:r>
              <a:rPr lang="de-DE" sz="2400" b="1" dirty="0">
                <a:solidFill>
                  <a:schemeClr val="bg1"/>
                </a:solidFill>
                <a:latin typeface=" Arial Narrow"/>
                <a:cs typeface="Arial" panose="020B0604020202020204" pitchFamily="34" charset="0"/>
              </a:rPr>
              <a:t>Der Kontrollbetreuer ist berechtigt und verpflichtet, die Tätigkeit des Bevollmächtigten als gesetzlicher Vertreter des Betroffenen zu überwachen und die Rechte des Betroffenen geltend zu machen</a:t>
            </a:r>
          </a:p>
          <a:p>
            <a:r>
              <a:rPr lang="de-DE" sz="2400" b="1" dirty="0">
                <a:solidFill>
                  <a:schemeClr val="bg1"/>
                </a:solidFill>
                <a:latin typeface=" Arial Narrow"/>
                <a:cs typeface="Arial" panose="020B0604020202020204" pitchFamily="34" charset="0"/>
              </a:rPr>
              <a:t>Der Umfang der Befugnisse des Kontrollbetreuers ergibt sich aus dem Aufgabenkreis, für den die Vollmacht erteilt wurde</a:t>
            </a:r>
          </a:p>
        </p:txBody>
      </p:sp>
    </p:spTree>
    <p:extLst>
      <p:ext uri="{BB962C8B-B14F-4D97-AF65-F5344CB8AC3E}">
        <p14:creationId xmlns:p14="http://schemas.microsoft.com/office/powerpoint/2010/main" val="25923971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87512" y="198967"/>
            <a:ext cx="8534400" cy="1507067"/>
          </a:xfrm>
        </p:spPr>
        <p:txBody>
          <a:bodyPr>
            <a:normAutofit/>
          </a:bodyPr>
          <a:lstStyle/>
          <a:p>
            <a:pPr algn="ctr"/>
            <a:r>
              <a:rPr lang="de-DE" sz="4000" b="1" u="sng" dirty="0">
                <a:solidFill>
                  <a:schemeClr val="bg1"/>
                </a:solidFill>
                <a:latin typeface=" Arial Narrow"/>
                <a:cs typeface="Arial" panose="020B0604020202020204" pitchFamily="34" charset="0"/>
              </a:rPr>
              <a:t>Ergänzungsbetreuer</a:t>
            </a:r>
          </a:p>
        </p:txBody>
      </p:sp>
      <p:sp>
        <p:nvSpPr>
          <p:cNvPr id="3" name="Inhaltsplatzhalter 2"/>
          <p:cNvSpPr>
            <a:spLocks noGrp="1"/>
          </p:cNvSpPr>
          <p:nvPr>
            <p:ph idx="1"/>
          </p:nvPr>
        </p:nvSpPr>
        <p:spPr>
          <a:xfrm>
            <a:off x="508000" y="1390810"/>
            <a:ext cx="11518900" cy="4514689"/>
          </a:xfrm>
        </p:spPr>
        <p:txBody>
          <a:bodyPr>
            <a:normAutofit/>
          </a:bodyPr>
          <a:lstStyle/>
          <a:p>
            <a:pPr marL="0" indent="0">
              <a:buNone/>
            </a:pPr>
            <a:r>
              <a:rPr lang="de-DE" sz="3200" b="1" dirty="0">
                <a:solidFill>
                  <a:schemeClr val="bg1"/>
                </a:solidFill>
                <a:latin typeface=" Arial Narrow"/>
                <a:cs typeface="Arial" panose="020B0604020202020204" pitchFamily="34" charset="0"/>
              </a:rPr>
              <a:t>Ein Ergänzungsbetreuer kann eingesetzt werden, sofern ein Betreuer aus rechtlichen Gründen gehindert ist, einzelne Angelegenheiten des Betreuten zu besorgen (</a:t>
            </a:r>
            <a:r>
              <a:rPr lang="de-DE" sz="3200" b="1" dirty="0">
                <a:solidFill>
                  <a:srgbClr val="FF0000"/>
                </a:solidFill>
                <a:latin typeface=" Arial Narrow"/>
                <a:cs typeface="Arial" panose="020B0604020202020204" pitchFamily="34" charset="0"/>
              </a:rPr>
              <a:t>§ 1817 Abs. 5 BGB</a:t>
            </a:r>
            <a:r>
              <a:rPr lang="de-DE" sz="3200" b="1" dirty="0">
                <a:solidFill>
                  <a:schemeClr val="bg1"/>
                </a:solidFill>
                <a:latin typeface=" Arial Narrow"/>
                <a:cs typeface="Arial" panose="020B0604020202020204" pitchFamily="34" charset="0"/>
              </a:rPr>
              <a:t>). </a:t>
            </a:r>
          </a:p>
          <a:p>
            <a:pPr marL="0" indent="0">
              <a:buNone/>
            </a:pPr>
            <a:r>
              <a:rPr lang="de-DE" sz="3200" b="1" dirty="0">
                <a:solidFill>
                  <a:schemeClr val="bg1"/>
                </a:solidFill>
                <a:latin typeface=" Arial Narrow"/>
                <a:cs typeface="Arial" panose="020B0604020202020204" pitchFamily="34" charset="0"/>
              </a:rPr>
              <a:t>Die Bestellung eines Ergänzungsbetreuers liegt in der Zuständigkeit des Rechtspflegers § 3 Nr. 2b RPflG i. </a:t>
            </a:r>
            <a:r>
              <a:rPr lang="de-DE" sz="3200" b="1" dirty="0" err="1">
                <a:solidFill>
                  <a:schemeClr val="bg1"/>
                </a:solidFill>
                <a:latin typeface=" Arial Narrow"/>
                <a:cs typeface="Arial" panose="020B0604020202020204" pitchFamily="34" charset="0"/>
              </a:rPr>
              <a:t>V.m.</a:t>
            </a:r>
            <a:r>
              <a:rPr lang="de-DE" sz="3200" b="1" dirty="0">
                <a:solidFill>
                  <a:schemeClr val="bg1"/>
                </a:solidFill>
                <a:latin typeface=" Arial Narrow"/>
                <a:cs typeface="Arial" panose="020B0604020202020204" pitchFamily="34" charset="0"/>
              </a:rPr>
              <a:t> § 15 Abs. 1 Nr. 1 </a:t>
            </a:r>
            <a:br>
              <a:rPr lang="de-DE" sz="3200" b="1" dirty="0">
                <a:solidFill>
                  <a:schemeClr val="bg1"/>
                </a:solidFill>
                <a:latin typeface=" Arial Narrow"/>
                <a:cs typeface="Arial" panose="020B0604020202020204" pitchFamily="34" charset="0"/>
              </a:rPr>
            </a:br>
            <a:r>
              <a:rPr lang="de-DE" sz="3200" b="1" dirty="0">
                <a:solidFill>
                  <a:schemeClr val="bg1"/>
                </a:solidFill>
                <a:latin typeface=" Arial Narrow"/>
                <a:cs typeface="Arial" panose="020B0604020202020204" pitchFamily="34" charset="0"/>
              </a:rPr>
              <a:t>1. Halbsatz RPflG</a:t>
            </a:r>
          </a:p>
        </p:txBody>
      </p:sp>
    </p:spTree>
    <p:extLst>
      <p:ext uri="{BB962C8B-B14F-4D97-AF65-F5344CB8AC3E}">
        <p14:creationId xmlns:p14="http://schemas.microsoft.com/office/powerpoint/2010/main" val="17950753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2058698934"/>
              </p:ext>
            </p:extLst>
          </p:nvPr>
        </p:nvGraphicFramePr>
        <p:xfrm>
          <a:off x="85861" y="257579"/>
          <a:ext cx="12106139" cy="6858000"/>
        </p:xfrm>
        <a:graphic>
          <a:graphicData uri="http://schemas.openxmlformats.org/presentationml/2006/ole">
            <mc:AlternateContent xmlns:mc="http://schemas.openxmlformats.org/markup-compatibility/2006">
              <mc:Choice xmlns:v="urn:schemas-microsoft-com:vml" Requires="v">
                <p:oleObj name="Document" r:id="rId2" imgW="6265487" imgH="6380720" progId="Word.Document.12">
                  <p:embed/>
                </p:oleObj>
              </mc:Choice>
              <mc:Fallback>
                <p:oleObj name="Document" r:id="rId2" imgW="6265487" imgH="6380720" progId="Word.Document.12">
                  <p:embed/>
                  <p:pic>
                    <p:nvPicPr>
                      <p:cNvPr id="2" name="Objekt 1"/>
                      <p:cNvPicPr/>
                      <p:nvPr/>
                    </p:nvPicPr>
                    <p:blipFill>
                      <a:blip r:embed="rId3"/>
                      <a:stretch>
                        <a:fillRect/>
                      </a:stretch>
                    </p:blipFill>
                    <p:spPr>
                      <a:xfrm>
                        <a:off x="85861" y="257579"/>
                        <a:ext cx="12106139" cy="6858000"/>
                      </a:xfrm>
                      <a:prstGeom prst="rect">
                        <a:avLst/>
                      </a:prstGeom>
                    </p:spPr>
                  </p:pic>
                </p:oleObj>
              </mc:Fallback>
            </mc:AlternateContent>
          </a:graphicData>
        </a:graphic>
      </p:graphicFrame>
    </p:spTree>
    <p:extLst>
      <p:ext uri="{BB962C8B-B14F-4D97-AF65-F5344CB8AC3E}">
        <p14:creationId xmlns:p14="http://schemas.microsoft.com/office/powerpoint/2010/main" val="23662514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7F1C43DF-8D9A-42E0-9DA3-AA3BCA8784E4}"/>
              </a:ext>
            </a:extLst>
          </p:cNvPr>
          <p:cNvSpPr txBox="1"/>
          <p:nvPr/>
        </p:nvSpPr>
        <p:spPr>
          <a:xfrm>
            <a:off x="2156580" y="352083"/>
            <a:ext cx="7337927" cy="707886"/>
          </a:xfrm>
          <a:prstGeom prst="rect">
            <a:avLst/>
          </a:prstGeom>
          <a:noFill/>
        </p:spPr>
        <p:txBody>
          <a:bodyPr wrap="square" rtlCol="0">
            <a:spAutoFit/>
          </a:bodyPr>
          <a:lstStyle/>
          <a:p>
            <a:pPr algn="ctr"/>
            <a:r>
              <a:rPr lang="de-DE" sz="4000" b="1" u="sng" dirty="0">
                <a:solidFill>
                  <a:schemeClr val="bg1"/>
                </a:solidFill>
                <a:latin typeface="Arial Narrow" panose="020B0606020202030204" pitchFamily="34" charset="0"/>
              </a:rPr>
              <a:t>Rechnungslegung und Berichte</a:t>
            </a:r>
          </a:p>
        </p:txBody>
      </p:sp>
      <p:pic>
        <p:nvPicPr>
          <p:cNvPr id="3" name="Grafik 2">
            <a:extLst>
              <a:ext uri="{FF2B5EF4-FFF2-40B4-BE49-F238E27FC236}">
                <a16:creationId xmlns:a16="http://schemas.microsoft.com/office/drawing/2014/main" id="{B6F45407-FE80-DBF6-E575-2F28E0FB07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569" y="867238"/>
            <a:ext cx="2211410" cy="2378238"/>
          </a:xfrm>
          <a:prstGeom prst="rect">
            <a:avLst/>
          </a:prstGeom>
        </p:spPr>
      </p:pic>
      <p:sp>
        <p:nvSpPr>
          <p:cNvPr id="6" name="Textfeld 5">
            <a:extLst>
              <a:ext uri="{FF2B5EF4-FFF2-40B4-BE49-F238E27FC236}">
                <a16:creationId xmlns:a16="http://schemas.microsoft.com/office/drawing/2014/main" id="{33B6E8D8-3D1E-4312-81D9-3977722AA621}"/>
              </a:ext>
            </a:extLst>
          </p:cNvPr>
          <p:cNvSpPr txBox="1"/>
          <p:nvPr/>
        </p:nvSpPr>
        <p:spPr>
          <a:xfrm>
            <a:off x="370173" y="1556937"/>
            <a:ext cx="11104903" cy="4031873"/>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3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Betreuer hat dem Betreuungsgericht grundsätzlich </a:t>
            </a:r>
            <a:br>
              <a:rPr lang="de-DE" sz="3200" b="1" dirty="0">
                <a:solidFill>
                  <a:prstClr val="black"/>
                </a:solidFill>
                <a:latin typeface="Arial Narrow" panose="020B0606020202030204" pitchFamily="34" charset="0"/>
              </a:rPr>
            </a:br>
            <a:r>
              <a:rPr kumimoji="0" lang="de-DE" sz="3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jährlich zu berichten</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3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3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wenn Vermögenssorge </a:t>
            </a:r>
            <a:r>
              <a:rPr kumimoji="0" lang="de-DE" sz="3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Wingdings" panose="05000000000000000000" pitchFamily="2" charset="2"/>
              </a:rPr>
              <a:t> Rechnungslegung</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3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Wingdings" panose="05000000000000000000" pitchFamily="2" charset="2"/>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3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Wingdings" panose="05000000000000000000" pitchFamily="2" charset="2"/>
              </a:rPr>
              <a:t>Vermögensverzeichnis zu Anfang</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3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Wingdings" panose="05000000000000000000" pitchFamily="2" charset="2"/>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3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Wingdings" panose="05000000000000000000" pitchFamily="2" charset="2"/>
              </a:rPr>
              <a:t>Schlussrechnung nach Beendigung der Betreuung</a:t>
            </a:r>
          </a:p>
        </p:txBody>
      </p:sp>
    </p:spTree>
    <p:extLst>
      <p:ext uri="{BB962C8B-B14F-4D97-AF65-F5344CB8AC3E}">
        <p14:creationId xmlns:p14="http://schemas.microsoft.com/office/powerpoint/2010/main" val="944912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419225" y="800100"/>
            <a:ext cx="8620125" cy="5816977"/>
          </a:xfrm>
          <a:prstGeom prst="rect">
            <a:avLst/>
          </a:prstGeom>
          <a:noFill/>
        </p:spPr>
        <p:txBody>
          <a:bodyPr wrap="square" rtlCol="0">
            <a:spAutoFit/>
          </a:bodyPr>
          <a:lstStyle/>
          <a:p>
            <a:r>
              <a:rPr lang="de-DE" sz="4000" b="1" u="sng" dirty="0">
                <a:solidFill>
                  <a:schemeClr val="bg1"/>
                </a:solidFill>
                <a:latin typeface="Arial Narrow" panose="020B0606020202030204" pitchFamily="34" charset="0"/>
              </a:rPr>
              <a:t>Entscheidungen</a:t>
            </a:r>
          </a:p>
          <a:p>
            <a:endParaRPr lang="de-DE" sz="4000" dirty="0">
              <a:solidFill>
                <a:schemeClr val="bg1"/>
              </a:solidFill>
              <a:latin typeface="Arial Narrow" panose="020B0606020202030204" pitchFamily="34" charset="0"/>
            </a:endParaRPr>
          </a:p>
          <a:p>
            <a:pPr marL="342900" indent="-342900">
              <a:lnSpc>
                <a:spcPct val="150000"/>
              </a:lnSpc>
              <a:buFont typeface="Arial" panose="020B0604020202020204" pitchFamily="34" charset="0"/>
              <a:buChar char="•"/>
            </a:pPr>
            <a:r>
              <a:rPr lang="de-DE" sz="3200" b="1" dirty="0">
                <a:solidFill>
                  <a:schemeClr val="bg1"/>
                </a:solidFill>
                <a:latin typeface="Arial Narrow" panose="020B0606020202030204" pitchFamily="34" charset="0"/>
              </a:rPr>
              <a:t>Im </a:t>
            </a:r>
            <a:r>
              <a:rPr lang="de-DE" sz="3200" b="1" dirty="0" err="1">
                <a:solidFill>
                  <a:schemeClr val="bg1"/>
                </a:solidFill>
                <a:latin typeface="Arial Narrow" panose="020B0606020202030204" pitchFamily="34" charset="0"/>
              </a:rPr>
              <a:t>FamFG</a:t>
            </a:r>
            <a:r>
              <a:rPr lang="de-DE" sz="3200" b="1" dirty="0">
                <a:solidFill>
                  <a:schemeClr val="bg1"/>
                </a:solidFill>
                <a:latin typeface="Arial Narrow" panose="020B0606020202030204" pitchFamily="34" charset="0"/>
              </a:rPr>
              <a:t> durch Beschluss (§ 38 </a:t>
            </a:r>
            <a:r>
              <a:rPr lang="de-DE" sz="3200" b="1" dirty="0" err="1">
                <a:solidFill>
                  <a:schemeClr val="bg1"/>
                </a:solidFill>
                <a:latin typeface="Arial Narrow" panose="020B0606020202030204" pitchFamily="34" charset="0"/>
              </a:rPr>
              <a:t>FamFG</a:t>
            </a:r>
            <a:r>
              <a:rPr lang="de-DE" sz="3200" b="1" dirty="0">
                <a:solidFill>
                  <a:schemeClr val="bg1"/>
                </a:solidFill>
                <a:latin typeface="Arial Narrow" panose="020B0606020202030204" pitchFamily="34" charset="0"/>
              </a:rPr>
              <a:t>)</a:t>
            </a:r>
          </a:p>
          <a:p>
            <a:pPr marL="342900" indent="-342900">
              <a:lnSpc>
                <a:spcPct val="150000"/>
              </a:lnSpc>
              <a:buFont typeface="Arial" panose="020B0604020202020204" pitchFamily="34" charset="0"/>
              <a:buChar char="•"/>
            </a:pPr>
            <a:r>
              <a:rPr lang="de-DE" sz="3200" b="1" dirty="0">
                <a:solidFill>
                  <a:schemeClr val="bg1"/>
                </a:solidFill>
                <a:latin typeface="Arial Narrow" panose="020B0606020202030204" pitchFamily="34" charset="0"/>
              </a:rPr>
              <a:t>Keine Urteile</a:t>
            </a:r>
          </a:p>
          <a:p>
            <a:pPr marL="342900" indent="-342900">
              <a:lnSpc>
                <a:spcPct val="150000"/>
              </a:lnSpc>
              <a:buFont typeface="Arial" panose="020B0604020202020204" pitchFamily="34" charset="0"/>
              <a:buChar char="•"/>
            </a:pPr>
            <a:r>
              <a:rPr lang="de-DE" sz="3200" b="1" dirty="0">
                <a:solidFill>
                  <a:schemeClr val="bg1"/>
                </a:solidFill>
                <a:latin typeface="Arial Narrow" panose="020B0606020202030204" pitchFamily="34" charset="0"/>
              </a:rPr>
              <a:t>Aufbau des Beschlusses ähnlich Urteil</a:t>
            </a:r>
          </a:p>
          <a:p>
            <a:pPr marL="342900" indent="-342900">
              <a:lnSpc>
                <a:spcPct val="150000"/>
              </a:lnSpc>
              <a:buFont typeface="Arial" panose="020B0604020202020204" pitchFamily="34" charset="0"/>
              <a:buChar char="•"/>
            </a:pPr>
            <a:r>
              <a:rPr lang="de-DE" sz="3200" b="1" dirty="0">
                <a:solidFill>
                  <a:schemeClr val="bg1"/>
                </a:solidFill>
                <a:latin typeface="Arial Narrow" panose="020B0606020202030204" pitchFamily="34" charset="0"/>
              </a:rPr>
              <a:t>ABER: nicht „im Namen des Volkes“</a:t>
            </a:r>
          </a:p>
          <a:p>
            <a:endParaRPr lang="de-DE" sz="2000" b="1" dirty="0">
              <a:solidFill>
                <a:schemeClr val="bg1"/>
              </a:solidFill>
              <a:latin typeface="Arial Narrow" panose="020B0606020202030204" pitchFamily="34" charset="0"/>
            </a:endParaRPr>
          </a:p>
          <a:p>
            <a:endParaRPr lang="de-DE" sz="4000" dirty="0">
              <a:latin typeface="Arial Narrow" panose="020B0606020202030204" pitchFamily="34" charset="0"/>
            </a:endParaRPr>
          </a:p>
          <a:p>
            <a:endParaRPr lang="de-DE" sz="4000" dirty="0">
              <a:latin typeface="Arial Narrow" panose="020B0606020202030204" pitchFamily="34" charset="0"/>
            </a:endParaRPr>
          </a:p>
        </p:txBody>
      </p:sp>
    </p:spTree>
    <p:extLst>
      <p:ext uri="{BB962C8B-B14F-4D97-AF65-F5344CB8AC3E}">
        <p14:creationId xmlns:p14="http://schemas.microsoft.com/office/powerpoint/2010/main" val="15787983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28789" y="292846"/>
            <a:ext cx="12063211" cy="6063198"/>
          </a:xfrm>
          <a:prstGeom prst="rect">
            <a:avLst/>
          </a:prstGeom>
        </p:spPr>
        <p:txBody>
          <a:bodyPr wrap="square">
            <a:spAutoFit/>
          </a:bodyPr>
          <a:lstStyle/>
          <a:p>
            <a:pPr algn="ctr"/>
            <a:r>
              <a:rPr lang="de-DE" sz="4000" b="1" u="sng" dirty="0">
                <a:solidFill>
                  <a:schemeClr val="bg1"/>
                </a:solidFill>
                <a:latin typeface="Arial Narrow" panose="020B0606020202030204" pitchFamily="34" charset="0"/>
              </a:rPr>
              <a:t>Vermögensverzeichnis </a:t>
            </a:r>
            <a:r>
              <a:rPr lang="de-DE" sz="4000" b="1" u="sng" dirty="0">
                <a:solidFill>
                  <a:srgbClr val="FF0000"/>
                </a:solidFill>
                <a:latin typeface="Arial Narrow" panose="020B0606020202030204" pitchFamily="34" charset="0"/>
              </a:rPr>
              <a:t>§ 1835 BGB </a:t>
            </a:r>
          </a:p>
          <a:p>
            <a:endParaRPr lang="de-DE" sz="2800" b="1" u="sng" dirty="0">
              <a:latin typeface="Arial Narrow" panose="020B0606020202030204" pitchFamily="34" charset="0"/>
            </a:endParaRPr>
          </a:p>
          <a:p>
            <a:r>
              <a:rPr lang="de-DE" sz="3200" b="1" dirty="0">
                <a:solidFill>
                  <a:schemeClr val="bg1"/>
                </a:solidFill>
                <a:latin typeface="Arial Narrow" panose="020B0606020202030204" pitchFamily="34" charset="0"/>
              </a:rPr>
              <a:t>Am Anfang einer Betreuung ist es regelmäßig erforderlich, dass der Betreuer ein Vermögensverzeichnis beim Betreuungsgericht einreicht.</a:t>
            </a:r>
          </a:p>
          <a:p>
            <a:r>
              <a:rPr lang="de-DE" sz="3200" b="1" dirty="0">
                <a:solidFill>
                  <a:schemeClr val="bg1"/>
                </a:solidFill>
                <a:latin typeface="Arial Narrow" panose="020B0606020202030204" pitchFamily="34" charset="0"/>
              </a:rPr>
              <a:t>Dies ergibt sich aus den </a:t>
            </a:r>
            <a:r>
              <a:rPr lang="de-DE" sz="3200" b="1" dirty="0">
                <a:solidFill>
                  <a:srgbClr val="FF0000"/>
                </a:solidFill>
                <a:latin typeface="Arial Narrow" panose="020B0606020202030204" pitchFamily="34" charset="0"/>
              </a:rPr>
              <a:t>§§ 1859 und 1863 (1) S. 3 BGB </a:t>
            </a:r>
            <a:r>
              <a:rPr lang="de-DE" sz="3200" b="1" dirty="0" err="1">
                <a:solidFill>
                  <a:srgbClr val="FF0000"/>
                </a:solidFill>
                <a:latin typeface="Arial Narrow" panose="020B0606020202030204" pitchFamily="34" charset="0"/>
              </a:rPr>
              <a:t>nF</a:t>
            </a:r>
            <a:r>
              <a:rPr lang="de-DE" sz="3200" b="1" dirty="0">
                <a:solidFill>
                  <a:srgbClr val="FF0000"/>
                </a:solidFill>
                <a:latin typeface="Arial Narrow" panose="020B0606020202030204" pitchFamily="34" charset="0"/>
              </a:rPr>
              <a:t>.</a:t>
            </a:r>
          </a:p>
          <a:p>
            <a:endParaRPr lang="de-DE" sz="3200" b="1" dirty="0">
              <a:solidFill>
                <a:srgbClr val="FF0000"/>
              </a:solidFill>
              <a:latin typeface="Arial Narrow" panose="020B0606020202030204" pitchFamily="34" charset="0"/>
            </a:endParaRPr>
          </a:p>
          <a:p>
            <a:r>
              <a:rPr lang="de-DE" sz="3200" b="1" dirty="0">
                <a:solidFill>
                  <a:schemeClr val="bg1"/>
                </a:solidFill>
                <a:latin typeface="Arial Narrow" panose="020B0606020202030204" pitchFamily="34" charset="0"/>
              </a:rPr>
              <a:t>Das Vermögensverzeichnis soll sämtliches zu verwaltendes Vermögen des Betroffenen enthalten und ist mit der Versicherung der Richtigkeit und Vollständigkeit zu versehen. Voraussetzung für die Pflicht zur Einreichung eines Vermögensverzeichnisses ist, dass der Aufgabenkreis „Vermögenssorge“ überhaupt besteht. Ansonsten ist auch ein befreiter Betreuer zur Einreichung des Vermögensverzeichnisses verpflichtet.</a:t>
            </a:r>
          </a:p>
        </p:txBody>
      </p:sp>
    </p:spTree>
    <p:extLst>
      <p:ext uri="{BB962C8B-B14F-4D97-AF65-F5344CB8AC3E}">
        <p14:creationId xmlns:p14="http://schemas.microsoft.com/office/powerpoint/2010/main" val="1592258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32775" y="859065"/>
            <a:ext cx="11726450" cy="5139869"/>
          </a:xfrm>
          <a:prstGeom prst="rect">
            <a:avLst/>
          </a:prstGeom>
        </p:spPr>
        <p:txBody>
          <a:bodyPr wrap="square">
            <a:spAutoFit/>
          </a:bodyPr>
          <a:lstStyle/>
          <a:p>
            <a:pPr algn="ctr"/>
            <a:r>
              <a:rPr lang="de-DE" sz="4000" b="1" u="sng" dirty="0">
                <a:solidFill>
                  <a:schemeClr val="bg1"/>
                </a:solidFill>
                <a:latin typeface="Arial Narrow" panose="020B0606020202030204" pitchFamily="34" charset="0"/>
              </a:rPr>
              <a:t>Berichts- und Verzeichnispflichten </a:t>
            </a:r>
            <a:r>
              <a:rPr lang="de-DE" sz="4000" b="1" u="sng" dirty="0">
                <a:solidFill>
                  <a:srgbClr val="FF0000"/>
                </a:solidFill>
                <a:latin typeface="Arial Narrow" panose="020B0606020202030204" pitchFamily="34" charset="0"/>
              </a:rPr>
              <a:t>§§ 1863 ff BGB </a:t>
            </a:r>
            <a:r>
              <a:rPr lang="de-DE" sz="4000" b="1" u="sng" dirty="0" err="1">
                <a:solidFill>
                  <a:srgbClr val="FF0000"/>
                </a:solidFill>
                <a:latin typeface="Arial Narrow" panose="020B0606020202030204" pitchFamily="34" charset="0"/>
              </a:rPr>
              <a:t>nF</a:t>
            </a:r>
            <a:endParaRPr lang="de-DE" sz="4000" b="1" u="sng" dirty="0">
              <a:solidFill>
                <a:srgbClr val="FF0000"/>
              </a:solidFill>
              <a:latin typeface="Arial Narrow" panose="020B0606020202030204" pitchFamily="34" charset="0"/>
            </a:endParaRPr>
          </a:p>
          <a:p>
            <a:pPr algn="ctr"/>
            <a:endParaRPr lang="de-DE" sz="3200" b="1" u="sng" dirty="0">
              <a:solidFill>
                <a:srgbClr val="FF0000"/>
              </a:solidFill>
              <a:latin typeface="Arial Narrow" panose="020B0606020202030204" pitchFamily="34" charset="0"/>
            </a:endParaRPr>
          </a:p>
          <a:p>
            <a:r>
              <a:rPr lang="de-DE" sz="3200" b="1" dirty="0">
                <a:solidFill>
                  <a:schemeClr val="bg1"/>
                </a:solidFill>
                <a:latin typeface="Arial Narrow" panose="020B0606020202030204" pitchFamily="34" charset="0"/>
              </a:rPr>
              <a:t>Neben der Bestellung des Betreuers und der Führung der Genehmigungsverfahren kommen dem Betreuungsgericht</a:t>
            </a:r>
          </a:p>
          <a:p>
            <a:r>
              <a:rPr lang="de-DE" sz="3200" b="1" dirty="0">
                <a:solidFill>
                  <a:schemeClr val="bg1"/>
                </a:solidFill>
                <a:latin typeface="Arial Narrow" panose="020B0606020202030204" pitchFamily="34" charset="0"/>
              </a:rPr>
              <a:t>auch noch weitere Aufgaben zu. </a:t>
            </a:r>
          </a:p>
          <a:p>
            <a:endParaRPr lang="de-DE" sz="3200" b="1" dirty="0">
              <a:solidFill>
                <a:schemeClr val="bg1"/>
              </a:solidFill>
              <a:latin typeface="Arial Narrow" panose="020B0606020202030204" pitchFamily="34" charset="0"/>
            </a:endParaRPr>
          </a:p>
          <a:p>
            <a:r>
              <a:rPr lang="de-DE" sz="3200" b="1" dirty="0">
                <a:solidFill>
                  <a:schemeClr val="bg1"/>
                </a:solidFill>
                <a:latin typeface="Arial Narrow" panose="020B0606020202030204" pitchFamily="34" charset="0"/>
              </a:rPr>
              <a:t>Der Betreuer führt die Betreuung grundsätzlich selbstständig und </a:t>
            </a:r>
            <a:br>
              <a:rPr lang="de-DE" sz="3200" b="1" dirty="0">
                <a:solidFill>
                  <a:schemeClr val="bg1"/>
                </a:solidFill>
                <a:latin typeface="Arial Narrow" panose="020B0606020202030204" pitchFamily="34" charset="0"/>
              </a:rPr>
            </a:br>
            <a:r>
              <a:rPr lang="de-DE" sz="3200" b="1" dirty="0">
                <a:solidFill>
                  <a:schemeClr val="bg1"/>
                </a:solidFill>
                <a:latin typeface="Arial Narrow" panose="020B0606020202030204" pitchFamily="34" charset="0"/>
              </a:rPr>
              <a:t>ist nur im Innenverhältnis an die Interessen des Betroffenen gebunden. Allerdings hat das Betreuungsgericht einige Beratungs- und Kontrollpflichten, die im Folgenden behandelt werden sollen.</a:t>
            </a:r>
            <a:endParaRPr lang="de-DE" sz="3200" b="1" dirty="0">
              <a:latin typeface="Arial Narrow" panose="020B0606020202030204" pitchFamily="34" charset="0"/>
            </a:endParaRPr>
          </a:p>
        </p:txBody>
      </p:sp>
    </p:spTree>
    <p:extLst>
      <p:ext uri="{BB962C8B-B14F-4D97-AF65-F5344CB8AC3E}">
        <p14:creationId xmlns:p14="http://schemas.microsoft.com/office/powerpoint/2010/main" val="21194578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78158" y="425003"/>
            <a:ext cx="11835683" cy="5632311"/>
          </a:xfrm>
          <a:prstGeom prst="rect">
            <a:avLst/>
          </a:prstGeom>
        </p:spPr>
        <p:txBody>
          <a:bodyPr wrap="square">
            <a:spAutoFit/>
          </a:bodyPr>
          <a:lstStyle/>
          <a:p>
            <a:pPr algn="ctr"/>
            <a:r>
              <a:rPr lang="de-DE" sz="4000" b="1" u="sng" dirty="0">
                <a:solidFill>
                  <a:schemeClr val="bg1"/>
                </a:solidFill>
                <a:latin typeface="Arial Narrow" panose="020B0606020202030204" pitchFamily="34" charset="0"/>
              </a:rPr>
              <a:t>Jährliche Rechnungslegung/Jahresbericht </a:t>
            </a:r>
            <a:br>
              <a:rPr lang="de-DE" sz="4000" b="1" u="sng" dirty="0">
                <a:solidFill>
                  <a:schemeClr val="bg1"/>
                </a:solidFill>
                <a:latin typeface="Arial Narrow" panose="020B0606020202030204" pitchFamily="34" charset="0"/>
              </a:rPr>
            </a:br>
            <a:r>
              <a:rPr lang="de-DE" sz="4000" b="1" u="sng" dirty="0">
                <a:solidFill>
                  <a:srgbClr val="FF0000"/>
                </a:solidFill>
                <a:latin typeface="Arial Narrow" panose="020B0606020202030204" pitchFamily="34" charset="0"/>
              </a:rPr>
              <a:t>(§ 1863-1865/1873 BGB)</a:t>
            </a:r>
          </a:p>
          <a:p>
            <a:pPr algn="ctr"/>
            <a:endParaRPr lang="de-DE" sz="4000" b="1" u="sng" dirty="0">
              <a:solidFill>
                <a:srgbClr val="32435F"/>
              </a:solidFill>
              <a:latin typeface="Arial Narrow" panose="020B0606020202030204" pitchFamily="34" charset="0"/>
            </a:endParaRPr>
          </a:p>
          <a:p>
            <a:r>
              <a:rPr lang="de-DE" sz="2400" b="1" dirty="0">
                <a:solidFill>
                  <a:srgbClr val="000000"/>
                </a:solidFill>
                <a:latin typeface="Arial Narrow" panose="020B0606020202030204" pitchFamily="34" charset="0"/>
              </a:rPr>
              <a:t>Alle Betreuer haben die Pflicht, mindestens jährlich über die persönlichen Verhältnisse des Betroffenen zu berichten. Diese Pflicht ergibt sich aus </a:t>
            </a:r>
            <a:r>
              <a:rPr lang="de-DE" sz="2400" b="1" dirty="0">
                <a:solidFill>
                  <a:srgbClr val="FF0000"/>
                </a:solidFill>
                <a:latin typeface="Arial Narrow" panose="020B0606020202030204" pitchFamily="34" charset="0"/>
              </a:rPr>
              <a:t>§§ 1859 Abs. 1, 1863 Abs. 1,3,4, 1864 BGB</a:t>
            </a:r>
            <a:r>
              <a:rPr lang="de-DE" sz="2400" b="1" dirty="0">
                <a:solidFill>
                  <a:srgbClr val="000000"/>
                </a:solidFill>
                <a:latin typeface="Arial Narrow" panose="020B0606020202030204" pitchFamily="34" charset="0"/>
              </a:rPr>
              <a:t>.</a:t>
            </a:r>
            <a:br>
              <a:rPr lang="de-DE" sz="2400" b="1" dirty="0">
                <a:solidFill>
                  <a:srgbClr val="000000"/>
                </a:solidFill>
                <a:latin typeface="Arial Narrow" panose="020B0606020202030204" pitchFamily="34" charset="0"/>
              </a:rPr>
            </a:br>
            <a:r>
              <a:rPr lang="de-DE" sz="2400" b="1" dirty="0">
                <a:solidFill>
                  <a:srgbClr val="000000"/>
                </a:solidFill>
                <a:latin typeface="Arial Narrow" panose="020B0606020202030204" pitchFamily="34" charset="0"/>
              </a:rPr>
              <a:t> </a:t>
            </a:r>
          </a:p>
          <a:p>
            <a:r>
              <a:rPr lang="de-DE" sz="2400" b="1" dirty="0">
                <a:solidFill>
                  <a:srgbClr val="000000"/>
                </a:solidFill>
                <a:latin typeface="Arial Narrow" panose="020B0606020202030204" pitchFamily="34" charset="0"/>
              </a:rPr>
              <a:t>Inhalt: </a:t>
            </a:r>
          </a:p>
          <a:p>
            <a:pPr marL="342900" indent="-342900">
              <a:buFont typeface="Arial" panose="020B0604020202020204" pitchFamily="34" charset="0"/>
              <a:buChar char="•"/>
            </a:pPr>
            <a:r>
              <a:rPr lang="de-DE" sz="2400" b="1" dirty="0">
                <a:solidFill>
                  <a:schemeClr val="bg1"/>
                </a:solidFill>
                <a:latin typeface="Arial Narrow" panose="020B0606020202030204" pitchFamily="34" charset="0"/>
              </a:rPr>
              <a:t>wie oft hat er den Betroffenen im Berichtszeitraum gesehen. </a:t>
            </a:r>
          </a:p>
          <a:p>
            <a:pPr marL="342900" indent="-342900">
              <a:buFont typeface="Arial" panose="020B0604020202020204" pitchFamily="34" charset="0"/>
              <a:buChar char="•"/>
            </a:pPr>
            <a:r>
              <a:rPr lang="de-DE" sz="2400" b="1" dirty="0">
                <a:solidFill>
                  <a:schemeClr val="bg1"/>
                </a:solidFill>
                <a:latin typeface="Arial Narrow" panose="020B0606020202030204" pitchFamily="34" charset="0"/>
              </a:rPr>
              <a:t>sofern der Aufgabenkreis „Vermögenssorge“ besteht, ist ebenfalls jährlich die Rechnungs-legung beim Betreuungsgericht einzureichen, </a:t>
            </a:r>
            <a:r>
              <a:rPr lang="de-DE" sz="2400" b="1" dirty="0">
                <a:solidFill>
                  <a:srgbClr val="FF0000"/>
                </a:solidFill>
                <a:latin typeface="Arial Narrow" panose="020B0606020202030204" pitchFamily="34" charset="0"/>
              </a:rPr>
              <a:t>§§ 1865 Abs. 2, 1873 Abs. 1 und 2 BGB</a:t>
            </a:r>
            <a:r>
              <a:rPr lang="de-DE" sz="2400" b="1" dirty="0">
                <a:solidFill>
                  <a:schemeClr val="bg1"/>
                </a:solidFill>
                <a:latin typeface="Arial Narrow" panose="020B0606020202030204" pitchFamily="34" charset="0"/>
              </a:rPr>
              <a:t>. </a:t>
            </a:r>
          </a:p>
          <a:p>
            <a:pPr marL="342900" indent="-342900">
              <a:buFont typeface="Arial" panose="020B0604020202020204" pitchFamily="34" charset="0"/>
              <a:buChar char="•"/>
            </a:pPr>
            <a:r>
              <a:rPr lang="de-DE" sz="2400" b="1" dirty="0">
                <a:solidFill>
                  <a:schemeClr val="bg1"/>
                </a:solidFill>
                <a:latin typeface="Arial Narrow" panose="020B0606020202030204" pitchFamily="34" charset="0"/>
              </a:rPr>
              <a:t>Die Rechnungslegung hat alle Einnahmen und Ausgaben bezüglich des vom Betreuer verwalteten Vermögens des Betroffenen zu enthalten. </a:t>
            </a:r>
            <a:br>
              <a:rPr lang="de-DE" sz="2400" b="1" dirty="0">
                <a:solidFill>
                  <a:schemeClr val="bg1"/>
                </a:solidFill>
                <a:latin typeface="Arial Narrow" panose="020B0606020202030204" pitchFamily="34" charset="0"/>
              </a:rPr>
            </a:br>
            <a:r>
              <a:rPr lang="de-DE" sz="2400" b="1" dirty="0">
                <a:solidFill>
                  <a:schemeClr val="bg1"/>
                </a:solidFill>
                <a:latin typeface="Arial Narrow" panose="020B0606020202030204" pitchFamily="34" charset="0"/>
              </a:rPr>
              <a:t>Dies ist durch Kontoauszüge und Quittungen zu belegen!</a:t>
            </a:r>
          </a:p>
        </p:txBody>
      </p:sp>
    </p:spTree>
    <p:extLst>
      <p:ext uri="{BB962C8B-B14F-4D97-AF65-F5344CB8AC3E}">
        <p14:creationId xmlns:p14="http://schemas.microsoft.com/office/powerpoint/2010/main" val="21592789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40706" y="305068"/>
            <a:ext cx="11110587" cy="6247864"/>
          </a:xfrm>
          <a:prstGeom prst="rect">
            <a:avLst/>
          </a:prstGeom>
        </p:spPr>
        <p:txBody>
          <a:bodyPr wrap="square">
            <a:spAutoFit/>
          </a:bodyPr>
          <a:lstStyle/>
          <a:p>
            <a:pPr algn="ctr"/>
            <a:r>
              <a:rPr lang="de-DE" sz="4000" b="1" u="sng" dirty="0">
                <a:solidFill>
                  <a:schemeClr val="bg1"/>
                </a:solidFill>
                <a:latin typeface="Arial Narrow" panose="020B0606020202030204" pitchFamily="34" charset="0"/>
              </a:rPr>
              <a:t>Jährliche Rechnungslegung </a:t>
            </a:r>
            <a:r>
              <a:rPr lang="de-DE" sz="4000" b="1" u="sng" dirty="0">
                <a:solidFill>
                  <a:srgbClr val="FF0000"/>
                </a:solidFill>
                <a:latin typeface="Arial Narrow" panose="020B0606020202030204" pitchFamily="34" charset="0"/>
              </a:rPr>
              <a:t>(§1863 Abs. 2  BGB)</a:t>
            </a:r>
          </a:p>
          <a:p>
            <a:endParaRPr lang="de-DE" sz="4000" b="1" dirty="0">
              <a:latin typeface="Arial Narrow" panose="020B0606020202030204" pitchFamily="34" charset="0"/>
            </a:endParaRPr>
          </a:p>
          <a:p>
            <a:r>
              <a:rPr lang="de-DE" sz="3200" b="1" dirty="0">
                <a:solidFill>
                  <a:schemeClr val="bg1"/>
                </a:solidFill>
                <a:latin typeface="Arial Narrow" panose="020B0606020202030204" pitchFamily="34" charset="0"/>
              </a:rPr>
              <a:t>Von der Pflicht zur periodischen Rechnungslegung sind die sog. „befreiten Betreuer“ ausgenommen </a:t>
            </a:r>
            <a:r>
              <a:rPr lang="de-DE" sz="3200" b="1" dirty="0">
                <a:solidFill>
                  <a:srgbClr val="FF0000"/>
                </a:solidFill>
                <a:latin typeface="Arial Narrow" panose="020B0606020202030204" pitchFamily="34" charset="0"/>
              </a:rPr>
              <a:t>§ 1859 Abs. 1 S. 2BGB</a:t>
            </a:r>
            <a:r>
              <a:rPr lang="de-DE" sz="3200" b="1" dirty="0">
                <a:solidFill>
                  <a:schemeClr val="bg1"/>
                </a:solidFill>
                <a:latin typeface="Arial Narrow" panose="020B0606020202030204" pitchFamily="34" charset="0"/>
              </a:rPr>
              <a:t>.</a:t>
            </a:r>
          </a:p>
          <a:p>
            <a:r>
              <a:rPr lang="de-DE" sz="3200" b="1" dirty="0">
                <a:solidFill>
                  <a:schemeClr val="bg1"/>
                </a:solidFill>
                <a:latin typeface="Arial Narrow" panose="020B0606020202030204" pitchFamily="34" charset="0"/>
              </a:rPr>
              <a:t>Die Befreiung bewirkt bezüglich der periodischen Rechnungslegung, dass diese jährlich in Form einer Vermögensübersicht zu erteilen ist.</a:t>
            </a:r>
          </a:p>
          <a:p>
            <a:endParaRPr lang="de-DE" sz="3200" b="1" dirty="0">
              <a:solidFill>
                <a:schemeClr val="bg1"/>
              </a:solidFill>
              <a:latin typeface="Arial Narrow" panose="020B0606020202030204" pitchFamily="34" charset="0"/>
            </a:endParaRPr>
          </a:p>
          <a:p>
            <a:r>
              <a:rPr lang="de-DE" sz="3200" b="1" dirty="0">
                <a:solidFill>
                  <a:schemeClr val="bg1"/>
                </a:solidFill>
                <a:latin typeface="Arial Narrow" panose="020B0606020202030204" pitchFamily="34" charset="0"/>
              </a:rPr>
              <a:t>Das Betreuungsgericht kann diesen Zeitraum bis auf fünf Jahre ausweiten. Außerdem muss der befreite Betreuer den § 1865 BGB nicht beachten, welcher den Inhalt der Rechnungslegung vorschreibt. Der befreite Betreuer muss lediglich den Bestand des verwalteten Vermögens in einer Übersicht darstellen. </a:t>
            </a:r>
          </a:p>
        </p:txBody>
      </p:sp>
    </p:spTree>
    <p:extLst>
      <p:ext uri="{BB962C8B-B14F-4D97-AF65-F5344CB8AC3E}">
        <p14:creationId xmlns:p14="http://schemas.microsoft.com/office/powerpoint/2010/main" val="20689963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12942" y="276100"/>
            <a:ext cx="11548997" cy="115416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de-DE" sz="4000" b="1"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rPr>
              <a:t>Befreite Betreuer </a:t>
            </a:r>
            <a:r>
              <a:rPr kumimoji="0" lang="de-DE" sz="4000" b="1" i="0" u="sng" strike="noStrike" kern="1200" cap="none" spc="0" normalizeH="0" baseline="0" noProof="0" dirty="0">
                <a:ln>
                  <a:noFill/>
                </a:ln>
                <a:solidFill>
                  <a:srgbClr val="FF0000"/>
                </a:solidFill>
                <a:effectLst/>
                <a:uLnTx/>
                <a:uFillTx/>
                <a:latin typeface="Arial Narrow" panose="020B0606020202030204" pitchFamily="34" charset="0"/>
                <a:ea typeface="+mn-ea"/>
                <a:cs typeface="+mn-cs"/>
              </a:rPr>
              <a:t>(§ 1859, 1860 BGB)</a:t>
            </a:r>
          </a:p>
          <a:p>
            <a:pPr marL="0" marR="0" lvl="0" indent="0" algn="ctr" defTabSz="457200" rtl="0" eaLnBrk="1" fontAlgn="auto" latinLnBrk="0" hangingPunct="1">
              <a:lnSpc>
                <a:spcPct val="100000"/>
              </a:lnSpc>
              <a:spcBef>
                <a:spcPts val="0"/>
              </a:spcBef>
              <a:spcAft>
                <a:spcPts val="600"/>
              </a:spcAft>
              <a:buClrTx/>
              <a:buSzTx/>
              <a:buFontTx/>
              <a:buNone/>
              <a:tabLst/>
              <a:defRPr/>
            </a:pPr>
            <a:endParaRPr kumimoji="0" lang="de-DE" sz="2400" b="1" i="0" u="sng"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4" name="Textfeld 3">
            <a:extLst>
              <a:ext uri="{FF2B5EF4-FFF2-40B4-BE49-F238E27FC236}">
                <a16:creationId xmlns:a16="http://schemas.microsoft.com/office/drawing/2014/main" id="{2C3DF0F8-A9C5-133F-BBA3-8CBB9829AD03}"/>
              </a:ext>
            </a:extLst>
          </p:cNvPr>
          <p:cNvSpPr txBox="1"/>
          <p:nvPr/>
        </p:nvSpPr>
        <p:spPr>
          <a:xfrm>
            <a:off x="430062" y="1155054"/>
            <a:ext cx="11331878" cy="48936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Folgende Personen zählt </a:t>
            </a:r>
            <a:r>
              <a:rPr kumimoji="0" lang="de-DE"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 1859 Abs. 2 BGB </a:t>
            </a:r>
            <a:r>
              <a:rPr kumimoji="0" lang="de-DE" sz="2400" b="1" i="0" u="none" strike="noStrike" kern="1200" cap="none" spc="0" normalizeH="0" baseline="0" noProof="0" dirty="0" err="1">
                <a:ln>
                  <a:noFill/>
                </a:ln>
                <a:solidFill>
                  <a:srgbClr val="FF0000"/>
                </a:solidFill>
                <a:effectLst/>
                <a:uLnTx/>
                <a:uFillTx/>
                <a:latin typeface="Arial Narrow" panose="020B0606020202030204" pitchFamily="34" charset="0"/>
                <a:ea typeface="+mn-ea"/>
                <a:cs typeface="+mn-cs"/>
              </a:rPr>
              <a:t>nF</a:t>
            </a:r>
            <a:r>
              <a:rPr kumimoji="0" lang="de-DE"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 </a:t>
            </a:r>
            <a:r>
              <a:rPr kumimoji="0" lang="de-DE"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als befreite Betreuer auf: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neu:          	1. Verwandte in gerader Linie</a:t>
            </a:r>
          </a:p>
          <a:p>
            <a:pPr marR="0" lvl="1" algn="l" defTabSz="457200" rtl="0" eaLnBrk="1" fontAlgn="auto" latinLnBrk="0" hangingPunct="1">
              <a:lnSpc>
                <a:spcPct val="100000"/>
              </a:lnSpc>
              <a:spcBef>
                <a:spcPts val="0"/>
              </a:spcBef>
              <a:spcAft>
                <a:spcPts val="0"/>
              </a:spcAft>
              <a:buClrTx/>
              <a:buSzTx/>
              <a:tabLst/>
              <a:defRPr/>
            </a:pPr>
            <a:r>
              <a:rPr lang="de-DE" sz="2400" b="1" dirty="0">
                <a:solidFill>
                  <a:srgbClr val="000000"/>
                </a:solidFill>
                <a:latin typeface="Arial Narrow" panose="020B0606020202030204" pitchFamily="34" charset="0"/>
              </a:rPr>
              <a:t>		</a:t>
            </a:r>
            <a:r>
              <a:rPr kumimoji="0" lang="de-DE"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2. Geschwister</a:t>
            </a:r>
          </a:p>
          <a:p>
            <a:pPr marR="0" lvl="1" algn="l" defTabSz="457200" rtl="0" eaLnBrk="1" fontAlgn="auto" latinLnBrk="0" hangingPunct="1">
              <a:lnSpc>
                <a:spcPct val="100000"/>
              </a:lnSpc>
              <a:spcBef>
                <a:spcPts val="0"/>
              </a:spcBef>
              <a:spcAft>
                <a:spcPts val="0"/>
              </a:spcAft>
              <a:buClrTx/>
              <a:buSzTx/>
              <a:tabLst/>
              <a:defRPr/>
            </a:pPr>
            <a:r>
              <a:rPr lang="de-DE" sz="2400" b="1" dirty="0">
                <a:solidFill>
                  <a:srgbClr val="000000"/>
                </a:solidFill>
                <a:latin typeface="Arial Narrow" panose="020B0606020202030204" pitchFamily="34" charset="0"/>
              </a:rPr>
              <a:t>		</a:t>
            </a:r>
            <a:r>
              <a:rPr kumimoji="0" lang="de-DE"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3. Ehegatten    </a:t>
            </a:r>
          </a:p>
          <a:p>
            <a:pPr marR="0" lvl="1" algn="l" defTabSz="457200" rtl="0" eaLnBrk="1" fontAlgn="auto" latinLnBrk="0" hangingPunct="1">
              <a:lnSpc>
                <a:spcPct val="100000"/>
              </a:lnSpc>
              <a:spcBef>
                <a:spcPts val="0"/>
              </a:spcBef>
              <a:spcAft>
                <a:spcPts val="0"/>
              </a:spcAft>
              <a:buClrTx/>
              <a:buSzTx/>
              <a:tabLst/>
              <a:defRPr/>
            </a:pPr>
            <a:r>
              <a:rPr lang="de-DE" sz="2400" b="1" dirty="0">
                <a:solidFill>
                  <a:srgbClr val="000000"/>
                </a:solidFill>
                <a:latin typeface="Arial Narrow" panose="020B0606020202030204" pitchFamily="34" charset="0"/>
              </a:rPr>
              <a:t>		</a:t>
            </a:r>
            <a:r>
              <a:rPr kumimoji="0" lang="de-DE"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4. der Betreuungsverein oder ein Vereinsbetreuer</a:t>
            </a:r>
          </a:p>
          <a:p>
            <a:pPr marR="0" lvl="1" algn="l" defTabSz="457200" rtl="0" eaLnBrk="1" fontAlgn="auto" latinLnBrk="0" hangingPunct="1">
              <a:lnSpc>
                <a:spcPct val="100000"/>
              </a:lnSpc>
              <a:spcBef>
                <a:spcPts val="0"/>
              </a:spcBef>
              <a:spcAft>
                <a:spcPts val="0"/>
              </a:spcAft>
              <a:buClrTx/>
              <a:buSzTx/>
              <a:tabLst/>
              <a:defRPr/>
            </a:pPr>
            <a:r>
              <a:rPr lang="de-DE" sz="2400" b="1" dirty="0">
                <a:solidFill>
                  <a:srgbClr val="000000"/>
                </a:solidFill>
                <a:latin typeface="Arial Narrow" panose="020B0606020202030204" pitchFamily="34" charset="0"/>
              </a:rPr>
              <a:t>		</a:t>
            </a:r>
            <a:r>
              <a:rPr kumimoji="0" lang="de-DE"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5. die Betreuungsbehörde oder ein Behördenbetreuer</a:t>
            </a:r>
          </a:p>
          <a:p>
            <a:pPr marR="0" lvl="1" algn="l" defTabSz="457200" rtl="0" eaLnBrk="1" fontAlgn="auto" latinLnBrk="0" hangingPunct="1">
              <a:lnSpc>
                <a:spcPct val="100000"/>
              </a:lnSpc>
              <a:spcBef>
                <a:spcPts val="0"/>
              </a:spcBef>
              <a:spcAft>
                <a:spcPts val="0"/>
              </a:spcAft>
              <a:buClrTx/>
              <a:buSzTx/>
              <a:tabLst/>
              <a:defRPr/>
            </a:pPr>
            <a:r>
              <a:rPr lang="de-DE" sz="2400" b="1" dirty="0">
                <a:solidFill>
                  <a:srgbClr val="000000"/>
                </a:solidFill>
                <a:latin typeface="Arial Narrow" panose="020B0606020202030204" pitchFamily="34" charset="0"/>
              </a:rPr>
              <a:t>		</a:t>
            </a:r>
            <a:r>
              <a:rPr kumimoji="0" lang="de-DE"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das Betreuungsgericht kann andere als die in Satz 1 genannten                  </a:t>
            </a:r>
            <a:r>
              <a:rPr kumimoji="0" lang="de-DE"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a:t>
            </a:r>
            <a:r>
              <a:rPr kumimoji="0" lang="de-DE"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Betreuer von denen in Abs. 1 S. 1 genannten Pflichten befreien,</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a:t>
            </a:r>
            <a:r>
              <a:rPr kumimoji="0" lang="de-DE"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wenn der Betreute dies vor der Bestellung des Betreuers schriftlich verfügt hat</a:t>
            </a:r>
            <a:endParaRPr lang="de-DE" sz="2400" b="1" noProof="0" dirty="0">
              <a:solidFill>
                <a:srgbClr val="FF0000"/>
              </a:solidFill>
              <a:latin typeface="Arial Narrow" panose="020B0606020202030204"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lang="de-DE" sz="2400" b="1" noProof="0" dirty="0">
              <a:solidFill>
                <a:srgbClr val="FF0000"/>
              </a:solidFill>
              <a:latin typeface="Arial Narrow" panose="020B0606020202030204"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Das Betreuungsgericht kann anordnen, dass ein ansonsten befreiter Betreuer ausnahmsweise nicht</a:t>
            </a:r>
            <a:r>
              <a:rPr lang="de-DE" sz="2400" b="1" dirty="0">
                <a:solidFill>
                  <a:srgbClr val="000000"/>
                </a:solidFill>
                <a:latin typeface="Arial Narrow" panose="020B0606020202030204" pitchFamily="34" charset="0"/>
              </a:rPr>
              <a:t> </a:t>
            </a:r>
            <a:r>
              <a:rPr kumimoji="0" lang="de-DE"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befreit sein soll, wenn dies erforderlich erscheint.</a:t>
            </a:r>
          </a:p>
        </p:txBody>
      </p:sp>
    </p:spTree>
    <p:extLst>
      <p:ext uri="{BB962C8B-B14F-4D97-AF65-F5344CB8AC3E}">
        <p14:creationId xmlns:p14="http://schemas.microsoft.com/office/powerpoint/2010/main" val="18528399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12942" y="276100"/>
            <a:ext cx="11548997" cy="5109091"/>
          </a:xfrm>
          <a:prstGeom prst="rect">
            <a:avLst/>
          </a:prstGeom>
        </p:spPr>
        <p:txBody>
          <a:bodyPr wrap="square">
            <a:spAutoFit/>
          </a:bodyPr>
          <a:lstStyle/>
          <a:p>
            <a:pPr algn="ctr">
              <a:spcAft>
                <a:spcPts val="600"/>
              </a:spcAft>
            </a:pPr>
            <a:r>
              <a:rPr lang="de-DE" sz="4000" b="1" u="sng" dirty="0">
                <a:solidFill>
                  <a:schemeClr val="bg1"/>
                </a:solidFill>
                <a:latin typeface="Arial Narrow" panose="020B0606020202030204" pitchFamily="34" charset="0"/>
              </a:rPr>
              <a:t>Befreite Betreuer </a:t>
            </a:r>
            <a:r>
              <a:rPr lang="de-DE" sz="4000" b="1" u="sng" dirty="0">
                <a:solidFill>
                  <a:srgbClr val="FF0000"/>
                </a:solidFill>
                <a:latin typeface="Arial Narrow" panose="020B0606020202030204" pitchFamily="34" charset="0"/>
              </a:rPr>
              <a:t>(§ 1859, 1860 BGB)</a:t>
            </a:r>
          </a:p>
          <a:p>
            <a:pPr algn="ctr">
              <a:spcAft>
                <a:spcPts val="600"/>
              </a:spcAft>
            </a:pPr>
            <a:endParaRPr lang="de-DE" sz="2400" b="1" u="sng" dirty="0">
              <a:latin typeface="Arial Narrow" panose="020B0606020202030204" pitchFamily="34" charset="0"/>
            </a:endParaRPr>
          </a:p>
          <a:p>
            <a:r>
              <a:rPr lang="de-DE" sz="2800" b="1" dirty="0">
                <a:solidFill>
                  <a:srgbClr val="000000"/>
                </a:solidFill>
                <a:latin typeface="Arial Narrow" panose="020B0606020202030204" pitchFamily="34" charset="0"/>
              </a:rPr>
              <a:t>Die befreiten Betreuer genießen gegenüber den anderen Betreuern einige Erleichterungen bei der Führung der Betreuung:</a:t>
            </a:r>
            <a:br>
              <a:rPr lang="de-DE" sz="2800" b="1" dirty="0">
                <a:solidFill>
                  <a:srgbClr val="000000"/>
                </a:solidFill>
                <a:latin typeface="Arial Narrow" panose="020B0606020202030204" pitchFamily="34" charset="0"/>
              </a:rPr>
            </a:br>
            <a:endParaRPr lang="de-DE" sz="2800" b="1" dirty="0">
              <a:solidFill>
                <a:srgbClr val="000000"/>
              </a:solidFill>
              <a:latin typeface="Arial Narrow" panose="020B0606020202030204" pitchFamily="34" charset="0"/>
            </a:endParaRPr>
          </a:p>
          <a:p>
            <a:pPr marL="342900" indent="-342900">
              <a:buFont typeface="Arial" panose="020B0604020202020204" pitchFamily="34" charset="0"/>
              <a:buChar char="•"/>
            </a:pPr>
            <a:r>
              <a:rPr lang="de-DE" sz="2800" b="1" dirty="0">
                <a:solidFill>
                  <a:srgbClr val="000000"/>
                </a:solidFill>
                <a:latin typeface="Arial Narrow" panose="020B0606020202030204" pitchFamily="34" charset="0"/>
              </a:rPr>
              <a:t>Befreiung von der Pflicht zur versperrten Anlegung des </a:t>
            </a:r>
            <a:br>
              <a:rPr lang="de-DE" sz="2800" b="1" dirty="0">
                <a:solidFill>
                  <a:srgbClr val="000000"/>
                </a:solidFill>
                <a:latin typeface="Arial Narrow" panose="020B0606020202030204" pitchFamily="34" charset="0"/>
              </a:rPr>
            </a:br>
            <a:r>
              <a:rPr lang="de-DE" sz="2800" b="1" dirty="0">
                <a:solidFill>
                  <a:srgbClr val="000000"/>
                </a:solidFill>
                <a:latin typeface="Arial Narrow" panose="020B0606020202030204" pitchFamily="34" charset="0"/>
              </a:rPr>
              <a:t>Betroffenenvermögens </a:t>
            </a:r>
            <a:r>
              <a:rPr lang="de-DE" sz="2800" b="1" dirty="0">
                <a:solidFill>
                  <a:srgbClr val="FF0000"/>
                </a:solidFill>
                <a:latin typeface="Arial Narrow" panose="020B0606020202030204" pitchFamily="34" charset="0"/>
              </a:rPr>
              <a:t>§ 1845 BGB</a:t>
            </a:r>
          </a:p>
          <a:p>
            <a:pPr marL="342900" indent="-342900">
              <a:buFont typeface="Arial" panose="020B0604020202020204" pitchFamily="34" charset="0"/>
              <a:buChar char="•"/>
            </a:pPr>
            <a:r>
              <a:rPr lang="de-DE" sz="2800" b="1" dirty="0">
                <a:solidFill>
                  <a:srgbClr val="000000"/>
                </a:solidFill>
                <a:latin typeface="Arial Narrow" panose="020B0606020202030204" pitchFamily="34" charset="0"/>
              </a:rPr>
              <a:t>Befreiung von den Genehmigungspflichten nach </a:t>
            </a:r>
            <a:r>
              <a:rPr lang="de-DE" sz="2800" b="1" dirty="0">
                <a:solidFill>
                  <a:srgbClr val="FF0000"/>
                </a:solidFill>
                <a:latin typeface="Arial Narrow" panose="020B0606020202030204" pitchFamily="34" charset="0"/>
              </a:rPr>
              <a:t>§ 1849 BGB </a:t>
            </a:r>
            <a:br>
              <a:rPr lang="de-DE" sz="2800" b="1" dirty="0">
                <a:solidFill>
                  <a:schemeClr val="bg1"/>
                </a:solidFill>
                <a:latin typeface="Arial Narrow" panose="020B0606020202030204" pitchFamily="34" charset="0"/>
              </a:rPr>
            </a:br>
            <a:r>
              <a:rPr lang="de-DE" sz="2800" b="1" dirty="0">
                <a:solidFill>
                  <a:srgbClr val="000000"/>
                </a:solidFill>
                <a:latin typeface="Arial Narrow" panose="020B0606020202030204" pitchFamily="34" charset="0"/>
              </a:rPr>
              <a:t>Befreiung von der Hinterlegungspflicht gem. </a:t>
            </a:r>
            <a:r>
              <a:rPr lang="de-DE" sz="2800" b="1" dirty="0">
                <a:solidFill>
                  <a:srgbClr val="FF0000"/>
                </a:solidFill>
                <a:latin typeface="Arial Narrow" panose="020B0606020202030204" pitchFamily="34" charset="0"/>
              </a:rPr>
              <a:t>§ 1859 Abs. 2 BGB</a:t>
            </a:r>
            <a:br>
              <a:rPr lang="de-DE" sz="2800" b="1" dirty="0">
                <a:solidFill>
                  <a:srgbClr val="000000"/>
                </a:solidFill>
                <a:latin typeface="Arial Narrow" panose="020B0606020202030204" pitchFamily="34" charset="0"/>
              </a:rPr>
            </a:br>
            <a:r>
              <a:rPr lang="de-DE" sz="2800" b="1" dirty="0">
                <a:solidFill>
                  <a:srgbClr val="000000"/>
                </a:solidFill>
                <a:latin typeface="Arial Narrow" panose="020B0606020202030204" pitchFamily="34" charset="0"/>
              </a:rPr>
              <a:t>Befreiung von der Rechnungslegung nach </a:t>
            </a:r>
            <a:r>
              <a:rPr lang="de-DE" sz="2800" b="1" dirty="0">
                <a:solidFill>
                  <a:srgbClr val="FF0000"/>
                </a:solidFill>
                <a:latin typeface="Arial Narrow" panose="020B0606020202030204" pitchFamily="34" charset="0"/>
              </a:rPr>
              <a:t>§ 1865 BGB</a:t>
            </a:r>
            <a:br>
              <a:rPr lang="de-DE" sz="2800" b="1" dirty="0">
                <a:solidFill>
                  <a:srgbClr val="000000"/>
                </a:solidFill>
                <a:latin typeface="Arial Narrow" panose="020B0606020202030204" pitchFamily="34" charset="0"/>
              </a:rPr>
            </a:br>
            <a:endParaRPr lang="de-DE" sz="2800" b="1"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12926398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0"/>
            <a:ext cx="9144000" cy="1774556"/>
          </a:xfrm>
        </p:spPr>
        <p:txBody>
          <a:bodyPr>
            <a:normAutofit/>
          </a:bodyPr>
          <a:lstStyle/>
          <a:p>
            <a:r>
              <a:rPr lang="de-DE" sz="4000" b="1" u="sng" dirty="0">
                <a:solidFill>
                  <a:schemeClr val="bg1"/>
                </a:solidFill>
              </a:rPr>
              <a:t>Befreite Betreuer</a:t>
            </a:r>
            <a:br>
              <a:rPr lang="de-DE" sz="4000" b="1" dirty="0"/>
            </a:br>
            <a:endParaRPr lang="de-DE" sz="4000" b="1" dirty="0"/>
          </a:p>
        </p:txBody>
      </p:sp>
      <p:sp>
        <p:nvSpPr>
          <p:cNvPr id="3" name="Untertitel 2"/>
          <p:cNvSpPr>
            <a:spLocks noGrp="1"/>
          </p:cNvSpPr>
          <p:nvPr>
            <p:ph type="subTitle" idx="1"/>
          </p:nvPr>
        </p:nvSpPr>
        <p:spPr>
          <a:xfrm>
            <a:off x="1422400" y="1158055"/>
            <a:ext cx="9144000" cy="4726278"/>
          </a:xfrm>
        </p:spPr>
        <p:txBody>
          <a:bodyPr>
            <a:normAutofit/>
          </a:bodyPr>
          <a:lstStyle/>
          <a:p>
            <a:r>
              <a:rPr lang="de-DE" b="1" u="sng" dirty="0">
                <a:solidFill>
                  <a:srgbClr val="FF0000"/>
                </a:solidFill>
              </a:rPr>
              <a:t>Bestehenbleibende Pflichten des befreiten Betreuers:</a:t>
            </a:r>
          </a:p>
          <a:p>
            <a:pPr marL="342900" indent="-342900">
              <a:buFont typeface="Arial" panose="020B0604020202020204" pitchFamily="34" charset="0"/>
              <a:buChar char="•"/>
            </a:pPr>
            <a:endParaRPr lang="de-DE" b="1" dirty="0"/>
          </a:p>
          <a:p>
            <a:pPr marL="342900" indent="-342900">
              <a:buFont typeface="Arial" panose="020B0604020202020204" pitchFamily="34" charset="0"/>
              <a:buChar char="•"/>
            </a:pPr>
            <a:endParaRPr lang="de-DE" b="1" dirty="0"/>
          </a:p>
          <a:p>
            <a:pPr marL="342900" indent="-342900">
              <a:buFont typeface="Arial" panose="020B0604020202020204" pitchFamily="34" charset="0"/>
              <a:buChar char="•"/>
            </a:pPr>
            <a:endParaRPr lang="de-DE" b="1" dirty="0"/>
          </a:p>
          <a:p>
            <a:pPr marL="342900" indent="-342900">
              <a:buFont typeface="Arial" panose="020B0604020202020204" pitchFamily="34" charset="0"/>
              <a:buChar char="•"/>
            </a:pPr>
            <a:endParaRPr lang="de-DE" b="1" dirty="0"/>
          </a:p>
        </p:txBody>
      </p:sp>
      <p:graphicFrame>
        <p:nvGraphicFramePr>
          <p:cNvPr id="4" name="Diagramm 3">
            <a:extLst>
              <a:ext uri="{FF2B5EF4-FFF2-40B4-BE49-F238E27FC236}">
                <a16:creationId xmlns:a16="http://schemas.microsoft.com/office/drawing/2014/main" id="{40EE2DD3-44A9-AA88-D14B-44E22CA0B576}"/>
              </a:ext>
            </a:extLst>
          </p:cNvPr>
          <p:cNvGraphicFramePr/>
          <p:nvPr>
            <p:extLst>
              <p:ext uri="{D42A27DB-BD31-4B8C-83A1-F6EECF244321}">
                <p14:modId xmlns:p14="http://schemas.microsoft.com/office/powerpoint/2010/main" val="3659103573"/>
              </p:ext>
            </p:extLst>
          </p:nvPr>
        </p:nvGraphicFramePr>
        <p:xfrm>
          <a:off x="666750" y="1774556"/>
          <a:ext cx="10858500" cy="48929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54016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628918" y="975462"/>
            <a:ext cx="10934163" cy="4708981"/>
          </a:xfrm>
          <a:prstGeom prst="rect">
            <a:avLst/>
          </a:prstGeom>
        </p:spPr>
        <p:txBody>
          <a:bodyPr wrap="square">
            <a:spAutoFit/>
          </a:bodyPr>
          <a:lstStyle/>
          <a:p>
            <a:pPr algn="ctr"/>
            <a:r>
              <a:rPr lang="de-DE" sz="4000" b="1" u="sng" dirty="0">
                <a:solidFill>
                  <a:schemeClr val="bg1"/>
                </a:solidFill>
                <a:latin typeface="Arial Narrow" panose="020B0606020202030204" pitchFamily="34" charset="0"/>
              </a:rPr>
              <a:t>Schlussrechnungslegung </a:t>
            </a:r>
            <a:r>
              <a:rPr lang="de-DE" sz="4000" b="1" u="sng" dirty="0">
                <a:solidFill>
                  <a:srgbClr val="FF0000"/>
                </a:solidFill>
                <a:latin typeface="Arial Narrow" panose="020B0606020202030204" pitchFamily="34" charset="0"/>
              </a:rPr>
              <a:t>§ 1872 BGB</a:t>
            </a:r>
          </a:p>
          <a:p>
            <a:pPr algn="ctr"/>
            <a:endParaRPr lang="de-DE" sz="3600" b="1" u="sng" dirty="0">
              <a:solidFill>
                <a:schemeClr val="bg1"/>
              </a:solidFill>
              <a:latin typeface="Arial Narrow" panose="020B0606020202030204" pitchFamily="34" charset="0"/>
            </a:endParaRPr>
          </a:p>
          <a:p>
            <a:r>
              <a:rPr lang="de-DE" sz="3200" b="1" dirty="0">
                <a:solidFill>
                  <a:schemeClr val="bg1"/>
                </a:solidFill>
                <a:latin typeface="Arial Narrow" panose="020B0606020202030204" pitchFamily="34" charset="0"/>
              </a:rPr>
              <a:t>Endet die Betreuung, so muss der Betreuer das evtl. verwaltete Vermögen und alle Unterlagen an den Betreuten, an die Erben </a:t>
            </a:r>
          </a:p>
          <a:p>
            <a:r>
              <a:rPr lang="de-DE" sz="3200" b="1" dirty="0">
                <a:solidFill>
                  <a:schemeClr val="bg1"/>
                </a:solidFill>
                <a:latin typeface="Arial Narrow" panose="020B0606020202030204" pitchFamily="34" charset="0"/>
              </a:rPr>
              <a:t>oder einen neuen Betreuer aushändigen und auf Verlangen Rechenschaft über die Zeit der Betreuung ablegen.</a:t>
            </a:r>
          </a:p>
          <a:p>
            <a:endParaRPr lang="de-DE" sz="3200" b="1" dirty="0">
              <a:solidFill>
                <a:schemeClr val="bg1"/>
              </a:solidFill>
              <a:latin typeface="Arial Narrow" panose="020B0606020202030204" pitchFamily="34" charset="0"/>
            </a:endParaRPr>
          </a:p>
          <a:p>
            <a:r>
              <a:rPr lang="de-DE" sz="3200" b="1" dirty="0">
                <a:solidFill>
                  <a:schemeClr val="bg1"/>
                </a:solidFill>
                <a:latin typeface="Arial Narrow" panose="020B0606020202030204" pitchFamily="34" charset="0"/>
              </a:rPr>
              <a:t>Die Schlussrechnung wird (evtl. nur auf Verlangen) durch das Betreuungsgericht geprüft.</a:t>
            </a:r>
          </a:p>
        </p:txBody>
      </p:sp>
    </p:spTree>
    <p:extLst>
      <p:ext uri="{BB962C8B-B14F-4D97-AF65-F5344CB8AC3E}">
        <p14:creationId xmlns:p14="http://schemas.microsoft.com/office/powerpoint/2010/main" val="7373124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87998" y="299433"/>
            <a:ext cx="10134042" cy="4375598"/>
          </a:xfrm>
          <a:scene3d>
            <a:camera prst="isometricTopUp"/>
            <a:lightRig rig="threePt" dir="t"/>
          </a:scene3d>
        </p:spPr>
        <p:txBody>
          <a:bodyPr>
            <a:normAutofit/>
          </a:bodyPr>
          <a:lstStyle/>
          <a:p>
            <a:r>
              <a:rPr lang="de-DE" sz="6000" b="1" dirty="0">
                <a:solidFill>
                  <a:schemeClr val="bg1"/>
                </a:solidFill>
                <a:latin typeface=" Arial Narrow"/>
              </a:rPr>
              <a:t>Darf ein Betreuer alles </a:t>
            </a:r>
            <a:r>
              <a:rPr lang="de-DE" sz="3600" b="1" dirty="0">
                <a:solidFill>
                  <a:schemeClr val="bg1"/>
                </a:solidFill>
                <a:latin typeface=" Arial Narrow"/>
              </a:rPr>
              <a:t>???</a:t>
            </a:r>
          </a:p>
        </p:txBody>
      </p:sp>
    </p:spTree>
    <p:extLst>
      <p:ext uri="{BB962C8B-B14F-4D97-AF65-F5344CB8AC3E}">
        <p14:creationId xmlns:p14="http://schemas.microsoft.com/office/powerpoint/2010/main" val="16581455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34973" y="0"/>
            <a:ext cx="10091928" cy="1507067"/>
          </a:xfrm>
        </p:spPr>
        <p:txBody>
          <a:bodyPr>
            <a:normAutofit/>
          </a:bodyPr>
          <a:lstStyle/>
          <a:p>
            <a:r>
              <a:rPr lang="de-DE" sz="4000" u="sng" dirty="0">
                <a:solidFill>
                  <a:schemeClr val="bg1"/>
                </a:solidFill>
                <a:latin typeface=" Arial Narrow"/>
              </a:rPr>
              <a:t>Aufsicht durch das Betreuungsgericht</a:t>
            </a:r>
          </a:p>
        </p:txBody>
      </p:sp>
      <p:sp>
        <p:nvSpPr>
          <p:cNvPr id="3" name="Inhaltsplatzhalter 2"/>
          <p:cNvSpPr>
            <a:spLocks noGrp="1"/>
          </p:cNvSpPr>
          <p:nvPr>
            <p:ph idx="1"/>
          </p:nvPr>
        </p:nvSpPr>
        <p:spPr>
          <a:xfrm>
            <a:off x="115909" y="1262368"/>
            <a:ext cx="12192000" cy="4816460"/>
          </a:xfrm>
        </p:spPr>
        <p:txBody>
          <a:bodyPr>
            <a:noAutofit/>
          </a:bodyPr>
          <a:lstStyle/>
          <a:p>
            <a:r>
              <a:rPr lang="de-DE" sz="2400" b="1" dirty="0">
                <a:solidFill>
                  <a:schemeClr val="bg1"/>
                </a:solidFill>
                <a:latin typeface=" Arial Narrow"/>
              </a:rPr>
              <a:t>Das Betreuungsgericht führt gem. </a:t>
            </a:r>
            <a:r>
              <a:rPr lang="de-DE" sz="2400" b="1" dirty="0">
                <a:solidFill>
                  <a:srgbClr val="FF0000"/>
                </a:solidFill>
                <a:latin typeface=" Arial Narrow"/>
              </a:rPr>
              <a:t>§ 1862 BGB </a:t>
            </a:r>
            <a:r>
              <a:rPr lang="de-DE" sz="2400" b="1" dirty="0">
                <a:solidFill>
                  <a:schemeClr val="bg1"/>
                </a:solidFill>
                <a:latin typeface=" Arial Narrow"/>
              </a:rPr>
              <a:t>die Aufsicht über die gesamte Tätigkeit des Betreuers. Es hat auf die Einhaltung der Pflichten des Betreuers zum Wohle der/des Betreuten zu achten.</a:t>
            </a:r>
          </a:p>
          <a:p>
            <a:r>
              <a:rPr lang="de-DE" sz="2400" b="1" dirty="0">
                <a:solidFill>
                  <a:schemeClr val="bg1"/>
                </a:solidFill>
                <a:latin typeface=" Arial Narrow"/>
              </a:rPr>
              <a:t>Das Betreuungsgericht hat gegen Pflichtwidrigkeiten des Betreuers mit geeigneten Geboten und Verboten einzuschreiten </a:t>
            </a:r>
            <a:r>
              <a:rPr lang="de-DE" sz="2400" b="1" dirty="0">
                <a:solidFill>
                  <a:srgbClr val="FF0000"/>
                </a:solidFill>
                <a:latin typeface=" Arial Narrow"/>
              </a:rPr>
              <a:t>(§ 1862 Abs. 3 BGB)</a:t>
            </a:r>
            <a:r>
              <a:rPr lang="de-DE" sz="2400" b="1" dirty="0">
                <a:solidFill>
                  <a:schemeClr val="bg1"/>
                </a:solidFill>
                <a:latin typeface=" Arial Narrow"/>
              </a:rPr>
              <a:t>. Sollten diese nicht befolgt werden, kann das Gericht Zwangsgelder festsetzen.</a:t>
            </a:r>
          </a:p>
          <a:p>
            <a:r>
              <a:rPr lang="de-DE" sz="2400" b="1" dirty="0">
                <a:solidFill>
                  <a:schemeClr val="bg1"/>
                </a:solidFill>
                <a:latin typeface=" Arial Narrow"/>
              </a:rPr>
              <a:t>Das Betreuungsgericht hat im Falle von pflichtwidrigem Verhalten den Betroffenen persönlich, soweit möglich und notwendig, anzuhören.</a:t>
            </a:r>
          </a:p>
          <a:p>
            <a:r>
              <a:rPr lang="de-DE" sz="2400" b="1" dirty="0">
                <a:solidFill>
                  <a:schemeClr val="bg1"/>
                </a:solidFill>
                <a:latin typeface=" Arial Narrow"/>
              </a:rPr>
              <a:t>Sollte ein Betreuer in dringenden Fällen noch nicht bestellt werden können oder der eingesetzte Betreuer konnte seinen Pflichten nicht nachkommen (war daran gehindert diese zu erfüllen), so hat das Betreuungsgericht die dringend erforderlichen Maßnahmen zu treffen </a:t>
            </a:r>
            <a:r>
              <a:rPr lang="de-DE" sz="2400" b="1" dirty="0">
                <a:solidFill>
                  <a:srgbClr val="FF0000"/>
                </a:solidFill>
                <a:latin typeface=" Arial Narrow"/>
              </a:rPr>
              <a:t>(§ 1867 BGB).</a:t>
            </a:r>
          </a:p>
        </p:txBody>
      </p:sp>
    </p:spTree>
    <p:extLst>
      <p:ext uri="{BB962C8B-B14F-4D97-AF65-F5344CB8AC3E}">
        <p14:creationId xmlns:p14="http://schemas.microsoft.com/office/powerpoint/2010/main" val="968504141"/>
      </p:ext>
    </p:extLst>
  </p:cSld>
  <p:clrMapOvr>
    <a:masterClrMapping/>
  </p:clrMapOvr>
</p:sld>
</file>

<file path=ppt/theme/theme1.xml><?xml version="1.0" encoding="utf-8"?>
<a:theme xmlns:a="http://schemas.openxmlformats.org/drawingml/2006/main" name="Segment">
  <a:themeElements>
    <a:clrScheme name="Segment">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gmen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gment">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0</TotalTime>
  <Words>7776</Words>
  <Application>Microsoft Office PowerPoint</Application>
  <PresentationFormat>Breitbild</PresentationFormat>
  <Paragraphs>974</Paragraphs>
  <Slides>161</Slides>
  <Notes>7</Notes>
  <HiddenSlides>0</HiddenSlides>
  <MMClips>0</MMClips>
  <ScaleCrop>false</ScaleCrop>
  <HeadingPairs>
    <vt:vector size="8" baseType="variant">
      <vt:variant>
        <vt:lpstr>Verwendete Schriftarten</vt:lpstr>
      </vt:variant>
      <vt:variant>
        <vt:i4>10</vt:i4>
      </vt:variant>
      <vt:variant>
        <vt:lpstr>Design</vt:lpstr>
      </vt:variant>
      <vt:variant>
        <vt:i4>2</vt:i4>
      </vt:variant>
      <vt:variant>
        <vt:lpstr>Eingebettete OLE-Server</vt:lpstr>
      </vt:variant>
      <vt:variant>
        <vt:i4>2</vt:i4>
      </vt:variant>
      <vt:variant>
        <vt:lpstr>Folientitel</vt:lpstr>
      </vt:variant>
      <vt:variant>
        <vt:i4>161</vt:i4>
      </vt:variant>
    </vt:vector>
  </HeadingPairs>
  <TitlesOfParts>
    <vt:vector size="175" baseType="lpstr">
      <vt:lpstr> Arial Narrow</vt:lpstr>
      <vt:lpstr>Arial</vt:lpstr>
      <vt:lpstr>Arial Narrow</vt:lpstr>
      <vt:lpstr>Arial Rounded Bold</vt:lpstr>
      <vt:lpstr>Calibri</vt:lpstr>
      <vt:lpstr>Calibri Light</vt:lpstr>
      <vt:lpstr>Century Gothic</vt:lpstr>
      <vt:lpstr>CIDFont+F1</vt:lpstr>
      <vt:lpstr>Wingdings</vt:lpstr>
      <vt:lpstr>Wingdings 3</vt:lpstr>
      <vt:lpstr>Segment</vt:lpstr>
      <vt:lpstr>Office</vt:lpstr>
      <vt:lpstr>Document</vt:lpstr>
      <vt:lpstr>Acrobat Document</vt:lpstr>
      <vt:lpstr>PowerPoint-Präsentation</vt:lpstr>
      <vt:lpstr>PowerPoint-Präsentation</vt:lpstr>
      <vt:lpstr>Die rechtliche Betreuung</vt:lpstr>
      <vt:lpstr>PowerPoint-Präsentation</vt:lpstr>
      <vt:lpstr>PowerPoint-Präsentation</vt:lpstr>
      <vt:lpstr>Änderung des Betreuungsrechts  zum 01.01.2023 !!!</vt:lpstr>
      <vt:lpstr>PowerPoint-Präsentation</vt:lpstr>
      <vt:lpstr>Begriffe  nach dem FamFG</vt:lpstr>
      <vt:lpstr>PowerPoint-Präsentation</vt:lpstr>
      <vt:lpstr>Entscheidung = Beschluss</vt:lpstr>
      <vt:lpstr>Grundbegriffe des 4. Buches des BGB</vt:lpstr>
      <vt:lpstr>Das Bürgerliche Gesetzbuch (BGB) ist in 5 Bücher gegliedert, die allgemeine und besondere Regelungen beinhalten</vt:lpstr>
      <vt:lpstr>PowerPoint-Präsentation</vt:lpstr>
      <vt:lpstr>PowerPoint-Präsentation</vt:lpstr>
      <vt:lpstr>PowerPoint-Präsentation</vt:lpstr>
      <vt:lpstr> Verwandtschaft</vt:lpstr>
      <vt:lpstr>PowerPoint-Präsentation</vt:lpstr>
      <vt:lpstr>Schwägerschaft</vt:lpstr>
      <vt:lpstr>Schwägerschaft</vt:lpstr>
      <vt:lpstr>PowerPoint-Präsentation</vt:lpstr>
      <vt:lpstr>PowerPoint-Präsentation</vt:lpstr>
      <vt:lpstr>PowerPoint-Präsentation</vt:lpstr>
      <vt:lpstr>PowerPoint-Präsentation</vt:lpstr>
      <vt:lpstr>Achtung!</vt:lpstr>
      <vt:lpstr>Einwilligungsvorbehalt § 1825 BGB</vt:lpstr>
      <vt:lpstr>PowerPoint-Präsentation</vt:lpstr>
      <vt:lpstr>PowerPoint-Präsentation</vt:lpstr>
      <vt:lpstr>PowerPoint-Präsentation</vt:lpstr>
      <vt:lpstr>PowerPoint-Präsentation</vt:lpstr>
      <vt:lpstr>PowerPoint-Präsentation</vt:lpstr>
      <vt:lpstr>Krankheit</vt:lpstr>
      <vt:lpstr>Geistige Behinderung</vt:lpstr>
      <vt:lpstr>PowerPoint-Präsentation</vt:lpstr>
      <vt:lpstr>PowerPoint-Präsentation</vt:lpstr>
      <vt:lpstr>PowerPoint-Präsentation</vt:lpstr>
      <vt:lpstr>PowerPoint-Präsentation</vt:lpstr>
      <vt:lpstr>Keine anderen Hilfen</vt:lpstr>
      <vt:lpstr>PowerPoint-Präsentation</vt:lpstr>
      <vt:lpstr>Volljährigkeit</vt:lpstr>
      <vt:lpstr>PowerPoint-Präsentation</vt:lpstr>
      <vt:lpstr>PowerPoint-Präsentation</vt:lpstr>
      <vt:lpstr>Freier Wille</vt:lpstr>
      <vt:lpstr>PowerPoint-Präsentation</vt:lpstr>
      <vt:lpstr>PowerPoint-Präsentation</vt:lpstr>
      <vt:lpstr>Wie kann man schon heute für den Tag X vorsorgen?  Patientenverfügung Vorsorgevollmacht Betreuungsverfügung </vt:lpstr>
      <vt:lpstr>Patientenverfügung</vt:lpstr>
      <vt:lpstr>Vorsorgevollmacht</vt:lpstr>
      <vt:lpstr>PowerPoint-Präsentation</vt:lpstr>
      <vt:lpstr>PowerPoint-Präsentation</vt:lpstr>
      <vt:lpstr>Betreuungsverfügung</vt:lpstr>
      <vt:lpstr>Betreuungsverfügung Bild: Jan Tomaschoff</vt:lpstr>
      <vt:lpstr>PowerPoint-Präsentation</vt:lpstr>
      <vt:lpstr>Was sind eigentlich Aufgabenkreise oder Aufgabenbereiche eines Betreuers ???</vt:lpstr>
      <vt:lpstr>PowerPoint-Präsentation</vt:lpstr>
      <vt:lpstr>PowerPoint-Präsentation</vt:lpstr>
      <vt:lpstr>PowerPoint-Präsentation</vt:lpstr>
      <vt:lpstr>PowerPoint-Präsentation</vt:lpstr>
      <vt:lpstr>Das Betreuungsverfahren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Beteiligte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Betreuerarten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Kontrollbetreuer § 1820 (3) BGB</vt:lpstr>
      <vt:lpstr>Ergänzungsbetreuer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Befreite Betreuer </vt:lpstr>
      <vt:lpstr>PowerPoint-Präsentation</vt:lpstr>
      <vt:lpstr>Darf ein Betreuer alles ???</vt:lpstr>
      <vt:lpstr>Aufsicht durch das Betreuungsgericht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Form der Bekanntgabe</vt:lpstr>
      <vt:lpstr>Förmliche Zustellung</vt:lpstr>
      <vt:lpstr>Aufgabe zur Post gem. § 15 FamFG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Betreuerausweis</vt:lpstr>
      <vt:lpstr>PowerPoint-Präsentation</vt:lpstr>
      <vt:lpstr>PowerPoint-Präsentation</vt:lpstr>
      <vt:lpstr>PowerPoint-Präsentation</vt:lpstr>
      <vt:lpstr>Und wenn es `mal eilig wird….. Das Eilverfahren in Betreuungssachen</vt:lpstr>
      <vt:lpstr>PowerPoint-Präsentation</vt:lpstr>
      <vt:lpstr>PowerPoint-Präsentation</vt:lpstr>
      <vt:lpstr>PowerPoint-Präsentation</vt:lpstr>
      <vt:lpstr>Unterbringungsverfahren</vt:lpstr>
      <vt:lpstr>PowerPoint-Präsentation</vt:lpstr>
      <vt:lpstr>PowerPoint-Präsentation</vt:lpstr>
      <vt:lpstr>PowerPoint-Präsentation</vt:lpstr>
      <vt:lpstr>PowerPoint-Präsentation</vt:lpstr>
      <vt:lpstr>UnterbringungsARten</vt:lpstr>
      <vt:lpstr>PowerPoint-Präsentation</vt:lpstr>
      <vt:lpstr>PowerPoint-Präsentation</vt:lpstr>
      <vt:lpstr>PowerPoint-Präsentation</vt:lpstr>
      <vt:lpstr>PowerPoint-Präsentation</vt:lpstr>
      <vt:lpstr>PowerPoint-Präsentation</vt:lpstr>
      <vt:lpstr>§ 331 FamFG: „Gewöhnliche“ Einstweilige Anordnung = Vorläufige Unterbringungsmaßnahme</vt:lpstr>
      <vt:lpstr>Eilige einstweilige Anordnung nach § 332 FamFG bei gesteigerter Dringlichkeit</vt:lpstr>
      <vt:lpstr>Dauer der Unterbringung</vt:lpstr>
      <vt:lpstr>PowerPoint-Präsentation</vt:lpstr>
      <vt:lpstr>Betreuungsrechtliche Zuweisungssachen gem. § 340 FamFG</vt:lpstr>
      <vt:lpstr>Abwesenheitspflegschaft</vt:lpstr>
      <vt:lpstr>Pflegschaft für unbekannte Beteiligte</vt:lpstr>
    </vt:vector>
  </TitlesOfParts>
  <Company>ITDZ-Berlin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Neuendorf-Schulz, Simone</dc:creator>
  <cp:lastModifiedBy>Sarabinski-Klepel, Ilka</cp:lastModifiedBy>
  <cp:revision>192</cp:revision>
  <cp:lastPrinted>2026-07-01T07:01:26Z</cp:lastPrinted>
  <dcterms:created xsi:type="dcterms:W3CDTF">2024-06-18T08:15:03Z</dcterms:created>
  <dcterms:modified xsi:type="dcterms:W3CDTF">2026-07-06T12:18:46Z</dcterms:modified>
</cp:coreProperties>
</file>