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6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A1C0-493F-444F-B97F-36556FE92C9B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AF89-C30C-4BED-859C-A6C0E2C644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7961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A1C0-493F-444F-B97F-36556FE92C9B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AF89-C30C-4BED-859C-A6C0E2C644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9170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A1C0-493F-444F-B97F-36556FE92C9B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AF89-C30C-4BED-859C-A6C0E2C644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5166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A1C0-493F-444F-B97F-36556FE92C9B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AF89-C30C-4BED-859C-A6C0E2C644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345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A1C0-493F-444F-B97F-36556FE92C9B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AF89-C30C-4BED-859C-A6C0E2C644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011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A1C0-493F-444F-B97F-36556FE92C9B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AF89-C30C-4BED-859C-A6C0E2C644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6601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A1C0-493F-444F-B97F-36556FE92C9B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AF89-C30C-4BED-859C-A6C0E2C644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9500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A1C0-493F-444F-B97F-36556FE92C9B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AF89-C30C-4BED-859C-A6C0E2C644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2205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A1C0-493F-444F-B97F-36556FE92C9B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AF89-C30C-4BED-859C-A6C0E2C644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2224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A1C0-493F-444F-B97F-36556FE92C9B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AF89-C30C-4BED-859C-A6C0E2C644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6500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A1C0-493F-444F-B97F-36556FE92C9B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AF89-C30C-4BED-859C-A6C0E2C644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2929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2A1C0-493F-444F-B97F-36556FE92C9B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5AF89-C30C-4BED-859C-A6C0E2C644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4100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163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Gruppieren 4"/>
          <p:cNvGrpSpPr/>
          <p:nvPr/>
        </p:nvGrpSpPr>
        <p:grpSpPr>
          <a:xfrm>
            <a:off x="1504462" y="2024806"/>
            <a:ext cx="3391871" cy="2083832"/>
            <a:chOff x="1504462" y="2024806"/>
            <a:chExt cx="3391871" cy="2083832"/>
          </a:xfrm>
        </p:grpSpPr>
        <p:sp>
          <p:nvSpPr>
            <p:cNvPr id="3" name="Abgerundetes Rechteck 2"/>
            <p:cNvSpPr/>
            <p:nvPr/>
          </p:nvSpPr>
          <p:spPr>
            <a:xfrm>
              <a:off x="1504462" y="2285521"/>
              <a:ext cx="3391871" cy="182311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endParaRPr lang="de-DE" sz="2000" dirty="0" smtClean="0"/>
            </a:p>
            <a:p>
              <a:r>
                <a:rPr lang="de-DE" b="1" dirty="0" smtClean="0"/>
                <a:t>Bund, Länder und die nach deren Haushaltsplänen verwalteten öffentlichen Anstalten und Kassen sind kostenbefreit (§ 2 I 1 GKG).</a:t>
              </a:r>
              <a:endParaRPr lang="de-DE" b="1" dirty="0"/>
            </a:p>
          </p:txBody>
        </p:sp>
        <p:sp>
          <p:nvSpPr>
            <p:cNvPr id="12" name="Abgerundetes Rechteck 11"/>
            <p:cNvSpPr/>
            <p:nvPr/>
          </p:nvSpPr>
          <p:spPr>
            <a:xfrm>
              <a:off x="2166658" y="2024806"/>
              <a:ext cx="2067479" cy="46296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2400" dirty="0" smtClean="0"/>
            </a:p>
            <a:p>
              <a:pPr algn="ctr"/>
              <a:r>
                <a:rPr lang="de-DE" sz="2400" b="1" dirty="0" smtClean="0"/>
                <a:t>Kostenfreiheit</a:t>
              </a:r>
              <a:endParaRPr lang="de-DE" sz="2400" b="1" dirty="0"/>
            </a:p>
            <a:p>
              <a:pPr marL="630015" lvl="1" indent="0">
                <a:buNone/>
              </a:pPr>
              <a:endParaRPr lang="de-DE" sz="2400" dirty="0"/>
            </a:p>
          </p:txBody>
        </p:sp>
      </p:grpSp>
      <p:sp>
        <p:nvSpPr>
          <p:cNvPr id="7" name="Abgerundetes Rechteck 6"/>
          <p:cNvSpPr/>
          <p:nvPr/>
        </p:nvSpPr>
        <p:spPr>
          <a:xfrm>
            <a:off x="3712339" y="1199999"/>
            <a:ext cx="4808124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Kosten- und Gebührenfreiheit</a:t>
            </a:r>
            <a:r>
              <a:rPr lang="de-DE" sz="2800" b="1" dirty="0" smtClean="0"/>
              <a:t> </a:t>
            </a:r>
            <a:endParaRPr lang="de-DE" sz="2800" b="1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5277852" y="2024806"/>
            <a:ext cx="6296527" cy="4443746"/>
            <a:chOff x="5277852" y="2024806"/>
            <a:chExt cx="6296527" cy="4443746"/>
          </a:xfrm>
        </p:grpSpPr>
        <p:sp>
          <p:nvSpPr>
            <p:cNvPr id="4" name="Abgerundetes Rechteck 3"/>
            <p:cNvSpPr/>
            <p:nvPr/>
          </p:nvSpPr>
          <p:spPr>
            <a:xfrm>
              <a:off x="5277852" y="2285521"/>
              <a:ext cx="6296527" cy="418303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915765" lvl="1" indent="-285750">
                <a:buFont typeface="Arial" panose="020B0604020202020204" pitchFamily="34" charset="0"/>
                <a:buChar char="•"/>
              </a:pPr>
              <a:r>
                <a:rPr lang="de-DE" b="1" dirty="0" smtClean="0"/>
                <a:t>Die bloße Gebührenbefreiung, die im Unterschied zur Kostenbefreiung nicht die Auslagen umfasst, richtet sich nach § 1 I </a:t>
              </a:r>
              <a:r>
                <a:rPr lang="de-DE" b="1" dirty="0" err="1" smtClean="0"/>
                <a:t>JGebBefrG</a:t>
              </a:r>
              <a:r>
                <a:rPr lang="de-DE" b="1" dirty="0" smtClean="0"/>
                <a:t>.</a:t>
              </a:r>
            </a:p>
            <a:p>
              <a:pPr marL="972915" lvl="1" indent="-342900">
                <a:buFont typeface="Arial" panose="020B0604020202020204" pitchFamily="34" charset="0"/>
                <a:buChar char="•"/>
              </a:pPr>
              <a:endParaRPr lang="de-DE" b="1" dirty="0" smtClean="0"/>
            </a:p>
            <a:p>
              <a:pPr marL="915765" lvl="1" indent="-285750">
                <a:buFont typeface="Arial" panose="020B0604020202020204" pitchFamily="34" charset="0"/>
                <a:buChar char="•"/>
              </a:pPr>
              <a:r>
                <a:rPr lang="de-DE" b="1" dirty="0" smtClean="0"/>
                <a:t>Kirchen, Religionsgemeinschaften</a:t>
              </a:r>
            </a:p>
            <a:p>
              <a:pPr marL="915765" lvl="1" indent="-285750">
                <a:buFont typeface="Arial" panose="020B0604020202020204" pitchFamily="34" charset="0"/>
                <a:buChar char="•"/>
              </a:pPr>
              <a:r>
                <a:rPr lang="de-DE" b="1" dirty="0" smtClean="0"/>
                <a:t>Gemeinde und Gemeindeverbände, wenn die Angelegenheit nicht ihre wirtschaftlichen Unternehmen betrifft, nicht Eigenbetriebe (z.B. BVG, GASAG, BSR)</a:t>
              </a:r>
            </a:p>
            <a:p>
              <a:pPr marL="915765" lvl="1" indent="-285750">
                <a:buFont typeface="Arial" panose="020B0604020202020204" pitchFamily="34" charset="0"/>
                <a:buChar char="•"/>
              </a:pPr>
              <a:r>
                <a:rPr lang="de-DE" b="1" dirty="0" smtClean="0"/>
                <a:t>Bildungs- und Forschungseinrichtungen, z.B. die 4 Berliner Universitäten (FU, HU, TU, </a:t>
              </a:r>
              <a:r>
                <a:rPr lang="de-DE" b="1" dirty="0" err="1" smtClean="0"/>
                <a:t>UdK</a:t>
              </a:r>
              <a:r>
                <a:rPr lang="de-DE" b="1" dirty="0" smtClean="0"/>
                <a:t>)</a:t>
              </a:r>
              <a:endParaRPr lang="de-DE" b="1" dirty="0"/>
            </a:p>
          </p:txBody>
        </p:sp>
        <p:sp>
          <p:nvSpPr>
            <p:cNvPr id="13" name="Abgerundetes Rechteck 12"/>
            <p:cNvSpPr/>
            <p:nvPr/>
          </p:nvSpPr>
          <p:spPr>
            <a:xfrm>
              <a:off x="6972246" y="2024806"/>
              <a:ext cx="2524679" cy="46296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dirty="0" smtClean="0"/>
            </a:p>
            <a:p>
              <a:pPr algn="ctr"/>
              <a:r>
                <a:rPr lang="de-DE" sz="2400" b="1" dirty="0" smtClean="0"/>
                <a:t>Gebührenfreiheit</a:t>
              </a:r>
              <a:endParaRPr lang="de-DE" sz="2400" b="1" dirty="0"/>
            </a:p>
            <a:p>
              <a:pPr marL="630015" lvl="1" indent="0" algn="ctr">
                <a:buNone/>
              </a:pPr>
              <a:endParaRPr lang="de-DE" sz="2400" dirty="0"/>
            </a:p>
          </p:txBody>
        </p:sp>
      </p:grpSp>
      <p:sp>
        <p:nvSpPr>
          <p:cNvPr id="24" name="Gefaltete Ecke 23"/>
          <p:cNvSpPr/>
          <p:nvPr/>
        </p:nvSpPr>
        <p:spPr>
          <a:xfrm rot="21133365">
            <a:off x="199241" y="3410890"/>
            <a:ext cx="1441836" cy="1431201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2 I 1 GKG</a:t>
            </a:r>
            <a:endParaRPr lang="de-DE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920159" y="5028528"/>
            <a:ext cx="4798350" cy="148161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Zweifelsfällen muss jedoch der sich auf eine Gebührenbefreiung berufende Kostenschuldner einen Freistellungsbescheid oder eine sonstige Bestätigung des Finanzamtes/der Finanzverwaltung vorlegen.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Gefaltete Ecke 14"/>
          <p:cNvSpPr/>
          <p:nvPr/>
        </p:nvSpPr>
        <p:spPr>
          <a:xfrm>
            <a:off x="5555147" y="5414211"/>
            <a:ext cx="909822" cy="90995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!</a:t>
            </a:r>
            <a:endParaRPr lang="de-DE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975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164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Gruppieren 4"/>
          <p:cNvGrpSpPr/>
          <p:nvPr/>
        </p:nvGrpSpPr>
        <p:grpSpPr>
          <a:xfrm>
            <a:off x="1027668" y="1853043"/>
            <a:ext cx="7402458" cy="2000293"/>
            <a:chOff x="1027668" y="2108345"/>
            <a:chExt cx="7402458" cy="2000293"/>
          </a:xfrm>
        </p:grpSpPr>
        <p:sp>
          <p:nvSpPr>
            <p:cNvPr id="3" name="Abgerundetes Rechteck 2"/>
            <p:cNvSpPr/>
            <p:nvPr/>
          </p:nvSpPr>
          <p:spPr>
            <a:xfrm>
              <a:off x="1504462" y="2285521"/>
              <a:ext cx="6925664" cy="182311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endParaRPr lang="de-DE" sz="2000" dirty="0" smtClean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b="1" dirty="0" smtClean="0"/>
                <a:t>Einer Partei, die Kosten- bzw. Gebührenfreiheit genießt, dürfen keine Kosten bzw. Gebühren in Rechnung gestellt werden (§ 2 Abs. 5 GKG), </a:t>
              </a:r>
              <a:r>
                <a:rPr lang="de-DE" b="1" u="sng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auch nicht im Wege der Verrechnung!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b="1" dirty="0" smtClean="0"/>
                <a:t>Es werden weder Vorauszahlungen (§ 14 Nr. 2 GKG) noch Vorschüsse (bei Kostenbefreiung) erfordert.</a:t>
              </a:r>
            </a:p>
          </p:txBody>
        </p:sp>
        <p:sp>
          <p:nvSpPr>
            <p:cNvPr id="12" name="Abgerundetes Rechteck 11"/>
            <p:cNvSpPr/>
            <p:nvPr/>
          </p:nvSpPr>
          <p:spPr>
            <a:xfrm>
              <a:off x="1027668" y="2108345"/>
              <a:ext cx="2067479" cy="46296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2400" dirty="0" smtClean="0"/>
            </a:p>
            <a:p>
              <a:pPr algn="ctr"/>
              <a:r>
                <a:rPr lang="de-DE" sz="2400" b="1" dirty="0" smtClean="0"/>
                <a:t>Wirkung:</a:t>
              </a:r>
              <a:endParaRPr lang="de-DE" sz="2400" b="1" dirty="0"/>
            </a:p>
            <a:p>
              <a:pPr marL="630015" lvl="1" indent="0">
                <a:buNone/>
              </a:pPr>
              <a:endParaRPr lang="de-DE" sz="2400" dirty="0"/>
            </a:p>
          </p:txBody>
        </p:sp>
      </p:grpSp>
      <p:sp>
        <p:nvSpPr>
          <p:cNvPr id="7" name="Abgerundetes Rechteck 6"/>
          <p:cNvSpPr/>
          <p:nvPr/>
        </p:nvSpPr>
        <p:spPr>
          <a:xfrm>
            <a:off x="3712339" y="1199999"/>
            <a:ext cx="4808124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Kosten- und Gebührenfreiheit</a:t>
            </a:r>
            <a:r>
              <a:rPr lang="de-DE" sz="2800" b="1" dirty="0" smtClean="0"/>
              <a:t> </a:t>
            </a:r>
            <a:endParaRPr lang="de-DE" sz="2800" b="1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1099783" y="3887722"/>
            <a:ext cx="9824892" cy="2914131"/>
            <a:chOff x="1222894" y="2183420"/>
            <a:chExt cx="8821753" cy="3226594"/>
          </a:xfrm>
        </p:grpSpPr>
        <p:sp>
          <p:nvSpPr>
            <p:cNvPr id="4" name="Abgerundetes Rechteck 3"/>
            <p:cNvSpPr/>
            <p:nvPr/>
          </p:nvSpPr>
          <p:spPr>
            <a:xfrm>
              <a:off x="2360823" y="2183420"/>
              <a:ext cx="7683824" cy="3226594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630015" lvl="1"/>
              <a:r>
                <a:rPr lang="de-DE" b="1" dirty="0" smtClean="0"/>
                <a:t>Der Kläger verklagt das Land Berlin auf Zahlung von Schadenersatz. Er leistet 300,-€ Vorauszahlung. Gemäß Endurteil hat das Land Berlin die Kosten des Rechtsstreits zu tragen.</a:t>
              </a:r>
              <a:br>
                <a:rPr lang="de-DE" b="1" dirty="0" smtClean="0"/>
              </a:br>
              <a:r>
                <a:rPr lang="de-DE" b="1" dirty="0" smtClean="0"/>
                <a:t/>
              </a:r>
              <a:br>
                <a:rPr lang="de-DE" b="1" dirty="0" smtClean="0"/>
              </a:br>
              <a:r>
                <a:rPr lang="de-DE" b="1" dirty="0" smtClean="0"/>
                <a:t>Kostenschuldner ist das Land Berlin, § 29 Nr. 1 GKG, Zweitschuldner ist der Kläger, § 22 Abs. 1 S. 1 GKG. Kosten werden nicht erhoben, da das Land Berlin Kostenfreiheit genießt, § 2 Abs. 1 GKG. Der Kläger wird für die angefallenen Kosten nicht in Anspruch genommen, die bereits gezahlten 300,-€ sind an ihn zurückzuerstatten, § 2 Abs. 5 GKG.</a:t>
              </a:r>
            </a:p>
            <a:p>
              <a:pPr marL="915765" lvl="1" indent="-285750">
                <a:buFont typeface="Arial" panose="020B0604020202020204" pitchFamily="34" charset="0"/>
                <a:buChar char="•"/>
              </a:pPr>
              <a:endParaRPr lang="de-DE" b="1" dirty="0"/>
            </a:p>
          </p:txBody>
        </p:sp>
        <p:sp>
          <p:nvSpPr>
            <p:cNvPr id="13" name="Abgerundetes Rechteck 12"/>
            <p:cNvSpPr/>
            <p:nvPr/>
          </p:nvSpPr>
          <p:spPr>
            <a:xfrm>
              <a:off x="1222894" y="2464213"/>
              <a:ext cx="1708638" cy="46296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dirty="0" smtClean="0"/>
            </a:p>
            <a:p>
              <a:pPr algn="ctr"/>
              <a:r>
                <a:rPr lang="de-DE" sz="2400" b="1" dirty="0" smtClean="0"/>
                <a:t>Beispiel:</a:t>
              </a:r>
              <a:endParaRPr lang="de-DE" sz="2400" b="1" dirty="0"/>
            </a:p>
            <a:p>
              <a:pPr marL="630015" lvl="1" indent="0" algn="ctr">
                <a:buNone/>
              </a:pPr>
              <a:endParaRPr lang="de-DE" sz="2400" dirty="0"/>
            </a:p>
          </p:txBody>
        </p:sp>
      </p:grpSp>
      <p:sp>
        <p:nvSpPr>
          <p:cNvPr id="24" name="Gefaltete Ecke 23"/>
          <p:cNvSpPr/>
          <p:nvPr/>
        </p:nvSpPr>
        <p:spPr>
          <a:xfrm rot="245254">
            <a:off x="783543" y="372274"/>
            <a:ext cx="1441836" cy="1431201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2 V GKG</a:t>
            </a:r>
            <a:endParaRPr lang="de-DE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21121745">
            <a:off x="10536221" y="4217446"/>
            <a:ext cx="1158474" cy="1161502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Kost18 an Kläger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47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5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311</Words>
  <Application>Microsoft Office PowerPoint</Application>
  <PresentationFormat>Breitbild</PresentationFormat>
  <Paragraphs>32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4</cp:revision>
  <dcterms:created xsi:type="dcterms:W3CDTF">2023-05-22T11:48:44Z</dcterms:created>
  <dcterms:modified xsi:type="dcterms:W3CDTF">2023-05-25T09:38:51Z</dcterms:modified>
</cp:coreProperties>
</file>