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391" r:id="rId3"/>
    <p:sldId id="392" r:id="rId4"/>
    <p:sldId id="393"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euendorf-Schulz, Simone" initials="NS" lastIdx="0" clrIdx="0">
    <p:extLst>
      <p:ext uri="{19B8F6BF-5375-455C-9EA6-DF929625EA0E}">
        <p15:presenceInfo xmlns:p15="http://schemas.microsoft.com/office/powerpoint/2012/main" userId="Neuendorf-Schulz, Simone"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21" autoAdjust="0"/>
    <p:restoredTop sz="94660"/>
  </p:normalViewPr>
  <p:slideViewPr>
    <p:cSldViewPr snapToGrid="0">
      <p:cViewPr varScale="1">
        <p:scale>
          <a:sx n="102" d="100"/>
          <a:sy n="102" d="100"/>
        </p:scale>
        <p:origin x="144" y="3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de-DE"/>
              <a:t>Mastertitelformat bearbeiten</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abild mit Beschriftu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e-DE"/>
              <a:t>Bild durch Klicken auf Symbol hinzufügen</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e-DE"/>
              <a:t>Mastertextformat bearbeiten</a:t>
            </a:r>
          </a:p>
        </p:txBody>
      </p:sp>
      <p:sp>
        <p:nvSpPr>
          <p:cNvPr id="3" name="Date Placeholder 2"/>
          <p:cNvSpPr>
            <a:spLocks noGrp="1"/>
          </p:cNvSpPr>
          <p:nvPr>
            <p:ph type="dt" sz="half" idx="10"/>
          </p:nvPr>
        </p:nvSpPr>
        <p:spPr/>
        <p:txBody>
          <a:bodyPr/>
          <a:lstStyle/>
          <a:p>
            <a:fld id="{B61BEF0D-F0BB-DE4B-95CE-6DB70DBA9567}" type="datetimeFigureOut">
              <a:rPr lang="en-US" dirty="0"/>
              <a:pPr/>
              <a:t>2/5/2025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el und Beschriftung">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de-DE"/>
              <a:t>Mastertitelformat bearbeiten</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Zitat mit Beschriftung">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de-DE"/>
              <a:t>Mastertitelformat bearbeiten</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e-DE"/>
              <a:t>Mastertextformat bearbeiten</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nskarte">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de-DE"/>
              <a:t>Mastertitelformat bearbeiten</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Namenskarte für Zitat">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de-DE"/>
              <a:t>Mastertitelformat bearbeiten</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de-DE"/>
              <a:t>Mastertextformat bearbeiten</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Wahr oder Falsch">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de-DE"/>
              <a:t>Mastertitelformat bearbeiten</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de-DE"/>
              <a:t>Mastertextformat bearbeiten</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ncho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nchor="ct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de-DE"/>
              <a:t>Mastertitelformat bearbeiten</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de-DE"/>
              <a:t>Mastertitelformat bearbeiten</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2/5/2025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2/5/2025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2/5/2025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de-DE"/>
              <a:t>Mastertitelformat bearbeiten</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e Placeholder 4"/>
          <p:cNvSpPr>
            <a:spLocks noGrp="1"/>
          </p:cNvSpPr>
          <p:nvPr>
            <p:ph type="dt" sz="half" idx="10"/>
          </p:nvPr>
        </p:nvSpPr>
        <p:spPr/>
        <p:txBody>
          <a:bodyPr/>
          <a:lstStyle/>
          <a:p>
            <a:fld id="{B61BEF0D-F0BB-DE4B-95CE-6DB70DBA9567}" type="datetimeFigureOut">
              <a:rPr lang="en-US" dirty="0"/>
              <a:pPr/>
              <a:t>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de-DE"/>
              <a:t>Mastertitelformat bearbeiten</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e-DE"/>
              <a:t>Bild durch Klicken auf Symbol hinzufügen</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e Placeholder 4"/>
          <p:cNvSpPr>
            <a:spLocks noGrp="1"/>
          </p:cNvSpPr>
          <p:nvPr>
            <p:ph type="dt" sz="half" idx="10"/>
          </p:nvPr>
        </p:nvSpPr>
        <p:spPr/>
        <p:txBody>
          <a:bodyPr/>
          <a:lstStyle/>
          <a:p>
            <a:fld id="{B61BEF0D-F0BB-DE4B-95CE-6DB70DBA9567}" type="datetimeFigureOut">
              <a:rPr lang="en-US" dirty="0"/>
              <a:pPr/>
              <a:t>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2/5/2025</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‹Nr.›</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image" Target="../media/image1.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4580D37-ABA8-439F-88B8-EBD4F3B6338C}"/>
              </a:ext>
            </a:extLst>
          </p:cNvPr>
          <p:cNvSpPr>
            <a:spLocks noGrp="1"/>
          </p:cNvSpPr>
          <p:nvPr>
            <p:ph type="ctrTitle"/>
          </p:nvPr>
        </p:nvSpPr>
        <p:spPr/>
        <p:txBody>
          <a:bodyPr>
            <a:normAutofit fontScale="90000"/>
          </a:bodyPr>
          <a:lstStyle/>
          <a:p>
            <a:r>
              <a:rPr lang="de-DE" dirty="0"/>
              <a:t>Das Verpflichtungsgespräch und der Betreuerausweis</a:t>
            </a:r>
          </a:p>
        </p:txBody>
      </p:sp>
      <p:sp>
        <p:nvSpPr>
          <p:cNvPr id="3" name="Untertitel 2">
            <a:extLst>
              <a:ext uri="{FF2B5EF4-FFF2-40B4-BE49-F238E27FC236}">
                <a16:creationId xmlns:a16="http://schemas.microsoft.com/office/drawing/2014/main" id="{F0F57242-B7E8-4EFD-9F1C-6F5F7633CA29}"/>
              </a:ext>
            </a:extLst>
          </p:cNvPr>
          <p:cNvSpPr>
            <a:spLocks noGrp="1"/>
          </p:cNvSpPr>
          <p:nvPr>
            <p:ph type="subTitle" idx="1"/>
          </p:nvPr>
        </p:nvSpPr>
        <p:spPr/>
        <p:txBody>
          <a:bodyPr/>
          <a:lstStyle/>
          <a:p>
            <a:endParaRPr lang="de-DE"/>
          </a:p>
        </p:txBody>
      </p:sp>
    </p:spTree>
    <p:extLst>
      <p:ext uri="{BB962C8B-B14F-4D97-AF65-F5344CB8AC3E}">
        <p14:creationId xmlns:p14="http://schemas.microsoft.com/office/powerpoint/2010/main" val="489583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325677" y="530195"/>
            <a:ext cx="11511419" cy="5262979"/>
          </a:xfrm>
          <a:prstGeom prst="rect">
            <a:avLst/>
          </a:prstGeom>
        </p:spPr>
        <p:txBody>
          <a:bodyPr wrap="square">
            <a:spAutoFit/>
          </a:bodyPr>
          <a:lstStyle/>
          <a:p>
            <a:pPr algn="ctr"/>
            <a:r>
              <a:rPr lang="de-DE" sz="2800" b="1" u="sng" dirty="0">
                <a:latin typeface="+mj-lt"/>
              </a:rPr>
              <a:t>Das Verpflichtungsgespräch</a:t>
            </a:r>
          </a:p>
          <a:p>
            <a:pPr algn="ctr"/>
            <a:endParaRPr lang="de-DE" sz="2800" b="1" u="sng" dirty="0">
              <a:latin typeface="+mj-lt"/>
            </a:endParaRPr>
          </a:p>
          <a:p>
            <a:r>
              <a:rPr lang="de-DE" sz="2000" b="1" dirty="0">
                <a:latin typeface="+mj-lt"/>
              </a:rPr>
              <a:t>§ 1861 (2) BGB sieht vor, dass der Betreuer mündlich verpflichtet und über seine Aufgaben unterrichtet wird (sog. Verpflichtungsgespräch). Dabei wird der Betreuer mit der Bedeutung der Betreuung und dem Umfang seiner Aufgabenkreise vertraut gemacht. Er wird über die bestehenden Berichtsund Rechenschaftspflichten informiert.</a:t>
            </a:r>
          </a:p>
          <a:p>
            <a:r>
              <a:rPr lang="de-DE" sz="2000" b="1" dirty="0">
                <a:latin typeface="+mj-lt"/>
              </a:rPr>
              <a:t>Anders als im Vormundschaftsverfahren wird der Betreuer aber nicht erst durch seine Verpflichtung bestellt. Das Verpflichtungsgespräch hat also keine konstitutive Wirkung, sondern dient lediglich dazu, den Betreuer möglichst gut zu informieren.</a:t>
            </a:r>
          </a:p>
          <a:p>
            <a:r>
              <a:rPr lang="de-DE" sz="2000" b="1" dirty="0">
                <a:latin typeface="+mj-lt"/>
              </a:rPr>
              <a:t>Das Verpflichtungsgespräch kann für folgende Personen entfallen:</a:t>
            </a:r>
          </a:p>
          <a:p>
            <a:pPr marL="742950" lvl="1" indent="-285750">
              <a:buFont typeface="Arial" panose="020B0604020202020204" pitchFamily="34" charset="0"/>
              <a:buChar char="•"/>
            </a:pPr>
            <a:r>
              <a:rPr lang="de-DE" sz="2000" b="1" dirty="0">
                <a:latin typeface="+mj-lt"/>
              </a:rPr>
              <a:t>Betreuungsverein- und </a:t>
            </a:r>
            <a:r>
              <a:rPr lang="de-DE" sz="2000" b="1" dirty="0" err="1">
                <a:latin typeface="+mj-lt"/>
              </a:rPr>
              <a:t>behörde</a:t>
            </a:r>
            <a:endParaRPr lang="de-DE" sz="2000" b="1" dirty="0">
              <a:latin typeface="+mj-lt"/>
            </a:endParaRPr>
          </a:p>
          <a:p>
            <a:pPr marL="742950" lvl="1" indent="-285750">
              <a:buFont typeface="Arial" panose="020B0604020202020204" pitchFamily="34" charset="0"/>
              <a:buChar char="•"/>
            </a:pPr>
            <a:r>
              <a:rPr lang="de-DE" sz="2000" b="1" dirty="0">
                <a:latin typeface="+mj-lt"/>
              </a:rPr>
              <a:t>Berufsbetreuer</a:t>
            </a:r>
          </a:p>
          <a:p>
            <a:pPr marL="742950" lvl="1" indent="-285750">
              <a:buFont typeface="Arial" panose="020B0604020202020204" pitchFamily="34" charset="0"/>
              <a:buChar char="•"/>
            </a:pPr>
            <a:r>
              <a:rPr lang="de-DE" sz="2000" b="1" dirty="0">
                <a:latin typeface="+mj-lt"/>
              </a:rPr>
              <a:t>Ehrenamtliche Betreuer, die mehr als eine Betreuung führen oder in den letzten zwei Jahren geführt haben</a:t>
            </a:r>
            <a:br>
              <a:rPr lang="de-DE" sz="2000" b="1" dirty="0">
                <a:latin typeface="+mj-lt"/>
              </a:rPr>
            </a:br>
            <a:endParaRPr lang="de-DE" sz="2000" b="1" dirty="0">
              <a:latin typeface="+mj-lt"/>
            </a:endParaRPr>
          </a:p>
          <a:p>
            <a:r>
              <a:rPr lang="de-DE" sz="2000" b="1" dirty="0">
                <a:latin typeface="+mj-lt"/>
              </a:rPr>
              <a:t>Das Verpflichtungsgespräch führt der Rechtspfleger (§ 3 Nr. 2b </a:t>
            </a:r>
            <a:r>
              <a:rPr lang="de-DE" sz="2000" b="1" dirty="0" err="1">
                <a:latin typeface="+mj-lt"/>
              </a:rPr>
              <a:t>i.V.m</a:t>
            </a:r>
            <a:r>
              <a:rPr lang="de-DE" sz="2000" b="1" dirty="0">
                <a:latin typeface="+mj-lt"/>
              </a:rPr>
              <a:t>. § </a:t>
            </a:r>
            <a:r>
              <a:rPr lang="de-DE" sz="2000" b="1">
                <a:latin typeface="+mj-lt"/>
              </a:rPr>
              <a:t>15 RPflG)</a:t>
            </a:r>
            <a:endParaRPr lang="de-DE" sz="2000" b="1" dirty="0">
              <a:latin typeface="+mj-lt"/>
            </a:endParaRPr>
          </a:p>
        </p:txBody>
      </p:sp>
    </p:spTree>
    <p:extLst>
      <p:ext uri="{BB962C8B-B14F-4D97-AF65-F5344CB8AC3E}">
        <p14:creationId xmlns:p14="http://schemas.microsoft.com/office/powerpoint/2010/main" val="16285106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8DE0BB5-D7FF-455A-94B4-53FA19DA1BE8}"/>
              </a:ext>
            </a:extLst>
          </p:cNvPr>
          <p:cNvSpPr>
            <a:spLocks noGrp="1"/>
          </p:cNvSpPr>
          <p:nvPr>
            <p:ph type="title"/>
          </p:nvPr>
        </p:nvSpPr>
        <p:spPr>
          <a:xfrm>
            <a:off x="838200" y="95552"/>
            <a:ext cx="10515600" cy="1325563"/>
          </a:xfrm>
        </p:spPr>
        <p:txBody>
          <a:bodyPr/>
          <a:lstStyle/>
          <a:p>
            <a:r>
              <a:rPr lang="de-DE" b="1" u="sng" dirty="0"/>
              <a:t>Betreuerausweis</a:t>
            </a:r>
          </a:p>
        </p:txBody>
      </p:sp>
      <p:sp>
        <p:nvSpPr>
          <p:cNvPr id="3" name="Inhaltsplatzhalter 2">
            <a:extLst>
              <a:ext uri="{FF2B5EF4-FFF2-40B4-BE49-F238E27FC236}">
                <a16:creationId xmlns:a16="http://schemas.microsoft.com/office/drawing/2014/main" id="{B7CA8F6B-24AE-4AC8-8F39-86D5451CF357}"/>
              </a:ext>
            </a:extLst>
          </p:cNvPr>
          <p:cNvSpPr>
            <a:spLocks noGrp="1"/>
          </p:cNvSpPr>
          <p:nvPr>
            <p:ph idx="1"/>
          </p:nvPr>
        </p:nvSpPr>
        <p:spPr>
          <a:xfrm>
            <a:off x="838200" y="1161746"/>
            <a:ext cx="10515600" cy="5696254"/>
          </a:xfrm>
        </p:spPr>
        <p:txBody>
          <a:bodyPr/>
          <a:lstStyle/>
          <a:p>
            <a:r>
              <a:rPr lang="de-DE" b="1" dirty="0"/>
              <a:t>geregelt in § 290 FamFG</a:t>
            </a:r>
          </a:p>
          <a:p>
            <a:r>
              <a:rPr lang="de-DE" b="1" dirty="0"/>
              <a:t>Übergabe meist bei Verpflichtung, wenn ehrenamtlicher Betreuer</a:t>
            </a:r>
          </a:p>
          <a:p>
            <a:r>
              <a:rPr lang="de-DE" b="1" dirty="0"/>
              <a:t>Wenn Verpflichtung nicht erforderlich </a:t>
            </a:r>
            <a:r>
              <a:rPr lang="de-DE" b="1" dirty="0">
                <a:sym typeface="Wingdings" panose="05000000000000000000" pitchFamily="2" charset="2"/>
              </a:rPr>
              <a:t> Übersendung per Post</a:t>
            </a:r>
          </a:p>
          <a:p>
            <a:r>
              <a:rPr lang="de-DE" b="1" dirty="0">
                <a:sym typeface="Wingdings" panose="05000000000000000000" pitchFamily="2" charset="2"/>
              </a:rPr>
              <a:t>Rückgabe bei Beendigung oder Änderung der Aufgabenkreise</a:t>
            </a:r>
            <a:endParaRPr lang="de-DE" b="1" dirty="0"/>
          </a:p>
          <a:p>
            <a:endParaRPr lang="de-DE" b="1" dirty="0"/>
          </a:p>
        </p:txBody>
      </p:sp>
      <p:sp>
        <p:nvSpPr>
          <p:cNvPr id="4" name="Fußzeilenplatzhalter 3">
            <a:extLst>
              <a:ext uri="{FF2B5EF4-FFF2-40B4-BE49-F238E27FC236}">
                <a16:creationId xmlns:a16="http://schemas.microsoft.com/office/drawing/2014/main" id="{280EB036-FDE1-46E6-8738-B50C6ED9A1E3}"/>
              </a:ext>
            </a:extLst>
          </p:cNvPr>
          <p:cNvSpPr>
            <a:spLocks noGrp="1"/>
          </p:cNvSpPr>
          <p:nvPr>
            <p:ph type="ftr" sz="quarter" idx="11"/>
          </p:nvPr>
        </p:nvSpPr>
        <p:spPr/>
        <p:txBody>
          <a:bodyPr/>
          <a:lstStyle/>
          <a:p>
            <a:r>
              <a:rPr lang="en-US"/>
              <a:t>www.marc-ruttkus.de</a:t>
            </a:r>
            <a:endParaRPr lang="en-US" dirty="0"/>
          </a:p>
        </p:txBody>
      </p:sp>
      <p:sp>
        <p:nvSpPr>
          <p:cNvPr id="5" name="Legende: Linie 4">
            <a:extLst>
              <a:ext uri="{FF2B5EF4-FFF2-40B4-BE49-F238E27FC236}">
                <a16:creationId xmlns:a16="http://schemas.microsoft.com/office/drawing/2014/main" id="{CA0D65FB-3F72-4597-ABA8-7244E4965270}"/>
              </a:ext>
            </a:extLst>
          </p:cNvPr>
          <p:cNvSpPr/>
          <p:nvPr/>
        </p:nvSpPr>
        <p:spPr>
          <a:xfrm>
            <a:off x="4975213" y="3067864"/>
            <a:ext cx="6674265" cy="3700329"/>
          </a:xfrm>
          <a:prstGeom prst="borderCallout1">
            <a:avLst>
              <a:gd name="adj1" fmla="val 13669"/>
              <a:gd name="adj2" fmla="val -10"/>
              <a:gd name="adj3" fmla="val -6900"/>
              <a:gd name="adj4" fmla="val -14645"/>
            </a:avLst>
          </a:prstGeom>
        </p:spPr>
        <p:style>
          <a:lnRef idx="2">
            <a:schemeClr val="dk1"/>
          </a:lnRef>
          <a:fillRef idx="1">
            <a:schemeClr val="lt1"/>
          </a:fillRef>
          <a:effectRef idx="0">
            <a:schemeClr val="dk1"/>
          </a:effectRef>
          <a:fontRef idx="minor">
            <a:schemeClr val="dk1"/>
          </a:fontRef>
        </p:style>
        <p:txBody>
          <a:bodyPr rtlCol="0" anchor="ctr"/>
          <a:lstStyle/>
          <a:p>
            <a:r>
              <a:rPr lang="de-DE" sz="1600" dirty="0">
                <a:solidFill>
                  <a:schemeClr val="tx1"/>
                </a:solidFill>
              </a:rPr>
              <a:t>„</a:t>
            </a:r>
            <a:r>
              <a:rPr lang="de-DE" sz="1600" dirty="0">
                <a:solidFill>
                  <a:srgbClr val="92D050"/>
                </a:solidFill>
                <a:effectLst>
                  <a:outerShdw blurRad="38100" dist="38100" dir="2700000" algn="tl">
                    <a:srgbClr val="000000">
                      <a:alpha val="43137"/>
                    </a:srgbClr>
                  </a:outerShdw>
                </a:effectLst>
              </a:rPr>
              <a:t>Der Betreuer erhält eine Urkunde über seine Bestellung. Die Urkunde soll enthalten:</a:t>
            </a:r>
          </a:p>
          <a:p>
            <a:r>
              <a:rPr lang="de-DE" sz="1600" dirty="0">
                <a:solidFill>
                  <a:srgbClr val="92D050"/>
                </a:solidFill>
                <a:effectLst>
                  <a:outerShdw blurRad="38100" dist="38100" dir="2700000" algn="tl">
                    <a:srgbClr val="000000">
                      <a:alpha val="43137"/>
                    </a:srgbClr>
                  </a:outerShdw>
                </a:effectLst>
              </a:rPr>
              <a:t>1.	die Bezeichnung des Betroffenen und des Betreuers;</a:t>
            </a:r>
          </a:p>
          <a:p>
            <a:r>
              <a:rPr lang="de-DE" sz="1600" dirty="0">
                <a:solidFill>
                  <a:srgbClr val="92D050"/>
                </a:solidFill>
                <a:effectLst>
                  <a:outerShdw blurRad="38100" dist="38100" dir="2700000" algn="tl">
                    <a:srgbClr val="000000">
                      <a:alpha val="43137"/>
                    </a:srgbClr>
                  </a:outerShdw>
                </a:effectLst>
              </a:rPr>
              <a:t>2.	bei Bestellung eines Vereinsbetreuers oder Behördenbetreuers 	diese Bezeichnung und die Bezeichnung des Vereins oder der 	Behörde;</a:t>
            </a:r>
          </a:p>
          <a:p>
            <a:r>
              <a:rPr lang="de-DE" sz="1600" dirty="0">
                <a:solidFill>
                  <a:srgbClr val="92D050"/>
                </a:solidFill>
                <a:effectLst>
                  <a:outerShdw blurRad="38100" dist="38100" dir="2700000" algn="tl">
                    <a:srgbClr val="000000">
                      <a:alpha val="43137"/>
                    </a:srgbClr>
                  </a:outerShdw>
                </a:effectLst>
              </a:rPr>
              <a:t>3.	den Aufgabenkreis des Betreuers;</a:t>
            </a:r>
          </a:p>
          <a:p>
            <a:r>
              <a:rPr lang="de-DE" sz="1600" dirty="0">
                <a:solidFill>
                  <a:srgbClr val="92D050"/>
                </a:solidFill>
                <a:effectLst>
                  <a:outerShdw blurRad="38100" dist="38100" dir="2700000" algn="tl">
                    <a:srgbClr val="000000">
                      <a:alpha val="43137"/>
                    </a:srgbClr>
                  </a:outerShdw>
                </a:effectLst>
              </a:rPr>
              <a:t>4.	bei Anordnung eines Einwilligungsvorbehalts die 	Bezeichnung des Kreises der einwilligungsbedürftigen 	Willenserklärungen;</a:t>
            </a:r>
          </a:p>
          <a:p>
            <a:r>
              <a:rPr lang="de-DE" sz="1600" dirty="0">
                <a:solidFill>
                  <a:srgbClr val="92D050"/>
                </a:solidFill>
                <a:effectLst>
                  <a:outerShdw blurRad="38100" dist="38100" dir="2700000" algn="tl">
                    <a:srgbClr val="000000">
                      <a:alpha val="43137"/>
                    </a:srgbClr>
                  </a:outerShdw>
                </a:effectLst>
              </a:rPr>
              <a:t>5.	bei der Bestellung eines vorläufigen Betreuers durch einstweilige 	Anordnung das Ende der einstweiligen Maßnahme.“</a:t>
            </a:r>
          </a:p>
        </p:txBody>
      </p:sp>
    </p:spTree>
    <p:extLst>
      <p:ext uri="{BB962C8B-B14F-4D97-AF65-F5344CB8AC3E}">
        <p14:creationId xmlns:p14="http://schemas.microsoft.com/office/powerpoint/2010/main" val="558704307"/>
      </p:ext>
    </p:extLst>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xit" presetSubtype="0" fill="hold" grpId="1" nodeType="clickEffect">
                                  <p:stCondLst>
                                    <p:cond delay="0"/>
                                  </p:stCondLst>
                                  <p:childTnLst>
                                    <p:animEffect transition="out" filter="fade">
                                      <p:cBhvr>
                                        <p:cTn id="16" dur="500"/>
                                        <p:tgtEl>
                                          <p:spTgt spid="5"/>
                                        </p:tgtEl>
                                      </p:cBhvr>
                                    </p:animEffect>
                                    <p:set>
                                      <p:cBhvr>
                                        <p:cTn id="17" dur="1" fill="hold">
                                          <p:stCondLst>
                                            <p:cond delay="499"/>
                                          </p:stCondLst>
                                        </p:cTn>
                                        <p:tgtEl>
                                          <p:spTgt spid="5"/>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Effect transition="in" filter="fade">
                                      <p:cBhvr>
                                        <p:cTn id="22" dur="500"/>
                                        <p:tgtEl>
                                          <p:spTgt spid="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fade">
                                      <p:cBhvr>
                                        <p:cTn id="27" dur="500"/>
                                        <p:tgtEl>
                                          <p:spTgt spid="3">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Effect transition="in" filter="fade">
                                      <p:cBhvr>
                                        <p:cTn id="3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5" grpId="0" animBg="1"/>
      <p:bldP spid="5" grpId="1"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kt 1">
            <a:extLst>
              <a:ext uri="{FF2B5EF4-FFF2-40B4-BE49-F238E27FC236}">
                <a16:creationId xmlns:a16="http://schemas.microsoft.com/office/drawing/2014/main" id="{DB843E18-63E4-45D9-BF6A-02C52E876859}"/>
              </a:ext>
            </a:extLst>
          </p:cNvPr>
          <p:cNvGraphicFramePr>
            <a:graphicFrameLocks noChangeAspect="1"/>
          </p:cNvGraphicFramePr>
          <p:nvPr>
            <p:extLst>
              <p:ext uri="{D42A27DB-BD31-4B8C-83A1-F6EECF244321}">
                <p14:modId xmlns:p14="http://schemas.microsoft.com/office/powerpoint/2010/main" val="1018575906"/>
              </p:ext>
            </p:extLst>
          </p:nvPr>
        </p:nvGraphicFramePr>
        <p:xfrm>
          <a:off x="745582" y="986242"/>
          <a:ext cx="5813571" cy="5670957"/>
        </p:xfrm>
        <a:graphic>
          <a:graphicData uri="http://schemas.openxmlformats.org/presentationml/2006/ole">
            <mc:AlternateContent xmlns:mc="http://schemas.openxmlformats.org/markup-compatibility/2006">
              <mc:Choice xmlns:v="urn:schemas-microsoft-com:vml" Requires="v">
                <p:oleObj spid="_x0000_s1028" name="Acrobat Document" r:id="rId3" imgW="5667280" imgH="8019860" progId="AcroExch.Document.DC">
                  <p:embed/>
                </p:oleObj>
              </mc:Choice>
              <mc:Fallback>
                <p:oleObj name="Acrobat Document" r:id="rId3" imgW="5667280" imgH="8019860" progId="AcroExch.Document.DC">
                  <p:embed/>
                  <p:pic>
                    <p:nvPicPr>
                      <p:cNvPr id="0" name=""/>
                      <p:cNvPicPr/>
                      <p:nvPr/>
                    </p:nvPicPr>
                    <p:blipFill>
                      <a:blip r:embed="rId4"/>
                      <a:stretch>
                        <a:fillRect/>
                      </a:stretch>
                    </p:blipFill>
                    <p:spPr>
                      <a:xfrm>
                        <a:off x="745582" y="986242"/>
                        <a:ext cx="5813571" cy="5670957"/>
                      </a:xfrm>
                      <a:prstGeom prst="rect">
                        <a:avLst/>
                      </a:prstGeom>
                    </p:spPr>
                  </p:pic>
                </p:oleObj>
              </mc:Fallback>
            </mc:AlternateContent>
          </a:graphicData>
        </a:graphic>
      </p:graphicFrame>
      <p:sp>
        <p:nvSpPr>
          <p:cNvPr id="3" name="Textfeld 2">
            <a:extLst>
              <a:ext uri="{FF2B5EF4-FFF2-40B4-BE49-F238E27FC236}">
                <a16:creationId xmlns:a16="http://schemas.microsoft.com/office/drawing/2014/main" id="{9FAD2505-B5E8-4A2A-AEC5-5E917E4EA136}"/>
              </a:ext>
            </a:extLst>
          </p:cNvPr>
          <p:cNvSpPr txBox="1"/>
          <p:nvPr/>
        </p:nvSpPr>
        <p:spPr>
          <a:xfrm>
            <a:off x="7080308" y="813732"/>
            <a:ext cx="3607265" cy="923330"/>
          </a:xfrm>
          <a:prstGeom prst="rect">
            <a:avLst/>
          </a:prstGeom>
          <a:noFill/>
        </p:spPr>
        <p:txBody>
          <a:bodyPr wrap="square" rtlCol="0">
            <a:spAutoFit/>
          </a:bodyPr>
          <a:lstStyle/>
          <a:p>
            <a:r>
              <a:rPr lang="de-DE" dirty="0"/>
              <a:t>Der Betreuerausweis wird in seiner derzeitigen Form im DinA4-Format erstellt</a:t>
            </a:r>
          </a:p>
        </p:txBody>
      </p:sp>
      <p:sp>
        <p:nvSpPr>
          <p:cNvPr id="12" name="Pfeil: nach links 11">
            <a:extLst>
              <a:ext uri="{FF2B5EF4-FFF2-40B4-BE49-F238E27FC236}">
                <a16:creationId xmlns:a16="http://schemas.microsoft.com/office/drawing/2014/main" id="{78910555-081A-4183-AA28-E5DF0FA3CB13}"/>
              </a:ext>
            </a:extLst>
          </p:cNvPr>
          <p:cNvSpPr/>
          <p:nvPr/>
        </p:nvSpPr>
        <p:spPr>
          <a:xfrm>
            <a:off x="3652368" y="1161882"/>
            <a:ext cx="1762034" cy="484632"/>
          </a:xfrm>
          <a:prstGeom prst="leftArrow">
            <a:avLst/>
          </a:prstGeom>
        </p:spPr>
        <p:style>
          <a:lnRef idx="2">
            <a:schemeClr val="dk1"/>
          </a:lnRef>
          <a:fillRef idx="1">
            <a:schemeClr val="lt1"/>
          </a:fillRef>
          <a:effectRef idx="0">
            <a:schemeClr val="dk1"/>
          </a:effectRef>
          <a:fontRef idx="minor">
            <a:schemeClr val="dk1"/>
          </a:fontRef>
        </p:style>
        <p:txBody>
          <a:bodyPr rtlCol="0" anchor="ctr"/>
          <a:lstStyle/>
          <a:p>
            <a:pPr algn="ctr"/>
            <a:r>
              <a:rPr lang="de-DE" sz="1400" dirty="0"/>
              <a:t>Aktenzeichen</a:t>
            </a:r>
          </a:p>
        </p:txBody>
      </p:sp>
      <p:sp>
        <p:nvSpPr>
          <p:cNvPr id="14" name="Pfeil: nach links 13">
            <a:extLst>
              <a:ext uri="{FF2B5EF4-FFF2-40B4-BE49-F238E27FC236}">
                <a16:creationId xmlns:a16="http://schemas.microsoft.com/office/drawing/2014/main" id="{0DAF218A-346B-445B-B237-B31B98710D91}"/>
              </a:ext>
            </a:extLst>
          </p:cNvPr>
          <p:cNvSpPr/>
          <p:nvPr/>
        </p:nvSpPr>
        <p:spPr>
          <a:xfrm>
            <a:off x="4181393" y="1822154"/>
            <a:ext cx="1762034" cy="484632"/>
          </a:xfrm>
          <a:prstGeom prst="leftArrow">
            <a:avLst/>
          </a:prstGeom>
        </p:spPr>
        <p:style>
          <a:lnRef idx="2">
            <a:schemeClr val="dk1"/>
          </a:lnRef>
          <a:fillRef idx="1">
            <a:schemeClr val="lt1"/>
          </a:fillRef>
          <a:effectRef idx="0">
            <a:schemeClr val="dk1"/>
          </a:effectRef>
          <a:fontRef idx="minor">
            <a:schemeClr val="dk1"/>
          </a:fontRef>
        </p:style>
        <p:txBody>
          <a:bodyPr rtlCol="0" anchor="ctr"/>
          <a:lstStyle/>
          <a:p>
            <a:pPr algn="ctr"/>
            <a:r>
              <a:rPr lang="de-DE" sz="1000" dirty="0"/>
              <a:t>Betreuerbezeichnung</a:t>
            </a:r>
          </a:p>
        </p:txBody>
      </p:sp>
      <p:sp>
        <p:nvSpPr>
          <p:cNvPr id="15" name="Pfeil: nach links 14">
            <a:extLst>
              <a:ext uri="{FF2B5EF4-FFF2-40B4-BE49-F238E27FC236}">
                <a16:creationId xmlns:a16="http://schemas.microsoft.com/office/drawing/2014/main" id="{96B0F32F-C18F-4CCB-8830-3D77AA7352D7}"/>
              </a:ext>
            </a:extLst>
          </p:cNvPr>
          <p:cNvSpPr/>
          <p:nvPr/>
        </p:nvSpPr>
        <p:spPr>
          <a:xfrm>
            <a:off x="3422708" y="2681078"/>
            <a:ext cx="1762033" cy="575035"/>
          </a:xfrm>
          <a:prstGeom prst="leftArrow">
            <a:avLst/>
          </a:prstGeom>
        </p:spPr>
        <p:style>
          <a:lnRef idx="2">
            <a:schemeClr val="dk1"/>
          </a:lnRef>
          <a:fillRef idx="1">
            <a:schemeClr val="lt1"/>
          </a:fillRef>
          <a:effectRef idx="0">
            <a:schemeClr val="dk1"/>
          </a:effectRef>
          <a:fontRef idx="minor">
            <a:schemeClr val="dk1"/>
          </a:fontRef>
        </p:style>
        <p:txBody>
          <a:bodyPr rtlCol="0" anchor="ctr"/>
          <a:lstStyle/>
          <a:p>
            <a:pPr algn="ctr"/>
            <a:r>
              <a:rPr lang="de-DE" sz="1000" dirty="0"/>
              <a:t>Bezeichnung der Aufgabenkreise</a:t>
            </a:r>
          </a:p>
        </p:txBody>
      </p:sp>
      <p:sp>
        <p:nvSpPr>
          <p:cNvPr id="16" name="Pfeil: nach links 15">
            <a:extLst>
              <a:ext uri="{FF2B5EF4-FFF2-40B4-BE49-F238E27FC236}">
                <a16:creationId xmlns:a16="http://schemas.microsoft.com/office/drawing/2014/main" id="{047D07FE-30C5-40E4-9E4A-9A0DE1A172F1}"/>
              </a:ext>
            </a:extLst>
          </p:cNvPr>
          <p:cNvSpPr/>
          <p:nvPr/>
        </p:nvSpPr>
        <p:spPr>
          <a:xfrm>
            <a:off x="4035452" y="4119512"/>
            <a:ext cx="1762032" cy="575035"/>
          </a:xfrm>
          <a:prstGeom prst="leftArrow">
            <a:avLst/>
          </a:prstGeom>
        </p:spPr>
        <p:style>
          <a:lnRef idx="2">
            <a:schemeClr val="dk1"/>
          </a:lnRef>
          <a:fillRef idx="1">
            <a:schemeClr val="lt1"/>
          </a:fillRef>
          <a:effectRef idx="0">
            <a:schemeClr val="dk1"/>
          </a:effectRef>
          <a:fontRef idx="minor">
            <a:schemeClr val="dk1"/>
          </a:fontRef>
        </p:style>
        <p:txBody>
          <a:bodyPr rtlCol="0" anchor="ctr"/>
          <a:lstStyle/>
          <a:p>
            <a:pPr algn="ctr"/>
            <a:r>
              <a:rPr lang="de-DE" sz="1000" dirty="0"/>
              <a:t>Evtl. Einwilligungsvorbehalt</a:t>
            </a:r>
          </a:p>
        </p:txBody>
      </p:sp>
      <p:sp>
        <p:nvSpPr>
          <p:cNvPr id="17" name="Pfeil: nach links 16">
            <a:extLst>
              <a:ext uri="{FF2B5EF4-FFF2-40B4-BE49-F238E27FC236}">
                <a16:creationId xmlns:a16="http://schemas.microsoft.com/office/drawing/2014/main" id="{8DE6E782-DA10-4306-8D96-D813EEB03778}"/>
              </a:ext>
            </a:extLst>
          </p:cNvPr>
          <p:cNvSpPr/>
          <p:nvPr/>
        </p:nvSpPr>
        <p:spPr>
          <a:xfrm>
            <a:off x="3091992" y="4581427"/>
            <a:ext cx="1432874" cy="484632"/>
          </a:xfrm>
          <a:prstGeom prst="leftArrow">
            <a:avLst/>
          </a:prstGeom>
        </p:spPr>
        <p:style>
          <a:lnRef idx="2">
            <a:schemeClr val="dk1"/>
          </a:lnRef>
          <a:fillRef idx="1">
            <a:schemeClr val="lt1"/>
          </a:fillRef>
          <a:effectRef idx="0">
            <a:schemeClr val="dk1"/>
          </a:effectRef>
          <a:fontRef idx="minor">
            <a:schemeClr val="dk1"/>
          </a:fontRef>
        </p:style>
        <p:txBody>
          <a:bodyPr rtlCol="0" anchor="ctr"/>
          <a:lstStyle/>
          <a:p>
            <a:pPr algn="ctr"/>
            <a:r>
              <a:rPr lang="de-DE" sz="1200" dirty="0"/>
              <a:t>Unterschrift</a:t>
            </a:r>
          </a:p>
        </p:txBody>
      </p:sp>
      <p:sp>
        <p:nvSpPr>
          <p:cNvPr id="19" name="Sprechblase: oval 18">
            <a:extLst>
              <a:ext uri="{FF2B5EF4-FFF2-40B4-BE49-F238E27FC236}">
                <a16:creationId xmlns:a16="http://schemas.microsoft.com/office/drawing/2014/main" id="{447816A1-4E61-476C-B654-1571A275154C}"/>
              </a:ext>
            </a:extLst>
          </p:cNvPr>
          <p:cNvSpPr/>
          <p:nvPr/>
        </p:nvSpPr>
        <p:spPr>
          <a:xfrm>
            <a:off x="8135332" y="3578721"/>
            <a:ext cx="1894788" cy="1681435"/>
          </a:xfrm>
          <a:prstGeom prst="wedgeEllipseCallout">
            <a:avLst>
              <a:gd name="adj1" fmla="val -265163"/>
              <a:gd name="adj2" fmla="val -28283"/>
            </a:avLst>
          </a:prstGeom>
        </p:spPr>
        <p:style>
          <a:lnRef idx="2">
            <a:schemeClr val="dk1"/>
          </a:lnRef>
          <a:fillRef idx="1">
            <a:schemeClr val="lt1"/>
          </a:fillRef>
          <a:effectRef idx="0">
            <a:schemeClr val="dk1"/>
          </a:effectRef>
          <a:fontRef idx="minor">
            <a:schemeClr val="dk1"/>
          </a:fontRef>
        </p:style>
        <p:txBody>
          <a:bodyPr rtlCol="0" anchor="ctr"/>
          <a:lstStyle/>
          <a:p>
            <a:pPr algn="ctr"/>
            <a:r>
              <a:rPr lang="de-DE" sz="1200" dirty="0"/>
              <a:t>Bei vorläufiger Betreuung, das Ende der Einstweiligen Maßnahme </a:t>
            </a:r>
          </a:p>
        </p:txBody>
      </p:sp>
    </p:spTree>
    <p:extLst>
      <p:ext uri="{BB962C8B-B14F-4D97-AF65-F5344CB8AC3E}">
        <p14:creationId xmlns:p14="http://schemas.microsoft.com/office/powerpoint/2010/main" val="2229483602"/>
      </p:ext>
    </p:extLst>
  </p:cSld>
  <p:clrMapOvr>
    <a:masterClrMapping/>
  </p:clrMapOvr>
  <p:transition spd="slow">
    <p:push/>
  </p:transition>
</p:sld>
</file>

<file path=ppt/theme/theme1.xml><?xml version="1.0" encoding="utf-8"?>
<a:theme xmlns:a="http://schemas.openxmlformats.org/drawingml/2006/main" name="Segment">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0</TotalTime>
  <Words>297</Words>
  <Application>Microsoft Office PowerPoint</Application>
  <PresentationFormat>Breitbild</PresentationFormat>
  <Paragraphs>29</Paragraphs>
  <Slides>4</Slides>
  <Notes>0</Notes>
  <HiddenSlides>0</HiddenSlides>
  <MMClips>0</MMClips>
  <ScaleCrop>false</ScaleCrop>
  <HeadingPairs>
    <vt:vector size="8" baseType="variant">
      <vt:variant>
        <vt:lpstr>Verwendete Schriftarten</vt:lpstr>
      </vt:variant>
      <vt:variant>
        <vt:i4>4</vt:i4>
      </vt:variant>
      <vt:variant>
        <vt:lpstr>Design</vt:lpstr>
      </vt:variant>
      <vt:variant>
        <vt:i4>1</vt:i4>
      </vt:variant>
      <vt:variant>
        <vt:lpstr>Eingebettete OLE-Server</vt:lpstr>
      </vt:variant>
      <vt:variant>
        <vt:i4>1</vt:i4>
      </vt:variant>
      <vt:variant>
        <vt:lpstr>Folientitel</vt:lpstr>
      </vt:variant>
      <vt:variant>
        <vt:i4>4</vt:i4>
      </vt:variant>
    </vt:vector>
  </HeadingPairs>
  <TitlesOfParts>
    <vt:vector size="10" baseType="lpstr">
      <vt:lpstr>Arial</vt:lpstr>
      <vt:lpstr>Century Gothic</vt:lpstr>
      <vt:lpstr>Wingdings</vt:lpstr>
      <vt:lpstr>Wingdings 3</vt:lpstr>
      <vt:lpstr>Segment</vt:lpstr>
      <vt:lpstr>Adobe Acrobat Document</vt:lpstr>
      <vt:lpstr>Das Verpflichtungsgespräch und der Betreuerausweis</vt:lpstr>
      <vt:lpstr>PowerPoint-Präsentation</vt:lpstr>
      <vt:lpstr>Betreuerausweis</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Das Verpflichtungsgespräch und der Betreuerausweis</dc:title>
  <dc:creator>Neuendorf-Schulz, Simone</dc:creator>
  <cp:lastModifiedBy>Neuendorf-Schulz, Simone</cp:lastModifiedBy>
  <cp:revision>4</cp:revision>
  <dcterms:created xsi:type="dcterms:W3CDTF">2024-12-05T07:31:13Z</dcterms:created>
  <dcterms:modified xsi:type="dcterms:W3CDTF">2025-02-05T09:45:57Z</dcterms:modified>
</cp:coreProperties>
</file>