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3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2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D17F9-FC6F-496C-A800-D238553E0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6F4CCA-DA36-476F-907E-328E8056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6AB541-2557-4470-BA14-38D2878B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E964F-61D8-4DC0-8837-01690285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9E3B6-878E-4033-8E31-9CC128EC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34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1343B-5206-4CC9-BEE3-943255AE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617EC8-2B09-4F9D-B5A1-A2B99FAEF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541D5C-37CD-4094-BDFE-7942B80A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8FA8D-3073-4335-9987-483C5F4A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25683C-CD0A-4B95-8680-0781C099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60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EC5F252-2992-46B7-B573-06E91B3C7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66CF43-4421-421B-9A8F-D2B97C215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D4E1D-8F5D-4CF8-82D2-85B33FA7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F39A26-D13A-4400-AED1-DF55ABB0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7705AF-B78D-4A09-9BD3-92BFEB5C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0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E2EC5-48A2-4F56-8A0C-56C3FB359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01CF8-7A62-49CD-A741-5207140D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49245-9A67-4D31-BB05-053F9518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D8DB57-3C5F-49D6-A8A5-841694B4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783A83-3CB0-428D-B007-87DED164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2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D0E3B-74D4-47B0-9A53-3342146B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97932F-5B50-4341-A7B2-802EB64CA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20A949-A9D3-4A30-953C-7F119BBE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93653-3613-4A8A-8E89-5F9FE6FE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21F8D-F1B6-46D0-90A0-1A666C62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6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3C9ED-89CE-4C68-A498-AD09BD43D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070962-D92E-42D1-8224-90A335555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F116D5-012D-4226-BA75-56D50D1EB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A66F6-F21A-4480-8ACE-136A7966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85DAFB-9FB9-4316-9172-C2FBEB85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8BEBDC-00BE-4C6D-BDDF-42428E3D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29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1184C-5F8F-4377-85AD-C3433099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F3FAD-DD5D-416A-B8FD-F7C1A937E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DF30C5-EB2C-4AD2-9E85-AB7EBB0D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370E74-437F-4A38-B67D-E1719BF93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4288219-BDBB-4D92-A8A6-2CB2E2451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A552D0-243F-444B-92FC-9A7B13B8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B86493-0D26-45C3-BE1F-FF098CDD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1185C9-758B-4926-A509-DA098D86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94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8138C-1993-4A5D-837E-0B775F14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A3D88E-3944-4D4A-8ACF-F2D27F1F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CB50F-A4EB-4E90-8CF3-AAD83F53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F128F0-4191-4048-AA34-9A35E5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13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0C0AD7-7DDE-48A9-BDF3-18172697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BF7D6A-F87B-440F-A50B-E9ACC9F8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5247CF-D0F8-45D1-9AB4-D766B5EC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4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DA2DD-85AF-47F4-B6B6-5203CC9B7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FDDDE6-5CF3-4389-80EA-F14C5E72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9E6E0-D054-4DE0-BC8B-CCE8C2B04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9DDD2C-47EE-4296-842C-9761150B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14C211-2C2D-4EFC-BD74-48DB747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E187C5-0B5D-4CA1-B0DE-B6304B19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19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59410-A12F-46B2-B8CF-8BEA4C09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64A7637-FF37-4F45-BB11-9A2482923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5F4AE9-539B-46A5-86F6-F3A5B8DC5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733F17-F0E5-4341-B020-DD9F9DF8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54DA66-955E-4B31-B894-91327F72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E8FD1A-4A11-42B3-8C1B-1175271D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23CEA1-0EB8-4EDF-998B-2A3329BF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659617-B1C1-4541-99CA-8A634728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C2F94D-DEE6-4EBD-A580-6A7BA59BF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1235-19C1-4E0E-A222-AF852201EB24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FA43B8-7347-47A2-84A1-36F6FD581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551DDF-2344-4F46-A6CF-54E125B7C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22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EEE2150-0D43-4157-A59B-241043D9EBED}"/>
              </a:ext>
            </a:extLst>
          </p:cNvPr>
          <p:cNvSpPr/>
          <p:nvPr/>
        </p:nvSpPr>
        <p:spPr>
          <a:xfrm>
            <a:off x="780475" y="1215614"/>
            <a:ext cx="2119257" cy="1635162"/>
          </a:xfrm>
          <a:prstGeom prst="rect">
            <a:avLst/>
          </a:prstGeom>
          <a:solidFill>
            <a:srgbClr val="C93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Ehesachen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0CA0CA0-3CCB-490B-B316-29D21631D8CF}"/>
              </a:ext>
            </a:extLst>
          </p:cNvPr>
          <p:cNvSpPr/>
          <p:nvPr/>
        </p:nvSpPr>
        <p:spPr>
          <a:xfrm>
            <a:off x="780475" y="3062714"/>
            <a:ext cx="2119257" cy="16351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Familienstreit-sachen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6562313-91F1-4BE0-A15D-EADDC4F67B03}"/>
              </a:ext>
            </a:extLst>
          </p:cNvPr>
          <p:cNvSpPr/>
          <p:nvPr/>
        </p:nvSpPr>
        <p:spPr>
          <a:xfrm>
            <a:off x="780475" y="4898123"/>
            <a:ext cx="2119257" cy="16351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Angelegenheiten der freiwilligen Gerichtsbarkeit</a:t>
            </a:r>
          </a:p>
        </p:txBody>
      </p:sp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88018445-F1DF-4BD0-91CD-1B6062C2F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513198"/>
              </p:ext>
            </p:extLst>
          </p:nvPr>
        </p:nvGraphicFramePr>
        <p:xfrm>
          <a:off x="3382832" y="1233509"/>
          <a:ext cx="7181178" cy="16351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81178">
                  <a:extLst>
                    <a:ext uri="{9D8B030D-6E8A-4147-A177-3AD203B41FA5}">
                      <a16:colId xmlns:a16="http://schemas.microsoft.com/office/drawing/2014/main" val="2780420258"/>
                    </a:ext>
                  </a:extLst>
                </a:gridCol>
              </a:tblGrid>
              <a:tr h="1635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kern="100" dirty="0">
                          <a:effectLst/>
                        </a:rPr>
                        <a:t>Folgesache VA, Antrag auf Ehescheidung, Aufhebung der Ehe, Feststellung des Nichtbestehens einer Ehe,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kern="100" dirty="0">
                          <a:effectLst/>
                        </a:rPr>
                        <a:t>Folgesache: Trennungsunterhalt, Folgesache Ehe-wohnungs- und Haushaltssachen, Folgesache elterliche Sorge</a:t>
                      </a:r>
                      <a:endParaRPr lang="de-DE" sz="18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93F49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098658"/>
                  </a:ext>
                </a:extLst>
              </a:tr>
            </a:tbl>
          </a:graphicData>
        </a:graphic>
      </p:graphicFrame>
      <p:graphicFrame>
        <p:nvGraphicFramePr>
          <p:cNvPr id="17" name="Tabelle 16">
            <a:extLst>
              <a:ext uri="{FF2B5EF4-FFF2-40B4-BE49-F238E27FC236}">
                <a16:creationId xmlns:a16="http://schemas.microsoft.com/office/drawing/2014/main" id="{72C306C8-DBD7-40EF-85A3-8F12E4574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395531"/>
              </p:ext>
            </p:extLst>
          </p:nvPr>
        </p:nvGraphicFramePr>
        <p:xfrm>
          <a:off x="3382832" y="3062714"/>
          <a:ext cx="7181178" cy="1600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81178">
                  <a:extLst>
                    <a:ext uri="{9D8B030D-6E8A-4147-A177-3AD203B41FA5}">
                      <a16:colId xmlns:a16="http://schemas.microsoft.com/office/drawing/2014/main" val="2148015338"/>
                    </a:ext>
                  </a:extLst>
                </a:gridCol>
              </a:tblGrid>
              <a:tr h="1600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kern="100" dirty="0">
                          <a:effectLst/>
                        </a:rPr>
                        <a:t>Verwandtenunterhalt, Beerdigungskosten der Mutter, Unterhaltssachen gem. § 231 I </a:t>
                      </a:r>
                      <a:r>
                        <a:rPr lang="de-DE" sz="1800" kern="100" dirty="0" err="1">
                          <a:effectLst/>
                        </a:rPr>
                        <a:t>FamFG</a:t>
                      </a:r>
                      <a:r>
                        <a:rPr lang="de-DE" sz="1800" kern="100" dirty="0">
                          <a:effectLst/>
                        </a:rPr>
                        <a:t>, sonstige Familiensachen, Ansprüche aus dem Güterrecht, Güterrechts-sachen gem. § 261 I </a:t>
                      </a:r>
                      <a:r>
                        <a:rPr lang="de-DE" sz="1800" kern="100" dirty="0" err="1">
                          <a:effectLst/>
                        </a:rPr>
                        <a:t>FamFG</a:t>
                      </a:r>
                      <a:r>
                        <a:rPr lang="de-DE" sz="1800" kern="100" dirty="0">
                          <a:effectLst/>
                        </a:rPr>
                        <a:t>, Kindesunterhalt, Ansprüche aus der Verlobung, Ansprüche aus Anlass der Geburt</a:t>
                      </a:r>
                      <a:endParaRPr lang="de-DE" sz="18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3692581"/>
                  </a:ext>
                </a:extLst>
              </a:tr>
            </a:tbl>
          </a:graphicData>
        </a:graphic>
      </p:graphicFrame>
      <p:sp>
        <p:nvSpPr>
          <p:cNvPr id="18" name="Rechteck 17">
            <a:extLst>
              <a:ext uri="{FF2B5EF4-FFF2-40B4-BE49-F238E27FC236}">
                <a16:creationId xmlns:a16="http://schemas.microsoft.com/office/drawing/2014/main" id="{C5790668-5DCE-46EC-A9AE-346AB6EB3745}"/>
              </a:ext>
            </a:extLst>
          </p:cNvPr>
          <p:cNvSpPr/>
          <p:nvPr/>
        </p:nvSpPr>
        <p:spPr>
          <a:xfrm>
            <a:off x="3382833" y="4898123"/>
            <a:ext cx="7181177" cy="15696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1600" b="1" dirty="0">
                <a:solidFill>
                  <a:schemeClr val="bg1"/>
                </a:solidFill>
                <a:ea typeface="Times New Roman" panose="02020603050405020304" pitchFamily="18" charset="0"/>
              </a:rPr>
              <a:t>Folgesache Umgang, elterliche Sorge, Vormundschaft, Pflegschaft, Pflegschaft, Ersetzung der Einwilligung zur Annahme als Kind, Gewaltschutzsachen, Annahme als Kind, Ehewohnungs- und Haushaltsachen, Feststellung des Bestehens eines Eltern-Kind-Verhältnisses, Umgang, Unterbringung eines Kindes, Unterhaltssachen gem. § 231 II </a:t>
            </a:r>
            <a:r>
              <a:rPr lang="de-DE" sz="1600" b="1" dirty="0" err="1">
                <a:solidFill>
                  <a:schemeClr val="bg1"/>
                </a:solidFill>
                <a:ea typeface="Times New Roman" panose="02020603050405020304" pitchFamily="18" charset="0"/>
              </a:rPr>
              <a:t>FamFG</a:t>
            </a:r>
            <a:r>
              <a:rPr lang="de-DE" sz="1600" b="1" dirty="0">
                <a:solidFill>
                  <a:schemeClr val="bg1"/>
                </a:solidFill>
                <a:ea typeface="Times New Roman" panose="02020603050405020304" pitchFamily="18" charset="0"/>
              </a:rPr>
              <a:t>, Vaterschaftsanfechtung, Versorgungsausgleich, Kindesherausgabe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077401">
            <a:off x="10259816" y="19519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A4</a:t>
            </a:r>
          </a:p>
        </p:txBody>
      </p:sp>
    </p:spTree>
    <p:extLst>
      <p:ext uri="{BB962C8B-B14F-4D97-AF65-F5344CB8AC3E}">
        <p14:creationId xmlns:p14="http://schemas.microsoft.com/office/powerpoint/2010/main" val="23293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18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</cp:revision>
  <dcterms:created xsi:type="dcterms:W3CDTF">2025-01-06T11:40:08Z</dcterms:created>
  <dcterms:modified xsi:type="dcterms:W3CDTF">2025-01-06T11:58:49Z</dcterms:modified>
</cp:coreProperties>
</file>