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67" r:id="rId23"/>
    <p:sldId id="27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1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35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14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12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3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0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7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3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4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3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54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DD19-3B69-40DA-A1AC-9834C2D5D07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9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263385"/>
            <a:ext cx="9966389" cy="30657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Beschriftung der Dienstzimmer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Aktenregale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Aktenböcke mit Fächern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Posteingänge und Postausgänge (Abtrag)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Vorlage-Fächer für Richter und Rechtspfleger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146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Ausstattung einer Abteilung</a:t>
            </a:r>
            <a:endParaRPr lang="de-DE" sz="2400" dirty="0"/>
          </a:p>
        </p:txBody>
      </p:sp>
      <p:sp>
        <p:nvSpPr>
          <p:cNvPr id="12" name="Gefaltete Ecke 11"/>
          <p:cNvSpPr/>
          <p:nvPr/>
        </p:nvSpPr>
        <p:spPr>
          <a:xfrm rot="21277117">
            <a:off x="9601578" y="526774"/>
            <a:ext cx="2013117" cy="20159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Sollte gut beschriftet sein, damit sich auch ein anderer Kollege zurechtfindet…</a:t>
            </a:r>
            <a:endParaRPr lang="de-DE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968377"/>
            <a:ext cx="9966389" cy="13463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Eine Verfügung ist eine Zusammenfassung von zu erledigenden Arbeitsschritten und dient der Bearbeitung von Verfahrensakten.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155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Verfügung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890219" y="3366377"/>
            <a:ext cx="5619776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Ergehen durch Richter, Rechtspfleger und </a:t>
            </a:r>
            <a:r>
              <a:rPr lang="de-DE" sz="2000" dirty="0" err="1" smtClean="0"/>
              <a:t>UdG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307735" y="4080475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Verfahrenseinleitendes Mittel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784328" y="4810285"/>
            <a:ext cx="6088210" cy="8251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Dienen zur Sicherstellung, dass Akten nicht in Vergessenheit geraten und Aufgaben bearbeitet werden</a:t>
            </a:r>
            <a:endParaRPr lang="de-DE" sz="2000" dirty="0"/>
          </a:p>
        </p:txBody>
      </p:sp>
      <p:sp>
        <p:nvSpPr>
          <p:cNvPr id="9" name="Gefaltete Ecke 8"/>
          <p:cNvSpPr/>
          <p:nvPr/>
        </p:nvSpPr>
        <p:spPr>
          <a:xfrm rot="337134">
            <a:off x="9336540" y="3567762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Nicht zu verwechseln mit einer gerichtlichen Entscheidung!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5141120" y="5687119"/>
            <a:ext cx="4202260" cy="7948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Zuständig für die Erledigung ist der </a:t>
            </a:r>
            <a:r>
              <a:rPr lang="de-DE" sz="2000" dirty="0" err="1" smtClean="0"/>
              <a:t>UdG</a:t>
            </a:r>
            <a:r>
              <a:rPr lang="de-DE" sz="2000" dirty="0" smtClean="0"/>
              <a:t>/Registrator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75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156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3471864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Aufbau der Verfügung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1030760">
            <a:off x="9791930" y="4661278"/>
            <a:ext cx="1674414" cy="172573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…wird der Reihe nach abgearbeitet…</a:t>
            </a:r>
          </a:p>
        </p:txBody>
      </p:sp>
      <p:sp>
        <p:nvSpPr>
          <p:cNvPr id="5" name="Rechteck 4"/>
          <p:cNvSpPr/>
          <p:nvPr/>
        </p:nvSpPr>
        <p:spPr>
          <a:xfrm>
            <a:off x="1857375" y="2221925"/>
            <a:ext cx="6899128" cy="3793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Vfg</a:t>
            </a:r>
            <a:r>
              <a:rPr lang="de-DE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Abschr.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25.08.2023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25) an Kl.-Vertr. z. </a:t>
            </a:r>
            <a:r>
              <a:rPr lang="de-DE" sz="2000" dirty="0" err="1" smtClean="0">
                <a:solidFill>
                  <a:schemeClr val="tx1"/>
                </a:solidFill>
              </a:rPr>
              <a:t>Stg</a:t>
            </a:r>
            <a:r>
              <a:rPr lang="de-DE" sz="2000" dirty="0" smtClean="0">
                <a:solidFill>
                  <a:schemeClr val="tx1"/>
                </a:solidFill>
              </a:rPr>
              <a:t>. binnen 2</a:t>
            </a:r>
          </a:p>
          <a:p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     Wochen</a:t>
            </a:r>
          </a:p>
          <a:p>
            <a:pPr marL="342900" indent="-342900">
              <a:buAutoNum type="arabicPeriod" startAt="2"/>
            </a:pPr>
            <a:r>
              <a:rPr lang="de-DE" sz="2000" dirty="0" err="1" smtClean="0">
                <a:solidFill>
                  <a:schemeClr val="tx1"/>
                </a:solidFill>
              </a:rPr>
              <a:t>Absch</a:t>
            </a:r>
            <a:r>
              <a:rPr lang="de-DE" sz="2000" dirty="0" smtClean="0">
                <a:solidFill>
                  <a:schemeClr val="tx1"/>
                </a:solidFill>
              </a:rPr>
              <a:t>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26.08.2023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28) an Bekl.-Vertr. z.K.</a:t>
            </a:r>
          </a:p>
          <a:p>
            <a:pPr marL="342900" indent="-342900">
              <a:buAutoNum type="arabicPeriod" startAt="2"/>
            </a:pPr>
            <a:r>
              <a:rPr lang="de-DE" sz="2000" dirty="0" smtClean="0">
                <a:solidFill>
                  <a:schemeClr val="tx1"/>
                </a:solidFill>
              </a:rPr>
              <a:t>WV 1 Monat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               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Gigi" panose="04040504061007020D02" pitchFamily="82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Fischer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	Fischer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	</a:t>
            </a:r>
            <a:r>
              <a:rPr lang="de-DE" sz="2000" dirty="0" err="1" smtClean="0">
                <a:solidFill>
                  <a:schemeClr val="tx1"/>
                </a:solidFill>
              </a:rPr>
              <a:t>RiAG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69928" y="2386013"/>
            <a:ext cx="914400" cy="314325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869927" y="2950174"/>
            <a:ext cx="6402535" cy="1278926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807790" y="4209738"/>
            <a:ext cx="1816247" cy="3857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821559" y="4738174"/>
            <a:ext cx="914400" cy="468103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762028" y="5296332"/>
            <a:ext cx="914400" cy="31432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715914" y="5630761"/>
            <a:ext cx="914400" cy="31432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3402661" y="2353769"/>
            <a:ext cx="4304579" cy="314325"/>
            <a:chOff x="3402661" y="2353769"/>
            <a:chExt cx="4304579" cy="314325"/>
          </a:xfrm>
        </p:grpSpPr>
        <p:sp>
          <p:nvSpPr>
            <p:cNvPr id="13" name="Abgerundetes Rechteck 12"/>
            <p:cNvSpPr/>
            <p:nvPr/>
          </p:nvSpPr>
          <p:spPr>
            <a:xfrm>
              <a:off x="5306939" y="2353769"/>
              <a:ext cx="2400301" cy="3143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Überschrift</a:t>
              </a:r>
              <a:endParaRPr lang="de-DE" dirty="0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H="1">
              <a:off x="3402661" y="2536043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7687519" y="3275312"/>
            <a:ext cx="3343946" cy="585851"/>
            <a:chOff x="7687519" y="3275312"/>
            <a:chExt cx="3343946" cy="585851"/>
          </a:xfrm>
        </p:grpSpPr>
        <p:sp>
          <p:nvSpPr>
            <p:cNvPr id="23" name="Abgerundetes Rechteck 22"/>
            <p:cNvSpPr/>
            <p:nvPr/>
          </p:nvSpPr>
          <p:spPr>
            <a:xfrm>
              <a:off x="8631164" y="3275312"/>
              <a:ext cx="2400301" cy="58585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Nummerierung ab Punkt 2</a:t>
              </a:r>
              <a:endParaRPr lang="de-DE" dirty="0"/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H="1">
              <a:off x="7687519" y="3568237"/>
              <a:ext cx="9436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4191722" y="4275916"/>
            <a:ext cx="5843154" cy="374483"/>
            <a:chOff x="4191722" y="4275916"/>
            <a:chExt cx="5843154" cy="374483"/>
          </a:xfrm>
        </p:grpSpPr>
        <p:sp>
          <p:nvSpPr>
            <p:cNvPr id="18" name="Abgerundetes Rechteck 17"/>
            <p:cNvSpPr/>
            <p:nvPr/>
          </p:nvSpPr>
          <p:spPr>
            <a:xfrm>
              <a:off x="6096000" y="4275916"/>
              <a:ext cx="3938876" cy="3744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Ende =&gt; was passiert mit der Akte</a:t>
              </a:r>
              <a:endParaRPr lang="de-DE" dirty="0"/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flipH="1">
              <a:off x="4191722" y="4433899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3761286" y="4856429"/>
            <a:ext cx="3735536" cy="314325"/>
            <a:chOff x="3761286" y="4856429"/>
            <a:chExt cx="3735536" cy="314325"/>
          </a:xfrm>
        </p:grpSpPr>
        <p:sp>
          <p:nvSpPr>
            <p:cNvPr id="19" name="Abgerundetes Rechteck 18"/>
            <p:cNvSpPr/>
            <p:nvPr/>
          </p:nvSpPr>
          <p:spPr>
            <a:xfrm>
              <a:off x="5096521" y="4856429"/>
              <a:ext cx="2400301" cy="3143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Unterschrift</a:t>
              </a:r>
              <a:endParaRPr lang="de-DE" dirty="0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flipH="1">
              <a:off x="3761286" y="5013591"/>
              <a:ext cx="1335235" cy="166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/>
          <p:cNvGrpSpPr/>
          <p:nvPr/>
        </p:nvGrpSpPr>
        <p:grpSpPr>
          <a:xfrm>
            <a:off x="3707461" y="5296331"/>
            <a:ext cx="4304579" cy="314325"/>
            <a:chOff x="3707461" y="5296331"/>
            <a:chExt cx="4304579" cy="314325"/>
          </a:xfrm>
        </p:grpSpPr>
        <p:sp>
          <p:nvSpPr>
            <p:cNvPr id="21" name="Abgerundetes Rechteck 20"/>
            <p:cNvSpPr/>
            <p:nvPr/>
          </p:nvSpPr>
          <p:spPr>
            <a:xfrm>
              <a:off x="5611739" y="5296331"/>
              <a:ext cx="2400301" cy="3143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Name</a:t>
              </a:r>
              <a:endParaRPr lang="de-DE" dirty="0"/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 flipH="1">
              <a:off x="3707461" y="5470174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3707461" y="5650345"/>
            <a:ext cx="4304579" cy="314325"/>
            <a:chOff x="3707461" y="5650345"/>
            <a:chExt cx="4304579" cy="314325"/>
          </a:xfrm>
        </p:grpSpPr>
        <p:sp>
          <p:nvSpPr>
            <p:cNvPr id="22" name="Abgerundetes Rechteck 21"/>
            <p:cNvSpPr/>
            <p:nvPr/>
          </p:nvSpPr>
          <p:spPr>
            <a:xfrm>
              <a:off x="5611739" y="5650345"/>
              <a:ext cx="2400301" cy="31432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Dienstbezeichnung</a:t>
              </a:r>
              <a:endParaRPr lang="de-DE" dirty="0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H="1">
              <a:off x="3707461" y="5787923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6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157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3471864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Aufbau der Verfügung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1030760">
            <a:off x="9372591" y="4070253"/>
            <a:ext cx="1674414" cy="172573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Nach Erledigung folgt ein Erledigungs-vermerk/</a:t>
            </a: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Abvermerk</a:t>
            </a:r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mit Datum und Unterschrift</a:t>
            </a:r>
          </a:p>
        </p:txBody>
      </p:sp>
      <p:sp>
        <p:nvSpPr>
          <p:cNvPr id="5" name="Rechteck 4"/>
          <p:cNvSpPr/>
          <p:nvPr/>
        </p:nvSpPr>
        <p:spPr>
          <a:xfrm>
            <a:off x="1857375" y="2221925"/>
            <a:ext cx="6899128" cy="3793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Vfg</a:t>
            </a:r>
            <a:r>
              <a:rPr lang="de-DE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Abschr.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25.08.2023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25) an Kl.-Vertr. z. </a:t>
            </a:r>
            <a:r>
              <a:rPr lang="de-DE" sz="2000" dirty="0" err="1" smtClean="0">
                <a:solidFill>
                  <a:schemeClr val="tx1"/>
                </a:solidFill>
              </a:rPr>
              <a:t>Stgn</a:t>
            </a:r>
            <a:r>
              <a:rPr lang="de-DE" sz="2000" dirty="0" smtClean="0">
                <a:solidFill>
                  <a:schemeClr val="tx1"/>
                </a:solidFill>
              </a:rPr>
              <a:t>. binnen 2</a:t>
            </a:r>
          </a:p>
          <a:p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     Wochen</a:t>
            </a:r>
          </a:p>
          <a:p>
            <a:pPr marL="342900" indent="-342900">
              <a:buAutoNum type="arabicPeriod" startAt="2"/>
            </a:pPr>
            <a:r>
              <a:rPr lang="de-DE" sz="2000" dirty="0" err="1" smtClean="0">
                <a:solidFill>
                  <a:schemeClr val="tx1"/>
                </a:solidFill>
              </a:rPr>
              <a:t>Absch</a:t>
            </a:r>
            <a:r>
              <a:rPr lang="de-DE" sz="2000" dirty="0" smtClean="0">
                <a:solidFill>
                  <a:schemeClr val="tx1"/>
                </a:solidFill>
              </a:rPr>
              <a:t>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26.08.2023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28) an Bekl.-Vertr. z.K.</a:t>
            </a:r>
          </a:p>
          <a:p>
            <a:pPr marL="342900" indent="-342900">
              <a:buAutoNum type="arabicPeriod" startAt="2"/>
            </a:pPr>
            <a:r>
              <a:rPr lang="de-DE" sz="2000" dirty="0" smtClean="0">
                <a:solidFill>
                  <a:schemeClr val="tx1"/>
                </a:solidFill>
              </a:rPr>
              <a:t>WV 1 Monat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               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Gigi" panose="04040504061007020D02" pitchFamily="82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Fischer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	Fischer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	</a:t>
            </a:r>
            <a:r>
              <a:rPr lang="de-DE" sz="2000" dirty="0" err="1" smtClean="0">
                <a:solidFill>
                  <a:schemeClr val="tx1"/>
                </a:solidFill>
              </a:rPr>
              <a:t>RiAG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4949" y="4600575"/>
            <a:ext cx="3128963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Zu 1. und 2. gefertigt und ab</a:t>
            </a:r>
          </a:p>
          <a:p>
            <a:endParaRPr lang="de-DE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Schmidt, JS,  xx.xx.20xx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36148" y="4586290"/>
            <a:ext cx="2928939" cy="1335890"/>
          </a:xfrm>
          <a:prstGeom prst="rect">
            <a:avLst/>
          </a:prstGeom>
          <a:solidFill>
            <a:srgbClr val="F8CB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8136520" y="5114925"/>
            <a:ext cx="12399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-Form 16"/>
          <p:cNvSpPr/>
          <p:nvPr/>
        </p:nvSpPr>
        <p:spPr>
          <a:xfrm rot="18406523">
            <a:off x="1900188" y="2931502"/>
            <a:ext cx="392538" cy="120423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L-Form 41"/>
          <p:cNvSpPr/>
          <p:nvPr/>
        </p:nvSpPr>
        <p:spPr>
          <a:xfrm rot="18406523">
            <a:off x="1890486" y="3841817"/>
            <a:ext cx="457490" cy="128740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057650" y="5529263"/>
            <a:ext cx="1028700" cy="39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XX/XX</a:t>
            </a:r>
            <a:endParaRPr lang="de-DE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4031222" y="5376863"/>
            <a:ext cx="1169427" cy="545317"/>
          </a:xfrm>
          <a:prstGeom prst="rect">
            <a:avLst/>
          </a:prstGeom>
          <a:solidFill>
            <a:srgbClr val="F8CB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Gefaltete Ecke 43"/>
          <p:cNvSpPr/>
          <p:nvPr/>
        </p:nvSpPr>
        <p:spPr>
          <a:xfrm rot="21030760">
            <a:off x="400846" y="4862856"/>
            <a:ext cx="1674414" cy="172573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Frist notieren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Wann läuft die ab?</a:t>
            </a:r>
          </a:p>
        </p:txBody>
      </p:sp>
      <p:cxnSp>
        <p:nvCxnSpPr>
          <p:cNvPr id="45" name="Gerade Verbindung mit Pfeil 44"/>
          <p:cNvCxnSpPr>
            <a:endCxn id="43" idx="1"/>
          </p:cNvCxnSpPr>
          <p:nvPr/>
        </p:nvCxnSpPr>
        <p:spPr>
          <a:xfrm flipV="1">
            <a:off x="2094488" y="5649522"/>
            <a:ext cx="1936734" cy="54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12805" y="2038239"/>
            <a:ext cx="9966389" cy="45833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WV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z.Fr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z.d.A.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Wegl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V/</a:t>
            </a:r>
            <a:r>
              <a:rPr lang="de-DE" sz="2400" dirty="0" err="1" smtClean="0"/>
              <a:t>Verm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Hr./Fr. </a:t>
            </a:r>
            <a:r>
              <a:rPr lang="de-DE" sz="2400" dirty="0" err="1" smtClean="0"/>
              <a:t>UdG</a:t>
            </a:r>
            <a:r>
              <a:rPr lang="de-DE" sz="2400" dirty="0" smtClean="0"/>
              <a:t> z.w.V.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158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Verfügung</a:t>
            </a:r>
            <a:endParaRPr lang="de-DE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263550" y="2136720"/>
            <a:ext cx="6139016" cy="600075"/>
            <a:chOff x="3854450" y="2179661"/>
            <a:chExt cx="6139016" cy="600075"/>
          </a:xfrm>
        </p:grpSpPr>
        <p:sp>
          <p:nvSpPr>
            <p:cNvPr id="4" name="Abgerundetes Rechteck 3"/>
            <p:cNvSpPr/>
            <p:nvPr/>
          </p:nvSpPr>
          <p:spPr>
            <a:xfrm>
              <a:off x="4373690" y="227010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Wiedervorlage</a:t>
              </a:r>
              <a:endParaRPr lang="de-DE" sz="2000" dirty="0"/>
            </a:p>
          </p:txBody>
        </p:sp>
        <p:sp>
          <p:nvSpPr>
            <p:cNvPr id="5" name="Gleichschenkliges Dreieck 4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291314" y="3646996"/>
            <a:ext cx="6139017" cy="600075"/>
            <a:chOff x="3854450" y="2179661"/>
            <a:chExt cx="6139017" cy="600075"/>
          </a:xfrm>
        </p:grpSpPr>
        <p:sp>
          <p:nvSpPr>
            <p:cNvPr id="16" name="Abgerundetes Rechteck 15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zur Akte nehmen =&gt; nichts weiter zu Veranlassen</a:t>
              </a:r>
              <a:endParaRPr lang="de-DE" sz="2000" dirty="0"/>
            </a:p>
          </p:txBody>
        </p:sp>
        <p:sp>
          <p:nvSpPr>
            <p:cNvPr id="17" name="Gleichschenkliges Dreieck 16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299189" y="4434783"/>
            <a:ext cx="6139017" cy="600075"/>
            <a:chOff x="3854450" y="2179661"/>
            <a:chExt cx="6139017" cy="600075"/>
          </a:xfrm>
        </p:grpSpPr>
        <p:sp>
          <p:nvSpPr>
            <p:cNvPr id="21" name="Abgerundetes Rechteck 20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Akte dauerhaft erledigen und weglegen</a:t>
              </a:r>
              <a:endParaRPr lang="de-DE" sz="2000" dirty="0"/>
            </a:p>
          </p:txBody>
        </p:sp>
        <p:sp>
          <p:nvSpPr>
            <p:cNvPr id="22" name="Gleichschenkliges Dreieck 21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299189" y="2874746"/>
            <a:ext cx="6139017" cy="600075"/>
            <a:chOff x="3854450" y="2179661"/>
            <a:chExt cx="6139017" cy="600075"/>
          </a:xfrm>
        </p:grpSpPr>
        <p:sp>
          <p:nvSpPr>
            <p:cNvPr id="24" name="Abgerundetes Rechteck 23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z</a:t>
              </a:r>
              <a:r>
                <a:rPr lang="de-DE" sz="2000" dirty="0" smtClean="0"/>
                <a:t>ur Frist =&gt; die bereits vorhanden ist </a:t>
              </a:r>
              <a:endParaRPr lang="de-DE" sz="2000" dirty="0"/>
            </a:p>
          </p:txBody>
        </p:sp>
        <p:sp>
          <p:nvSpPr>
            <p:cNvPr id="25" name="Gleichschenkliges Dreieck 24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299189" y="5168915"/>
            <a:ext cx="6139017" cy="600075"/>
            <a:chOff x="3854450" y="2179661"/>
            <a:chExt cx="6139017" cy="600075"/>
          </a:xfrm>
        </p:grpSpPr>
        <p:sp>
          <p:nvSpPr>
            <p:cNvPr id="27" name="Abgerundetes Rechteck 26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Verm. =&gt; z.B. über Telefonate</a:t>
              </a:r>
              <a:endParaRPr lang="de-DE" sz="2000" dirty="0"/>
            </a:p>
          </p:txBody>
        </p:sp>
        <p:sp>
          <p:nvSpPr>
            <p:cNvPr id="28" name="Gleichschenkliges Dreieck 27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107643" y="5867564"/>
            <a:ext cx="6139017" cy="600075"/>
            <a:chOff x="3854450" y="2179661"/>
            <a:chExt cx="6139017" cy="600075"/>
          </a:xfrm>
        </p:grpSpPr>
        <p:sp>
          <p:nvSpPr>
            <p:cNvPr id="30" name="Abgerundetes Rechteck 29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 smtClean="0"/>
                <a:t>UdG</a:t>
              </a:r>
              <a:r>
                <a:rPr lang="de-DE" sz="2000" dirty="0" smtClean="0"/>
                <a:t> soll die weitere Bearbeitung übernehmen</a:t>
              </a:r>
              <a:endParaRPr lang="de-DE" sz="2000" dirty="0"/>
            </a:p>
          </p:txBody>
        </p:sp>
        <p:sp>
          <p:nvSpPr>
            <p:cNvPr id="31" name="Gleichschenkliges Dreieck 30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750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2010646"/>
            <a:ext cx="9966389" cy="18777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Richtlinien für die Fertigung des Schreibwerks bei den Gerichten und der Kosteneinziehungsstelle der Justiz vom 28.01.2019</a:t>
            </a:r>
          </a:p>
          <a:p>
            <a:endParaRPr lang="de-DE" sz="2400" dirty="0"/>
          </a:p>
          <a:p>
            <a:r>
              <a:rPr lang="de-DE" sz="2400" dirty="0" smtClean="0"/>
              <a:t>Umgangssprachlich =&gt; Kanzleianweisung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159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Postausgang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228725" y="5565980"/>
            <a:ext cx="9966388" cy="67813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Terminierung -  vorausgegangene Verfügung, oder von Amts wegen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5" y="3999496"/>
            <a:ext cx="9966389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Serviceeinheit ist zuständig für die Herstellung und Versendung von Schreiben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228724" y="4776784"/>
            <a:ext cx="9966389" cy="647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Serviceeinheit ist auch zuständig für die Versendung von Akten</a:t>
            </a:r>
            <a:endParaRPr lang="de-DE" sz="2000" dirty="0"/>
          </a:p>
        </p:txBody>
      </p:sp>
      <p:sp>
        <p:nvSpPr>
          <p:cNvPr id="5" name="Abgerundetes Rechteck 4"/>
          <p:cNvSpPr/>
          <p:nvPr/>
        </p:nvSpPr>
        <p:spPr>
          <a:xfrm>
            <a:off x="771526" y="5735512"/>
            <a:ext cx="1428750" cy="3390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erfolgt bei: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9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2010646"/>
            <a:ext cx="9966389" cy="81827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Schreibaufträge sind nach Reihenfolge des Eingangs zu bearbeiten.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160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Postausgang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5" y="3999496"/>
            <a:ext cx="9966389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Eilt</a:t>
            </a:r>
            <a:r>
              <a:rPr lang="de-DE" sz="2000" dirty="0" smtClean="0"/>
              <a:t>  =&gt;  innerhalb von 3 Tagen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228724" y="4776784"/>
            <a:ext cx="9966389" cy="647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Sofort</a:t>
            </a:r>
            <a:r>
              <a:rPr lang="de-DE" sz="2000" dirty="0" smtClean="0"/>
              <a:t> =&gt;  am gleichen Tag,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 vor Eilt-Sachen!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85786" y="3266272"/>
            <a:ext cx="6186489" cy="4256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Bei </a:t>
            </a:r>
            <a:r>
              <a:rPr lang="de-DE" sz="2000" b="1" smtClean="0"/>
              <a:t>Eilsachen gibt </a:t>
            </a:r>
            <a:r>
              <a:rPr lang="de-DE" sz="2000" b="1" dirty="0" smtClean="0"/>
              <a:t>es folgende  bearbeitungsvorgaben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7233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2010646"/>
            <a:ext cx="9966389" cy="13134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</a:t>
            </a:r>
            <a:r>
              <a:rPr lang="de-DE" sz="2400" dirty="0" smtClean="0"/>
              <a:t>st die Kopie eines Originals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Überschrift = „Abschrift“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Unterschrift = nicht händisch, ohne Siegel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161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Abschrift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5" y="3999496"/>
            <a:ext cx="9966389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Erstellung von Reinschriften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3" y="1846810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Bezeugt die Abschrift der Urschrift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Überschrift = „Beglaubigte Abschrift“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Unterschrift = Name, Datum, Ort, maschinelle Unterschrift und Siegel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162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14350" y="1470985"/>
            <a:ext cx="3343277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Beglaubigte Abschrift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3" y="3122527"/>
            <a:ext cx="9966389" cy="339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Beglaubigungsvermerk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07735" y="3519350"/>
            <a:ext cx="7472364" cy="291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72112" y="3617049"/>
            <a:ext cx="3932433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Für die Richtigkeit der Abschrift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Ort, Datum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Name, Dienstbezeichnung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Urkundsbeamter der Geschäftsstelle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Durch maschinelle Bearbeitung</a:t>
            </a:r>
          </a:p>
          <a:p>
            <a:r>
              <a:rPr lang="de-DE" dirty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eglaubigt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-ohne Unterschrift gültig-</a:t>
            </a:r>
          </a:p>
        </p:txBody>
      </p:sp>
      <p:sp>
        <p:nvSpPr>
          <p:cNvPr id="7" name="Flussdiagramm: Verbinder 6"/>
          <p:cNvSpPr/>
          <p:nvPr/>
        </p:nvSpPr>
        <p:spPr>
          <a:xfrm>
            <a:off x="3257551" y="4243388"/>
            <a:ext cx="1457323" cy="135962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>
                <a:solidFill>
                  <a:schemeClr val="tx1"/>
                </a:solidFill>
              </a:rPr>
              <a:t>Siegel</a:t>
            </a:r>
            <a:endParaRPr lang="de-DE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2" y="1904566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Die Ausfertigung ersetzt die Urschrift im Rechtsverkehr.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Überschrift = „Ausfertigung“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Unterschrift = Name, Datum, Ort, Unterschrift und Siegel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163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14350" y="1470985"/>
            <a:ext cx="3343277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Ausfertigung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3" y="3122527"/>
            <a:ext cx="9966389" cy="339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Beglaubigungsvermerk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07735" y="3519350"/>
            <a:ext cx="7472364" cy="291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72112" y="3617049"/>
            <a:ext cx="3932433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Für den Gleichlaut der Ausfertigung mit Urschrift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Ort, Datum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Name, Dienstbezeichnung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Urkundsbeamter der Geschäftsstelle</a:t>
            </a:r>
          </a:p>
        </p:txBody>
      </p:sp>
      <p:sp>
        <p:nvSpPr>
          <p:cNvPr id="7" name="Flussdiagramm: Verbinder 6"/>
          <p:cNvSpPr/>
          <p:nvPr/>
        </p:nvSpPr>
        <p:spPr>
          <a:xfrm>
            <a:off x="3257551" y="4243388"/>
            <a:ext cx="1457323" cy="135962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>
                <a:solidFill>
                  <a:schemeClr val="tx1"/>
                </a:solidFill>
              </a:rPr>
              <a:t>Siegel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2" name="Gefaltete Ecke 11"/>
          <p:cNvSpPr/>
          <p:nvPr/>
        </p:nvSpPr>
        <p:spPr>
          <a:xfrm rot="20996407">
            <a:off x="1056226" y="4223859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Unterschrift und Siegel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händisch</a:t>
            </a:r>
          </a:p>
        </p:txBody>
      </p:sp>
    </p:spTree>
    <p:extLst>
      <p:ext uri="{BB962C8B-B14F-4D97-AF65-F5344CB8AC3E}">
        <p14:creationId xmlns:p14="http://schemas.microsoft.com/office/powerpoint/2010/main" val="6813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2" y="2002260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Dient zur Vollstreckung eines Titels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Überschrift = „vollstreckbare Ausfertigung“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Unterschrift = Name, Datum, Ort, Unterschrift und Siegel = Ausfertigungsvermerk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Zustellbescheinigung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164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14350" y="1470985"/>
            <a:ext cx="4000500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Vollstreckbare Ausfertigung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2" y="3336553"/>
            <a:ext cx="9966389" cy="339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Vollstreckungsvermerk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86609" y="3714748"/>
            <a:ext cx="7472364" cy="291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500688" y="3772494"/>
            <a:ext cx="3932433" cy="283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Vorstehende, mit der Urschrift übereinstimmende Ausfertigung wird d. Klagepartei zum Zweck der Zwangsvollstreckung erteilt.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Vorstehender Beschluss/Urteil ist d. Beklagtenpartei am XX.XX.20XX von Amts wegen zugestellt worden.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Ort, Datum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Name, Dienstbezeichnung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Urkundsbeamter der Geschäftsstelle</a:t>
            </a:r>
          </a:p>
        </p:txBody>
      </p:sp>
      <p:sp>
        <p:nvSpPr>
          <p:cNvPr id="7" name="Flussdiagramm: Verbinder 6"/>
          <p:cNvSpPr/>
          <p:nvPr/>
        </p:nvSpPr>
        <p:spPr>
          <a:xfrm>
            <a:off x="3257551" y="4243388"/>
            <a:ext cx="1457323" cy="135962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>
                <a:solidFill>
                  <a:schemeClr val="tx1"/>
                </a:solidFill>
              </a:rPr>
              <a:t>Siegel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2" name="Gefaltete Ecke 11"/>
          <p:cNvSpPr/>
          <p:nvPr/>
        </p:nvSpPr>
        <p:spPr>
          <a:xfrm rot="20996407">
            <a:off x="1056226" y="4223859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Unterschrift und Siegel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händisch</a:t>
            </a:r>
          </a:p>
        </p:txBody>
      </p:sp>
      <p:sp>
        <p:nvSpPr>
          <p:cNvPr id="13" name="Gefaltete Ecke 12"/>
          <p:cNvSpPr/>
          <p:nvPr/>
        </p:nvSpPr>
        <p:spPr>
          <a:xfrm rot="21236492">
            <a:off x="9272687" y="4045764"/>
            <a:ext cx="1758389" cy="22479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Richtlinien für die Fertigung des Schreibwerks bei den Gerichten und der KEJ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147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Ausstattung einer Abteilung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3" y="1102793"/>
            <a:ext cx="3905250" cy="520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2096">
            <a:off x="4747035" y="1017467"/>
            <a:ext cx="5393140" cy="303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4856">
            <a:off x="1610768" y="4428622"/>
            <a:ext cx="2643925" cy="1758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7122">
            <a:off x="6767769" y="2087460"/>
            <a:ext cx="4631766" cy="260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4619">
            <a:off x="4846917" y="4149704"/>
            <a:ext cx="5761219" cy="240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4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81746" y="1858448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Notwendig wenn Ausfertigungen oder beglaubigte Abschriften mehr als eine Seite umfassen.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Ziel ist das eine Trennung der Seiten nicht ohne Zerstörung möglich ist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165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307485" y="1470985"/>
            <a:ext cx="4000500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Urkundliche Verbindung</a:t>
            </a:r>
            <a:endParaRPr lang="de-DE" sz="2400" dirty="0"/>
          </a:p>
        </p:txBody>
      </p:sp>
      <p:sp>
        <p:nvSpPr>
          <p:cNvPr id="12" name="Gefaltete Ecke 11"/>
          <p:cNvSpPr/>
          <p:nvPr/>
        </p:nvSpPr>
        <p:spPr>
          <a:xfrm rot="20996407">
            <a:off x="10057351" y="37692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Unterschrift und Siegel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händisch</a:t>
            </a:r>
          </a:p>
        </p:txBody>
      </p:sp>
      <p:sp>
        <p:nvSpPr>
          <p:cNvPr id="13" name="Gefaltete Ecke 12"/>
          <p:cNvSpPr/>
          <p:nvPr/>
        </p:nvSpPr>
        <p:spPr>
          <a:xfrm rot="194572">
            <a:off x="9976119" y="1293390"/>
            <a:ext cx="1630126" cy="156561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Kanzlei-anweisung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Teil III Nr. 12-18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123825" y="3100386"/>
            <a:ext cx="10955369" cy="873127"/>
            <a:chOff x="123825" y="3356828"/>
            <a:chExt cx="10955369" cy="873127"/>
          </a:xfrm>
        </p:grpSpPr>
        <p:sp>
          <p:nvSpPr>
            <p:cNvPr id="11" name="Abgerundetes Rechteck 10"/>
            <p:cNvSpPr/>
            <p:nvPr/>
          </p:nvSpPr>
          <p:spPr>
            <a:xfrm>
              <a:off x="1112805" y="3403345"/>
              <a:ext cx="9966389" cy="82661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bg1"/>
                  </a:solidFill>
                </a:rPr>
                <a:t>d</a:t>
              </a:r>
              <a:r>
                <a:rPr lang="de-DE" dirty="0" smtClean="0">
                  <a:solidFill>
                    <a:schemeClr val="bg1"/>
                  </a:solidFill>
                </a:rPr>
                <a:t>ie linken oberen Ecken werden umgeknickt und einmal „</a:t>
              </a:r>
              <a:r>
                <a:rPr lang="de-DE" dirty="0" err="1" smtClean="0">
                  <a:solidFill>
                    <a:schemeClr val="bg1"/>
                  </a:solidFill>
                </a:rPr>
                <a:t>getackert</a:t>
              </a:r>
              <a:r>
                <a:rPr lang="de-DE" dirty="0" smtClean="0">
                  <a:solidFill>
                    <a:schemeClr val="bg1"/>
                  </a:solidFill>
                </a:rPr>
                <a:t>“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bg1"/>
                  </a:solidFill>
                </a:rPr>
                <a:t>d</a:t>
              </a:r>
              <a:r>
                <a:rPr lang="de-DE" dirty="0" smtClean="0">
                  <a:solidFill>
                    <a:schemeClr val="bg1"/>
                  </a:solidFill>
                </a:rPr>
                <a:t>ie </a:t>
              </a:r>
              <a:r>
                <a:rPr lang="de-DE" dirty="0" err="1" smtClean="0">
                  <a:solidFill>
                    <a:schemeClr val="bg1"/>
                  </a:solidFill>
                </a:rPr>
                <a:t>umgegnickte</a:t>
              </a:r>
              <a:r>
                <a:rPr lang="de-DE" dirty="0" smtClean="0">
                  <a:solidFill>
                    <a:schemeClr val="bg1"/>
                  </a:solidFill>
                </a:rPr>
                <a:t> Ecke wird gesiegt („gefächert“)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123825" y="3356828"/>
              <a:ext cx="2062163" cy="2489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/>
                <a:t>Heftklammern</a:t>
              </a:r>
              <a:endParaRPr lang="de-DE" sz="20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23825" y="4044007"/>
            <a:ext cx="10969657" cy="627846"/>
            <a:chOff x="225453" y="4600128"/>
            <a:chExt cx="10969657" cy="627846"/>
          </a:xfrm>
        </p:grpSpPr>
        <p:sp>
          <p:nvSpPr>
            <p:cNvPr id="14" name="Abgerundetes Rechteck 13"/>
            <p:cNvSpPr/>
            <p:nvPr/>
          </p:nvSpPr>
          <p:spPr>
            <a:xfrm>
              <a:off x="1228721" y="4758235"/>
              <a:ext cx="9966389" cy="46973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diese verbinden die Seiten untrennbar</a:t>
              </a: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225453" y="4600128"/>
              <a:ext cx="2071688" cy="30003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 smtClean="0"/>
                <a:t>Heftösen</a:t>
              </a:r>
              <a:endParaRPr lang="de-DE" sz="20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09538" y="4773629"/>
            <a:ext cx="10969656" cy="911032"/>
            <a:chOff x="63188" y="4649763"/>
            <a:chExt cx="10969656" cy="911032"/>
          </a:xfrm>
        </p:grpSpPr>
        <p:sp>
          <p:nvSpPr>
            <p:cNvPr id="19" name="Abgerundetes Rechteck 18"/>
            <p:cNvSpPr/>
            <p:nvPr/>
          </p:nvSpPr>
          <p:spPr>
            <a:xfrm>
              <a:off x="1066455" y="4839564"/>
              <a:ext cx="9966389" cy="7212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zu verbindende Blätter werden „genäht“  und mit einem Prägesiegel (Papieroblate + Siegelstern) versehen. Die Siegelschnur ( in den Landesfarben) ist zwischen Papier und Prägesiegel einzufügen</a:t>
              </a: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63188" y="4649763"/>
              <a:ext cx="2326178" cy="2954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/>
                <a:t>Schnur und Siegel</a:t>
              </a:r>
              <a:endParaRPr lang="de-DE" sz="200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09538" y="5723323"/>
            <a:ext cx="10969656" cy="1075018"/>
            <a:chOff x="-17441" y="4625423"/>
            <a:chExt cx="10969656" cy="1075018"/>
          </a:xfrm>
        </p:grpSpPr>
        <p:sp>
          <p:nvSpPr>
            <p:cNvPr id="23" name="Abgerundetes Rechteck 22"/>
            <p:cNvSpPr/>
            <p:nvPr/>
          </p:nvSpPr>
          <p:spPr>
            <a:xfrm>
              <a:off x="985826" y="4769926"/>
              <a:ext cx="9966389" cy="9305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Blätter werden über gesamte Länge der Heftseite eingefasst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mit drei Metallösen gestanzt und Siegelabdrücken =&gt;Verbindung Band und Blatt </a:t>
              </a:r>
            </a:p>
            <a:p>
              <a:r>
                <a:rPr lang="de-DE" dirty="0" smtClean="0">
                  <a:solidFill>
                    <a:schemeClr val="bg1"/>
                  </a:solidFill>
                </a:rPr>
                <a:t>      (2 x vorne und 1 x hinten)</a:t>
              </a: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-17441" y="4625423"/>
              <a:ext cx="3338846" cy="2683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/>
                <a:t>Selbstklebendes Textilband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5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60" y="1227416"/>
            <a:ext cx="4121307" cy="2565085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3851950" y="627341"/>
            <a:ext cx="4000500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Urkundliche Verbindung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165a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050" y="1139509"/>
            <a:ext cx="1932599" cy="1932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bgerundetes Rechteck 15"/>
          <p:cNvSpPr/>
          <p:nvPr/>
        </p:nvSpPr>
        <p:spPr>
          <a:xfrm>
            <a:off x="9712922" y="1008009"/>
            <a:ext cx="2071688" cy="3000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Heftösen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458" y="1510844"/>
            <a:ext cx="2859272" cy="1597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Abgerundetes Rechteck 24"/>
          <p:cNvSpPr/>
          <p:nvPr/>
        </p:nvSpPr>
        <p:spPr>
          <a:xfrm>
            <a:off x="248272" y="1627139"/>
            <a:ext cx="2326178" cy="2954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Schnur und Siegel</a:t>
            </a:r>
            <a:endParaRPr lang="de-DE" sz="20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018" y="4044167"/>
            <a:ext cx="3889585" cy="2597121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1160497" y="4213312"/>
            <a:ext cx="2062163" cy="24891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Heftklammern</a:t>
            </a:r>
            <a:endParaRPr lang="de-DE" sz="2000" dirty="0"/>
          </a:p>
        </p:txBody>
      </p:sp>
      <p:sp>
        <p:nvSpPr>
          <p:cNvPr id="28" name="Gefaltete Ecke 27"/>
          <p:cNvSpPr/>
          <p:nvPr/>
        </p:nvSpPr>
        <p:spPr>
          <a:xfrm rot="20996407">
            <a:off x="6872363" y="5008918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…können Sie es sich vorstellen?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9392642" y="3698885"/>
            <a:ext cx="2342819" cy="2862337"/>
            <a:chOff x="536667" y="3305853"/>
            <a:chExt cx="2342819" cy="2862337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36667" y="3305853"/>
              <a:ext cx="2342819" cy="2862337"/>
              <a:chOff x="536667" y="3305853"/>
              <a:chExt cx="2342819" cy="2862337"/>
            </a:xfrm>
          </p:grpSpPr>
          <p:sp>
            <p:nvSpPr>
              <p:cNvPr id="45" name="Gefaltete Ecke 44"/>
              <p:cNvSpPr/>
              <p:nvPr/>
            </p:nvSpPr>
            <p:spPr>
              <a:xfrm>
                <a:off x="779379" y="3316017"/>
                <a:ext cx="2100107" cy="281708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Urteil</a:t>
                </a:r>
              </a:p>
              <a:p>
                <a:pPr algn="ctr"/>
                <a:endParaRPr lang="de-DE" b="1" dirty="0" smtClean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mehrere</a:t>
                </a:r>
              </a:p>
              <a:p>
                <a:pPr algn="ctr"/>
                <a:r>
                  <a:rPr 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Seiten&lt;</a:t>
                </a:r>
              </a:p>
            </p:txBody>
          </p:sp>
          <p:grpSp>
            <p:nvGrpSpPr>
              <p:cNvPr id="44" name="Gruppieren 43"/>
              <p:cNvGrpSpPr/>
              <p:nvPr/>
            </p:nvGrpSpPr>
            <p:grpSpPr>
              <a:xfrm>
                <a:off x="536667" y="3305853"/>
                <a:ext cx="2265228" cy="2862337"/>
                <a:chOff x="536667" y="3305853"/>
                <a:chExt cx="2265228" cy="2862337"/>
              </a:xfrm>
            </p:grpSpPr>
            <p:grpSp>
              <p:nvGrpSpPr>
                <p:cNvPr id="34" name="Gruppieren 33"/>
                <p:cNvGrpSpPr/>
                <p:nvPr/>
              </p:nvGrpSpPr>
              <p:grpSpPr>
                <a:xfrm>
                  <a:off x="536667" y="3305853"/>
                  <a:ext cx="2265228" cy="2862337"/>
                  <a:chOff x="6499134" y="4540984"/>
                  <a:chExt cx="1673214" cy="2052112"/>
                </a:xfrm>
              </p:grpSpPr>
              <p:sp>
                <p:nvSpPr>
                  <p:cNvPr id="31" name="Gefaltete Ecke 30"/>
                  <p:cNvSpPr/>
                  <p:nvPr/>
                </p:nvSpPr>
                <p:spPr>
                  <a:xfrm>
                    <a:off x="6542222" y="4540985"/>
                    <a:ext cx="1630126" cy="203424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1" dirty="0" smtClean="0">
                      <a:solidFill>
                        <a:schemeClr val="tx1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endParaRPr>
                  </a:p>
                  <a:p>
                    <a:pPr algn="ctr"/>
                    <a:r>
                      <a:rPr lang="de-DE" b="1" dirty="0" smtClean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rPr>
                      <a:t>Unterschrift und Siegel</a:t>
                    </a:r>
                  </a:p>
                  <a:p>
                    <a:pPr algn="ctr"/>
                    <a:r>
                      <a:rPr lang="de-DE" b="1" dirty="0" smtClean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rPr>
                      <a:t>händisch</a:t>
                    </a:r>
                  </a:p>
                </p:txBody>
              </p:sp>
              <p:sp>
                <p:nvSpPr>
                  <p:cNvPr id="32" name="Gefaltete Ecke 31"/>
                  <p:cNvSpPr/>
                  <p:nvPr/>
                </p:nvSpPr>
                <p:spPr>
                  <a:xfrm>
                    <a:off x="6560117" y="4540984"/>
                    <a:ext cx="1551247" cy="2052112"/>
                  </a:xfrm>
                  <a:prstGeom prst="foldedCorner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Urteil</a:t>
                    </a:r>
                  </a:p>
                  <a:p>
                    <a:pPr algn="ctr"/>
                    <a:endParaRPr lang="de-DE" b="1" dirty="0" smtClean="0">
                      <a:solidFill>
                        <a:schemeClr val="tx1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endParaRPr>
                  </a:p>
                  <a:p>
                    <a:pPr algn="ctr"/>
                    <a:r>
                      <a: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&gt;</a:t>
                    </a:r>
                    <a:r>
                      <a:rPr lang="de-D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mehrere</a:t>
                    </a:r>
                  </a:p>
                  <a:p>
                    <a:pPr algn="ctr"/>
                    <a:r>
                      <a:rPr lang="de-D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Seiten&lt;</a:t>
                    </a:r>
                  </a:p>
                </p:txBody>
              </p:sp>
              <p:sp>
                <p:nvSpPr>
                  <p:cNvPr id="33" name="Rechteck 32"/>
                  <p:cNvSpPr/>
                  <p:nvPr/>
                </p:nvSpPr>
                <p:spPr>
                  <a:xfrm>
                    <a:off x="6499134" y="4540985"/>
                    <a:ext cx="291989" cy="205211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1"/>
                  </a:p>
                </p:txBody>
              </p:sp>
            </p:grpSp>
            <p:sp>
              <p:nvSpPr>
                <p:cNvPr id="30" name="Flussdiagramm: Verbinder 29"/>
                <p:cNvSpPr/>
                <p:nvPr/>
              </p:nvSpPr>
              <p:spPr>
                <a:xfrm>
                  <a:off x="601660" y="3429000"/>
                  <a:ext cx="586859" cy="588706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b="1" dirty="0" smtClean="0">
                      <a:solidFill>
                        <a:schemeClr val="tx1"/>
                      </a:solidFill>
                    </a:rPr>
                    <a:t>Siegel</a:t>
                  </a:r>
                  <a:endParaRPr lang="de-DE" sz="7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lussdiagramm: Verbinder 36"/>
                <p:cNvSpPr/>
                <p:nvPr/>
              </p:nvSpPr>
              <p:spPr>
                <a:xfrm>
                  <a:off x="642674" y="5385057"/>
                  <a:ext cx="586859" cy="588706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b="1" dirty="0" smtClean="0">
                      <a:solidFill>
                        <a:schemeClr val="tx1"/>
                      </a:solidFill>
                    </a:rPr>
                    <a:t>Siegel</a:t>
                  </a:r>
                  <a:endParaRPr lang="de-DE" sz="7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" name="Gerader Verbinder 38"/>
              <p:cNvCxnSpPr/>
              <p:nvPr/>
            </p:nvCxnSpPr>
            <p:spPr>
              <a:xfrm>
                <a:off x="642674" y="4095600"/>
                <a:ext cx="1" cy="3122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Gerader Verbinder 42"/>
            <p:cNvCxnSpPr/>
            <p:nvPr/>
          </p:nvCxnSpPr>
          <p:spPr>
            <a:xfrm>
              <a:off x="640605" y="5213217"/>
              <a:ext cx="1" cy="312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bgerundetes Rechteck 23"/>
          <p:cNvSpPr/>
          <p:nvPr/>
        </p:nvSpPr>
        <p:spPr>
          <a:xfrm>
            <a:off x="8118519" y="3533244"/>
            <a:ext cx="3338846" cy="2683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Selbstklebendes Textilband</a:t>
            </a:r>
            <a:endParaRPr lang="de-DE" sz="2000" dirty="0"/>
          </a:p>
        </p:txBody>
      </p:sp>
      <p:sp>
        <p:nvSpPr>
          <p:cNvPr id="48" name="Pfeil nach rechts 47"/>
          <p:cNvSpPr/>
          <p:nvPr/>
        </p:nvSpPr>
        <p:spPr>
          <a:xfrm rot="1264638">
            <a:off x="8073604" y="4412188"/>
            <a:ext cx="1399721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Textilband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" name="Pfeil nach rechts 48"/>
          <p:cNvSpPr/>
          <p:nvPr/>
        </p:nvSpPr>
        <p:spPr>
          <a:xfrm>
            <a:off x="1199916" y="2154922"/>
            <a:ext cx="1878472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Prägesiegel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" name="Pfeil nach rechts 49"/>
          <p:cNvSpPr/>
          <p:nvPr/>
        </p:nvSpPr>
        <p:spPr>
          <a:xfrm rot="1264638">
            <a:off x="4547107" y="1200816"/>
            <a:ext cx="1353123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Schnur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" name="Pfeil nach rechts 50"/>
          <p:cNvSpPr/>
          <p:nvPr/>
        </p:nvSpPr>
        <p:spPr>
          <a:xfrm>
            <a:off x="145110" y="4730177"/>
            <a:ext cx="4199096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aufgefächert, gesiegelt und geklammert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5" grpId="0" animBg="1"/>
      <p:bldP spid="28" grpId="0" animBg="1"/>
      <p:bldP spid="24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166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42635" y="2332253"/>
            <a:ext cx="9902954" cy="678133"/>
            <a:chOff x="295274" y="3561081"/>
            <a:chExt cx="9902954" cy="678133"/>
          </a:xfrm>
        </p:grpSpPr>
        <p:sp>
          <p:nvSpPr>
            <p:cNvPr id="4" name="Abgerundetes Rechteck 3"/>
            <p:cNvSpPr/>
            <p:nvPr/>
          </p:nvSpPr>
          <p:spPr>
            <a:xfrm>
              <a:off x="1338262" y="3561081"/>
              <a:ext cx="8859966" cy="6781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Gesicherter Nachweis, wann, wem, wo, was zugestellt wurde.</a:t>
              </a:r>
              <a:endParaRPr lang="de-DE" sz="2000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295274" y="3709614"/>
              <a:ext cx="1866902" cy="3755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/>
                <a:t>Zweck:</a:t>
              </a:r>
              <a:endParaRPr lang="de-DE" sz="24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874353" y="3167298"/>
            <a:ext cx="9902954" cy="678133"/>
            <a:chOff x="228599" y="4337786"/>
            <a:chExt cx="9902954" cy="678133"/>
          </a:xfrm>
        </p:grpSpPr>
        <p:sp>
          <p:nvSpPr>
            <p:cNvPr id="17" name="Abgerundetes Rechteck 16"/>
            <p:cNvSpPr/>
            <p:nvPr/>
          </p:nvSpPr>
          <p:spPr>
            <a:xfrm>
              <a:off x="1271588" y="4337786"/>
              <a:ext cx="8859965" cy="6781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Mit der Zustellung beginnt die Frist zu laufen, z.B. Rechtsmittel</a:t>
              </a:r>
              <a:endParaRPr lang="de-DE" sz="2000" dirty="0"/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228599" y="4484575"/>
              <a:ext cx="1866902" cy="3845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/>
                <a:t>Wirkung:</a:t>
              </a:r>
              <a:endParaRPr lang="de-DE" sz="2400" dirty="0"/>
            </a:p>
          </p:txBody>
        </p:sp>
      </p:grpSp>
      <p:sp>
        <p:nvSpPr>
          <p:cNvPr id="19" name="Abgerundetes Rechteck 18"/>
          <p:cNvSpPr/>
          <p:nvPr/>
        </p:nvSpPr>
        <p:spPr>
          <a:xfrm>
            <a:off x="1574058" y="4603063"/>
            <a:ext cx="3900488" cy="10537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 smtClean="0"/>
              <a:t>formlos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Briefumschlag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Einlegen in </a:t>
            </a:r>
            <a:r>
              <a:rPr lang="de-DE" dirty="0" err="1" smtClean="0"/>
              <a:t>Abtragskorb</a:t>
            </a:r>
            <a:r>
              <a:rPr lang="de-DE" dirty="0" smtClean="0"/>
              <a:t>/Abtrag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6039417" y="4076784"/>
            <a:ext cx="3900488" cy="22778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/>
              <a:t>f</a:t>
            </a:r>
            <a:r>
              <a:rPr lang="de-DE" u="sng" dirty="0" smtClean="0"/>
              <a:t>örmliche Zustellung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Empfangsbekenntnis (EB)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Postzustellungsurkunde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Aufgabe zur Post (AVR 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Einschreiben mit Rückschein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Aushändigung an Amtsstelle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Durch besonderen Wachtmeister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öffentliche Zustellung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74463" y="801102"/>
            <a:ext cx="10602844" cy="1299798"/>
            <a:chOff x="628648" y="1716626"/>
            <a:chExt cx="10602844" cy="1299798"/>
          </a:xfrm>
        </p:grpSpPr>
        <p:sp>
          <p:nvSpPr>
            <p:cNvPr id="22" name="Abgerundetes Rechteck 21"/>
            <p:cNvSpPr/>
            <p:nvPr/>
          </p:nvSpPr>
          <p:spPr>
            <a:xfrm>
              <a:off x="1265103" y="2053886"/>
              <a:ext cx="9966389" cy="9625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 smtClean="0"/>
                <a:t>Zustellung ist die Bekanntgabe eines Schriftstücks in der vom Gesetz vorgeschriebenen Form.</a:t>
              </a:r>
              <a:endParaRPr lang="de-DE" sz="2400" dirty="0"/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628648" y="1716626"/>
              <a:ext cx="2626215" cy="5253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/>
                <a:t>Zustellungen</a:t>
              </a:r>
              <a:endParaRPr lang="de-DE" sz="2400" dirty="0"/>
            </a:p>
          </p:txBody>
        </p:sp>
      </p:grpSp>
      <p:sp>
        <p:nvSpPr>
          <p:cNvPr id="9" name="Gefaltete Ecke 8"/>
          <p:cNvSpPr/>
          <p:nvPr/>
        </p:nvSpPr>
        <p:spPr>
          <a:xfrm rot="20996407">
            <a:off x="10086969" y="2001911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 166 ZPO</a:t>
            </a:r>
          </a:p>
        </p:txBody>
      </p:sp>
      <p:sp>
        <p:nvSpPr>
          <p:cNvPr id="25" name="Gefaltete Ecke 24"/>
          <p:cNvSpPr/>
          <p:nvPr/>
        </p:nvSpPr>
        <p:spPr>
          <a:xfrm>
            <a:off x="10504776" y="4835057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 191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ZPO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Wir lesen nach…</a:t>
            </a:r>
          </a:p>
        </p:txBody>
      </p:sp>
    </p:spTree>
    <p:extLst>
      <p:ext uri="{BB962C8B-B14F-4D97-AF65-F5344CB8AC3E}">
        <p14:creationId xmlns:p14="http://schemas.microsoft.com/office/powerpoint/2010/main" val="31446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167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395782">
            <a:off x="9825010" y="160996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ersönliche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Übergabe</a:t>
            </a:r>
          </a:p>
        </p:txBody>
      </p:sp>
      <p:sp>
        <p:nvSpPr>
          <p:cNvPr id="25" name="Gefaltete Ecke 24"/>
          <p:cNvSpPr/>
          <p:nvPr/>
        </p:nvSpPr>
        <p:spPr>
          <a:xfrm>
            <a:off x="9751392" y="1429582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Vertre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tungs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-berechtigte Person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250"/>
            <a:ext cx="4514850" cy="63722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60" y="276225"/>
            <a:ext cx="4467225" cy="6305550"/>
          </a:xfrm>
          <a:prstGeom prst="rect">
            <a:avLst/>
          </a:prstGeom>
        </p:spPr>
      </p:pic>
      <p:sp>
        <p:nvSpPr>
          <p:cNvPr id="26" name="Gefaltete Ecke 25"/>
          <p:cNvSpPr/>
          <p:nvPr/>
        </p:nvSpPr>
        <p:spPr>
          <a:xfrm rot="21348371">
            <a:off x="10055354" y="2726151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Familien-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angehörige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Mitbe-wohner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Gefaltete Ecke 26"/>
          <p:cNvSpPr/>
          <p:nvPr/>
        </p:nvSpPr>
        <p:spPr>
          <a:xfrm rot="200763">
            <a:off x="9873036" y="4182704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Nieder-legung</a:t>
            </a:r>
          </a:p>
        </p:txBody>
      </p:sp>
      <p:sp>
        <p:nvSpPr>
          <p:cNvPr id="28" name="Gefaltete Ecke 27"/>
          <p:cNvSpPr/>
          <p:nvPr/>
        </p:nvSpPr>
        <p:spPr>
          <a:xfrm rot="200763">
            <a:off x="9969047" y="5290654"/>
            <a:ext cx="1380676" cy="1405695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§§ 178 ZPO</a:t>
            </a:r>
          </a:p>
        </p:txBody>
      </p:sp>
      <p:sp>
        <p:nvSpPr>
          <p:cNvPr id="2" name="Pfeil nach rechts 1"/>
          <p:cNvSpPr/>
          <p:nvPr/>
        </p:nvSpPr>
        <p:spPr>
          <a:xfrm rot="1813137">
            <a:off x="740228" y="4731657"/>
            <a:ext cx="1399721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Absender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 rot="1651878">
            <a:off x="3142599" y="4835590"/>
            <a:ext cx="2939377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Datum der Zustellung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 rot="1813137">
            <a:off x="538843" y="512670"/>
            <a:ext cx="1399721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Empfänger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 rot="1813137">
            <a:off x="4959347" y="4731657"/>
            <a:ext cx="3021610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Unterschrift des Zustellers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28954" y="3222695"/>
            <a:ext cx="9966389" cy="30657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Posteingänge werden mit den Akten vorgelegt (Richter, </a:t>
            </a:r>
            <a:r>
              <a:rPr lang="de-DE" sz="2400" dirty="0" err="1" smtClean="0"/>
              <a:t>Rpfl</a:t>
            </a:r>
            <a:r>
              <a:rPr lang="de-DE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Falls Eilbedürftigkeit vorliegt bekommt die Akte eine </a:t>
            </a:r>
            <a:r>
              <a:rPr lang="de-DE" sz="2400" dirty="0" err="1" smtClean="0"/>
              <a:t>Rothülle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Aktenregale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Fristen werden in den Akten überwacht und nach Ablauf kenntlich gemacht und dem Bearbeiter vorgelegt.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Zustellungsnachweise werden nicht vorgelegt und vom </a:t>
            </a:r>
            <a:r>
              <a:rPr lang="de-DE" sz="2400" dirty="0" err="1" smtClean="0"/>
              <a:t>UdG</a:t>
            </a:r>
            <a:r>
              <a:rPr lang="de-DE" sz="2400" dirty="0" smtClean="0"/>
              <a:t> in eigener Zuständigkeit bearbeitet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148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12" name="Gefaltete Ecke 11"/>
          <p:cNvSpPr/>
          <p:nvPr/>
        </p:nvSpPr>
        <p:spPr>
          <a:xfrm rot="21277117">
            <a:off x="9903048" y="3312652"/>
            <a:ext cx="2013117" cy="20159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man auf eine Seite in der Akte hinweisen, wird diese „ausgeknifft“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0075" y="2826816"/>
            <a:ext cx="2626215" cy="6021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Vorlage von Akten</a:t>
            </a:r>
            <a:endParaRPr lang="de-DE" sz="2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128954" y="1571625"/>
            <a:ext cx="9586670" cy="11235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Die Aktenführung muss chronologisch und übersichtlich sein, damit das Verfahren lückenlos nachvollziehbar ist. Die </a:t>
            </a:r>
            <a:r>
              <a:rPr lang="de-DE" sz="2400" dirty="0" err="1" smtClean="0"/>
              <a:t>Aktenornung</a:t>
            </a:r>
            <a:r>
              <a:rPr lang="de-DE" sz="2400" dirty="0" smtClean="0"/>
              <a:t> gibt die Richtlinien zur Führung der Akte vor.</a:t>
            </a:r>
            <a:endParaRPr lang="de-DE" sz="2400" dirty="0"/>
          </a:p>
        </p:txBody>
      </p:sp>
      <p:sp>
        <p:nvSpPr>
          <p:cNvPr id="11" name="Gefaltete Ecke 10"/>
          <p:cNvSpPr/>
          <p:nvPr/>
        </p:nvSpPr>
        <p:spPr>
          <a:xfrm rot="21277117">
            <a:off x="10420409" y="1377757"/>
            <a:ext cx="1349867" cy="138882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AktO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968377"/>
            <a:ext cx="9966389" cy="350406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Posteingänge werden mit den Akten vorgelegt (Richter, </a:t>
            </a:r>
            <a:r>
              <a:rPr lang="de-DE" sz="2400" dirty="0" err="1" smtClean="0"/>
              <a:t>Rpfl</a:t>
            </a:r>
            <a:r>
              <a:rPr lang="de-DE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Falls Eilbedürftigkeit vorliegt bekommt die Akte eine </a:t>
            </a:r>
            <a:r>
              <a:rPr lang="de-DE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Rothülle</a:t>
            </a:r>
            <a:r>
              <a:rPr lang="de-DE" sz="2400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Fristen werden in den Akten überwacht und nach Ablauf kenntlich gemacht und dem Bearbeiter vorgelegt.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Zustellungsnachweise werden nicht vorgelegt und vom </a:t>
            </a:r>
            <a:r>
              <a:rPr lang="de-DE" sz="2400" dirty="0" err="1" smtClean="0"/>
              <a:t>UdG</a:t>
            </a:r>
            <a:r>
              <a:rPr lang="de-DE" sz="2400" dirty="0" smtClean="0"/>
              <a:t> in eigener Zuständigkeit bearbeitet (Prüfung, ob Zustellung wirksam etc.)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149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Posteingänge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>
            <a:off x="10017811" y="2228850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einem Stapel von Akten schnell zu erkennen!</a:t>
            </a:r>
          </a:p>
        </p:txBody>
      </p:sp>
    </p:spTree>
    <p:extLst>
      <p:ext uri="{BB962C8B-B14F-4D97-AF65-F5344CB8AC3E}">
        <p14:creationId xmlns:p14="http://schemas.microsoft.com/office/powerpoint/2010/main" val="8764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150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7" y="1652737"/>
            <a:ext cx="9088853" cy="4531894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1285876" y="2969244"/>
            <a:ext cx="2249995" cy="95726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Präsentat</a:t>
            </a:r>
            <a:r>
              <a:rPr lang="de-DE" dirty="0" smtClean="0"/>
              <a:t> haben wir besprochen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943725" y="2371725"/>
            <a:ext cx="1457325" cy="1057275"/>
          </a:xfrm>
          <a:prstGeom prst="rect">
            <a:avLst/>
          </a:prstGeom>
          <a:solidFill>
            <a:schemeClr val="accent2">
              <a:lumMod val="60000"/>
              <a:lumOff val="40000"/>
              <a:alpha val="1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flipH="1">
            <a:off x="8270464" y="2429822"/>
            <a:ext cx="1925262" cy="94108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Foliierung</a:t>
            </a:r>
            <a:r>
              <a:rPr lang="de-DE" dirty="0" smtClean="0"/>
              <a:t> =&gt; Blattzahl in blau</a:t>
            </a:r>
            <a:endParaRPr lang="de-DE" dirty="0"/>
          </a:p>
        </p:txBody>
      </p:sp>
      <p:sp>
        <p:nvSpPr>
          <p:cNvPr id="15" name="Gefaltete Ecke 14"/>
          <p:cNvSpPr/>
          <p:nvPr/>
        </p:nvSpPr>
        <p:spPr>
          <a:xfrm rot="21277117">
            <a:off x="8092511" y="3827867"/>
            <a:ext cx="2013117" cy="20159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Alle Seiten werden foliiert, d.h. mit einer fortlaufenden Blattzahl versehen.</a:t>
            </a:r>
          </a:p>
        </p:txBody>
      </p:sp>
      <p:sp>
        <p:nvSpPr>
          <p:cNvPr id="16" name="Gefaltete Ecke 15"/>
          <p:cNvSpPr/>
          <p:nvPr/>
        </p:nvSpPr>
        <p:spPr>
          <a:xfrm rot="504429">
            <a:off x="9794909" y="4408893"/>
            <a:ext cx="2013117" cy="2015995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Follierung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erfolgt in blau mit einem speziellen Stift.</a:t>
            </a:r>
          </a:p>
        </p:txBody>
      </p:sp>
    </p:spTree>
    <p:extLst>
      <p:ext uri="{BB962C8B-B14F-4D97-AF65-F5344CB8AC3E}">
        <p14:creationId xmlns:p14="http://schemas.microsoft.com/office/powerpoint/2010/main" val="2208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968377"/>
            <a:ext cx="9966389" cy="13463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Wenn ein Schriftsatz zu einem bereits bestehenden Aktenzeichen eingeht wie gehen Sie vor?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151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Posteingänge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0996407">
            <a:off x="9883904" y="3574032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Wir werden das noch praktisch anhand einer Musterakte bearbeiten…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338263" y="3579542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Zuständigkeit prüfen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795472" y="4309911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Präsentieren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448584" y="5058782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Akten „ziehen“ und Schriftsatz foliieren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770415" y="5811836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Worum handelt es sich? Akte dem Bearbeiter zuführen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893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458075" y="3536678"/>
            <a:ext cx="3957637" cy="2864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 könnte die Fristvorlage aussehen: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228725" y="1968377"/>
            <a:ext cx="9966389" cy="13463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Wird eine Frist in einer Akte „gesetzt“ muss diese Frist durch den </a:t>
            </a:r>
            <a:r>
              <a:rPr lang="de-DE" sz="2400" dirty="0" err="1" smtClean="0"/>
              <a:t>UdG</a:t>
            </a:r>
            <a:r>
              <a:rPr lang="de-DE" sz="2400" dirty="0" smtClean="0"/>
              <a:t> überwacht werden.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152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Fristen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338263" y="3579542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Fristsetzung durch Richter, Rechtspfleger oder </a:t>
            </a:r>
            <a:r>
              <a:rPr lang="de-DE" sz="2000" dirty="0" err="1" smtClean="0"/>
              <a:t>UdG</a:t>
            </a:r>
            <a:r>
              <a:rPr lang="de-DE" sz="2000" dirty="0" smtClean="0"/>
              <a:t> möglich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898894" y="4323499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Frist in der Akte errechnen und in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</a:t>
            </a:r>
            <a:r>
              <a:rPr lang="de-DE" sz="2000" dirty="0" smtClean="0"/>
              <a:t> notieren – im IT-System notieren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784328" y="5067456"/>
            <a:ext cx="4202260" cy="12277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Nach Ablauf der Frist =&gt; Fristablauf kenntlich machen =&gt; Akte dem Bearbeiter vorlegen</a:t>
            </a:r>
            <a:endParaRPr lang="de-DE" sz="2000" dirty="0"/>
          </a:p>
        </p:txBody>
      </p:sp>
      <p:sp>
        <p:nvSpPr>
          <p:cNvPr id="9" name="Gefaltete Ecke 8"/>
          <p:cNvSpPr/>
          <p:nvPr/>
        </p:nvSpPr>
        <p:spPr>
          <a:xfrm rot="20996407">
            <a:off x="428142" y="4667547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Auch das werden wir noch praktisch üben.</a:t>
            </a:r>
          </a:p>
        </p:txBody>
      </p:sp>
      <p:sp>
        <p:nvSpPr>
          <p:cNvPr id="5" name="Rechteck 4"/>
          <p:cNvSpPr/>
          <p:nvPr/>
        </p:nvSpPr>
        <p:spPr>
          <a:xfrm>
            <a:off x="7709231" y="4522516"/>
            <a:ext cx="3429000" cy="1524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Vorlage wg. Fristablauf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                   </a:t>
            </a:r>
          </a:p>
          <a:p>
            <a:pPr algn="ctr"/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XX.XX.20XX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  </a:t>
            </a:r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Ca</a:t>
            </a:r>
            <a:endParaRPr lang="de-DE" sz="36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2" grpId="0" animBg="1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12805" y="2216629"/>
            <a:ext cx="9966389" cy="20017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Aufbewahrung für alle Mitarbeiter zugänglich in Aktenfächern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Geschäftsgang im IT-System oder Karteikasten notieren!!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Eindeutige Kennzeichnung von Altenbestandteilen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Bei Aktenverlust Meldung an Gruppenleiter / Behördenleiter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Bei Aktenversand =&gt; </a:t>
            </a:r>
            <a:r>
              <a:rPr lang="de-DE" sz="2400" dirty="0" err="1" smtClean="0"/>
              <a:t>Retent</a:t>
            </a:r>
            <a:r>
              <a:rPr lang="de-DE" sz="2400" dirty="0" smtClean="0"/>
              <a:t> anlegen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153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3957638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Aufbewahrung von Akten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0996407">
            <a:off x="6204216" y="3871519"/>
            <a:ext cx="1298839" cy="135336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 5 IV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AktO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Gefaltete Ecke 13"/>
          <p:cNvSpPr/>
          <p:nvPr/>
        </p:nvSpPr>
        <p:spPr>
          <a:xfrm>
            <a:off x="8328292" y="4438257"/>
            <a:ext cx="1298839" cy="135336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Wir lese die §…</a:t>
            </a:r>
          </a:p>
        </p:txBody>
      </p:sp>
    </p:spTree>
    <p:extLst>
      <p:ext uri="{BB962C8B-B14F-4D97-AF65-F5344CB8AC3E}">
        <p14:creationId xmlns:p14="http://schemas.microsoft.com/office/powerpoint/2010/main" val="3812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7082116" y="1553245"/>
            <a:ext cx="3754798" cy="50079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Das </a:t>
            </a:r>
            <a:r>
              <a:rPr lang="de-DE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</a:t>
            </a:r>
            <a:r>
              <a:rPr lang="de-DE" sz="2000" dirty="0" smtClean="0"/>
              <a:t> ist ein Kontrollgegenstand, um den Verbleib und die Rückkehr einer versandten Akte zu dokumentieren und überwachen.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Es wird eine Umschlag zur Anlegung eines </a:t>
            </a:r>
            <a:r>
              <a:rPr lang="de-DE" sz="2000" dirty="0" err="1" smtClean="0"/>
              <a:t>Retents</a:t>
            </a:r>
            <a:r>
              <a:rPr lang="de-DE" sz="2000" dirty="0" smtClean="0"/>
              <a:t> benutzt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Auf einem sog. Kontrollblatt sind Empfänger und Grund der Versendung zu notieren und eine Frist zur Überwachung der Rückkehr der Akte zu vermerken.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154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9657081" y="1290587"/>
            <a:ext cx="1857376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Retent</a:t>
            </a:r>
            <a:endParaRPr lang="de-DE" sz="2400" dirty="0"/>
          </a:p>
        </p:txBody>
      </p:sp>
      <p:sp>
        <p:nvSpPr>
          <p:cNvPr id="14" name="Gefaltete Ecke 13"/>
          <p:cNvSpPr/>
          <p:nvPr/>
        </p:nvSpPr>
        <p:spPr>
          <a:xfrm>
            <a:off x="1313674" y="3857628"/>
            <a:ext cx="1298839" cy="135336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Eingänge die zum </a:t>
            </a:r>
            <a:r>
              <a:rPr lang="de-DE" sz="16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Retent</a:t>
            </a:r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gelangen…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262958" y="1703535"/>
            <a:ext cx="3643313" cy="46046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49074" y="2722808"/>
            <a:ext cx="1671079" cy="614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Retent</a:t>
            </a:r>
            <a:endParaRPr lang="de-DE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58524" y="5446375"/>
            <a:ext cx="2437476" cy="614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de-DE" sz="320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 2/22</a:t>
            </a:r>
            <a:endParaRPr lang="de-DE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Gefaltete Ecke 8"/>
          <p:cNvSpPr/>
          <p:nvPr/>
        </p:nvSpPr>
        <p:spPr>
          <a:xfrm rot="20996407">
            <a:off x="1177334" y="5104825"/>
            <a:ext cx="1298839" cy="135336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…werden nach Rückkehr zur Akte genommen.</a:t>
            </a:r>
          </a:p>
        </p:txBody>
      </p:sp>
      <p:sp>
        <p:nvSpPr>
          <p:cNvPr id="7" name="Pfeil nach rechts 6"/>
          <p:cNvSpPr/>
          <p:nvPr/>
        </p:nvSpPr>
        <p:spPr>
          <a:xfrm flipH="1">
            <a:off x="5920153" y="3429000"/>
            <a:ext cx="1339213" cy="38576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faltete Ecke 14"/>
          <p:cNvSpPr/>
          <p:nvPr/>
        </p:nvSpPr>
        <p:spPr>
          <a:xfrm rot="21329064">
            <a:off x="1369375" y="1895163"/>
            <a:ext cx="1537520" cy="147560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u="sng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Beschritung</a:t>
            </a:r>
            <a:r>
              <a:rPr lang="de-DE" sz="1600" u="sng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de-DE" sz="16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Retent</a:t>
            </a:r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und Aktenzeichen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995390" y="2514600"/>
            <a:ext cx="1138966" cy="3314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2048" y="2804030"/>
            <a:ext cx="1132308" cy="25109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2" grpId="0" animBg="1"/>
      <p:bldP spid="9" grpId="0" animBg="1"/>
      <p:bldP spid="7" grpId="0" animBg="1"/>
      <p:bldP spid="15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Breitbild</PresentationFormat>
  <Paragraphs>393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Freestyle Script</vt:lpstr>
      <vt:lpstr>Gigi</vt:lpstr>
      <vt:lpstr>MV Boli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40</cp:revision>
  <dcterms:created xsi:type="dcterms:W3CDTF">2023-08-11T05:05:24Z</dcterms:created>
  <dcterms:modified xsi:type="dcterms:W3CDTF">2024-10-16T08:04:38Z</dcterms:modified>
</cp:coreProperties>
</file>