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4" r:id="rId2"/>
    <p:sldId id="355" r:id="rId3"/>
    <p:sldId id="298" r:id="rId4"/>
    <p:sldId id="258" r:id="rId5"/>
    <p:sldId id="328" r:id="rId6"/>
    <p:sldId id="329" r:id="rId7"/>
    <p:sldId id="341" r:id="rId8"/>
    <p:sldId id="342" r:id="rId9"/>
    <p:sldId id="356" r:id="rId10"/>
    <p:sldId id="322" r:id="rId11"/>
    <p:sldId id="352" r:id="rId12"/>
    <p:sldId id="353" r:id="rId13"/>
    <p:sldId id="323" r:id="rId14"/>
    <p:sldId id="324" r:id="rId15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ABDA"/>
    <a:srgbClr val="FB8F7D"/>
    <a:srgbClr val="DEDEDE"/>
    <a:srgbClr val="AAD292"/>
    <a:srgbClr val="F7CAAB"/>
    <a:srgbClr val="FFFFFF"/>
    <a:srgbClr val="F3A36D"/>
    <a:srgbClr val="FDF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4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13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34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7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66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14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29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873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398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07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38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245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89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2742D-65CF-43DE-8693-58CD70454AFD}" type="datetimeFigureOut">
              <a:rPr lang="de-DE" smtClean="0"/>
              <a:t>17.12.2024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93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Das haben Sie sich überlegt: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1554345" y="1502514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Kl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Gefaltete Ecke 6"/>
          <p:cNvSpPr/>
          <p:nvPr/>
        </p:nvSpPr>
        <p:spPr>
          <a:xfrm>
            <a:off x="1486622" y="3601997"/>
            <a:ext cx="1241021" cy="100146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Zeuge/</a:t>
            </a:r>
          </a:p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Bekl.</a:t>
            </a:r>
          </a:p>
        </p:txBody>
      </p:sp>
      <p:sp>
        <p:nvSpPr>
          <p:cNvPr id="9" name="Gefaltete Ecke 8"/>
          <p:cNvSpPr/>
          <p:nvPr/>
        </p:nvSpPr>
        <p:spPr>
          <a:xfrm rot="21370153">
            <a:off x="2934660" y="1395835"/>
            <a:ext cx="183841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17.800</a:t>
            </a:r>
          </a:p>
        </p:txBody>
      </p:sp>
      <p:sp>
        <p:nvSpPr>
          <p:cNvPr id="10" name="Gefaltete Ecke 9"/>
          <p:cNvSpPr/>
          <p:nvPr/>
        </p:nvSpPr>
        <p:spPr>
          <a:xfrm>
            <a:off x="1515133" y="2527616"/>
            <a:ext cx="945182" cy="932682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WKl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>
            <a:off x="2975197" y="2461194"/>
            <a:ext cx="1838412" cy="932682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4400</a:t>
            </a:r>
          </a:p>
        </p:txBody>
      </p:sp>
      <p:sp>
        <p:nvSpPr>
          <p:cNvPr id="14" name="Gefaltete Ecke 13"/>
          <p:cNvSpPr/>
          <p:nvPr/>
        </p:nvSpPr>
        <p:spPr>
          <a:xfrm>
            <a:off x="2843222" y="3570458"/>
            <a:ext cx="1838412" cy="93268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Vorschuss</a:t>
            </a:r>
          </a:p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650</a:t>
            </a:r>
          </a:p>
        </p:txBody>
      </p:sp>
      <p:sp>
        <p:nvSpPr>
          <p:cNvPr id="15" name="Gefaltete Ecke 14"/>
          <p:cNvSpPr/>
          <p:nvPr/>
        </p:nvSpPr>
        <p:spPr>
          <a:xfrm>
            <a:off x="5671956" y="3570458"/>
            <a:ext cx="1838412" cy="93268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Entsch</a:t>
            </a:r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</a:p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600</a:t>
            </a:r>
          </a:p>
        </p:txBody>
      </p:sp>
      <p:sp>
        <p:nvSpPr>
          <p:cNvPr id="26" name="Gefaltete Ecke 11">
            <a:extLst>
              <a:ext uri="{FF2B5EF4-FFF2-40B4-BE49-F238E27FC236}">
                <a16:creationId xmlns:a16="http://schemas.microsoft.com/office/drawing/2014/main" id="{A7024676-208E-4701-8542-7E2A53A846E4}"/>
              </a:ext>
            </a:extLst>
          </p:cNvPr>
          <p:cNvSpPr/>
          <p:nvPr/>
        </p:nvSpPr>
        <p:spPr>
          <a:xfrm>
            <a:off x="1121956" y="5218369"/>
            <a:ext cx="2111030" cy="932682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Vergleichs-wert:</a:t>
            </a:r>
          </a:p>
        </p:txBody>
      </p:sp>
      <p:sp>
        <p:nvSpPr>
          <p:cNvPr id="27" name="Gefaltete Ecke 15">
            <a:extLst>
              <a:ext uri="{FF2B5EF4-FFF2-40B4-BE49-F238E27FC236}">
                <a16:creationId xmlns:a16="http://schemas.microsoft.com/office/drawing/2014/main" id="{44741703-BE0B-46EF-BF7F-EA60FE35D84E}"/>
              </a:ext>
            </a:extLst>
          </p:cNvPr>
          <p:cNvSpPr/>
          <p:nvPr/>
        </p:nvSpPr>
        <p:spPr>
          <a:xfrm>
            <a:off x="3762428" y="5218369"/>
            <a:ext cx="1838412" cy="932682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3000</a:t>
            </a:r>
          </a:p>
        </p:txBody>
      </p:sp>
      <p:sp>
        <p:nvSpPr>
          <p:cNvPr id="31" name="Gefaltete Ecke 15">
            <a:extLst>
              <a:ext uri="{FF2B5EF4-FFF2-40B4-BE49-F238E27FC236}">
                <a16:creationId xmlns:a16="http://schemas.microsoft.com/office/drawing/2014/main" id="{17402225-BEFC-420A-9671-83E947BACD5E}"/>
              </a:ext>
            </a:extLst>
          </p:cNvPr>
          <p:cNvSpPr/>
          <p:nvPr/>
        </p:nvSpPr>
        <p:spPr>
          <a:xfrm>
            <a:off x="6591162" y="5218369"/>
            <a:ext cx="1838412" cy="932682"/>
          </a:xfrm>
          <a:prstGeom prst="foldedCorner">
            <a:avLst/>
          </a:prstGeom>
          <a:solidFill>
            <a:srgbClr val="EDABD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Kostenüber-</a:t>
            </a:r>
            <a:r>
              <a:rPr lang="de-DE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nahme</a:t>
            </a:r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:</a:t>
            </a:r>
          </a:p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2" name="Gefaltete Ecke 15">
            <a:extLst>
              <a:ext uri="{FF2B5EF4-FFF2-40B4-BE49-F238E27FC236}">
                <a16:creationId xmlns:a16="http://schemas.microsoft.com/office/drawing/2014/main" id="{996920B1-07F2-4B5F-9D4F-055E28F009F3}"/>
              </a:ext>
            </a:extLst>
          </p:cNvPr>
          <p:cNvSpPr/>
          <p:nvPr/>
        </p:nvSpPr>
        <p:spPr>
          <a:xfrm>
            <a:off x="8650951" y="5218369"/>
            <a:ext cx="1838412" cy="932682"/>
          </a:xfrm>
          <a:prstGeom prst="foldedCorner">
            <a:avLst/>
          </a:prstGeom>
          <a:solidFill>
            <a:srgbClr val="EDABD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50/50</a:t>
            </a:r>
          </a:p>
        </p:txBody>
      </p:sp>
    </p:spTree>
    <p:extLst>
      <p:ext uri="{BB962C8B-B14F-4D97-AF65-F5344CB8AC3E}">
        <p14:creationId xmlns:p14="http://schemas.microsoft.com/office/powerpoint/2010/main" val="137795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7" grpId="0" animBg="1"/>
      <p:bldP spid="9" grpId="0" animBg="1"/>
      <p:bldP spid="10" grpId="0" animBg="1"/>
      <p:bldP spid="13" grpId="0" animBg="1"/>
      <p:bldP spid="14" grpId="0" animBg="1"/>
      <p:bldP spid="15" grpId="0" animBg="1"/>
      <p:bldP spid="26" grpId="0" animBg="1"/>
      <p:bldP spid="27" grpId="0" animBg="1"/>
      <p:bldP spid="31" grpId="0" animBg="1"/>
      <p:bldP spid="3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Schlusskostenrechnung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294545"/>
              </p:ext>
            </p:extLst>
          </p:nvPr>
        </p:nvGraphicFramePr>
        <p:xfrm>
          <a:off x="1467765" y="1380484"/>
          <a:ext cx="10150879" cy="4395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Widerbekl</a:t>
                      </a:r>
                      <a:r>
                        <a:rPr lang="de-DE" sz="20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4" name="Rechteck 13"/>
          <p:cNvSpPr/>
          <p:nvPr/>
        </p:nvSpPr>
        <p:spPr>
          <a:xfrm>
            <a:off x="1467765" y="3144556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1211</a:t>
            </a:r>
          </a:p>
        </p:txBody>
      </p:sp>
      <p:sp>
        <p:nvSpPr>
          <p:cNvPr id="15" name="Rechteck 14"/>
          <p:cNvSpPr/>
          <p:nvPr/>
        </p:nvSpPr>
        <p:spPr>
          <a:xfrm>
            <a:off x="2455010" y="3165183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858409" y="3152793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22.200</a:t>
            </a:r>
          </a:p>
        </p:txBody>
      </p:sp>
      <p:sp>
        <p:nvSpPr>
          <p:cNvPr id="17" name="Rechteck 16"/>
          <p:cNvSpPr/>
          <p:nvPr/>
        </p:nvSpPr>
        <p:spPr>
          <a:xfrm>
            <a:off x="6825964" y="3137494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411,00</a:t>
            </a:r>
          </a:p>
        </p:txBody>
      </p:sp>
      <p:sp>
        <p:nvSpPr>
          <p:cNvPr id="23" name="Rechteck 22"/>
          <p:cNvSpPr/>
          <p:nvPr/>
        </p:nvSpPr>
        <p:spPr>
          <a:xfrm>
            <a:off x="8775790" y="318265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353,00</a:t>
            </a:r>
          </a:p>
        </p:txBody>
      </p:sp>
      <p:sp>
        <p:nvSpPr>
          <p:cNvPr id="24" name="Rechteck 23"/>
          <p:cNvSpPr/>
          <p:nvPr/>
        </p:nvSpPr>
        <p:spPr>
          <a:xfrm>
            <a:off x="10296091" y="316646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161,00</a:t>
            </a:r>
          </a:p>
        </p:txBody>
      </p:sp>
      <p:sp>
        <p:nvSpPr>
          <p:cNvPr id="26" name="Rechteck 25"/>
          <p:cNvSpPr/>
          <p:nvPr/>
        </p:nvSpPr>
        <p:spPr>
          <a:xfrm>
            <a:off x="1467765" y="4511993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9005</a:t>
            </a:r>
          </a:p>
        </p:txBody>
      </p:sp>
      <p:sp>
        <p:nvSpPr>
          <p:cNvPr id="32" name="Rechteck 31"/>
          <p:cNvSpPr/>
          <p:nvPr/>
        </p:nvSpPr>
        <p:spPr>
          <a:xfrm>
            <a:off x="2584284" y="4383395"/>
            <a:ext cx="1781284" cy="705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Zeugenauslagen nach JVEG in voller Höhe</a:t>
            </a:r>
          </a:p>
        </p:txBody>
      </p:sp>
      <p:sp>
        <p:nvSpPr>
          <p:cNvPr id="33" name="Rechteck 32"/>
          <p:cNvSpPr/>
          <p:nvPr/>
        </p:nvSpPr>
        <p:spPr>
          <a:xfrm>
            <a:off x="6800137" y="4475373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600,00</a:t>
            </a:r>
          </a:p>
        </p:txBody>
      </p:sp>
      <p:sp>
        <p:nvSpPr>
          <p:cNvPr id="35" name="Rechteck 34"/>
          <p:cNvSpPr/>
          <p:nvPr/>
        </p:nvSpPr>
        <p:spPr>
          <a:xfrm>
            <a:off x="10329466" y="447537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600,00</a:t>
            </a:r>
          </a:p>
        </p:txBody>
      </p:sp>
      <p:sp>
        <p:nvSpPr>
          <p:cNvPr id="36" name="Rechteck 35"/>
          <p:cNvSpPr/>
          <p:nvPr/>
        </p:nvSpPr>
        <p:spPr>
          <a:xfrm>
            <a:off x="2493791" y="581638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Gesamtkosten des Verfahrens</a:t>
            </a:r>
          </a:p>
        </p:txBody>
      </p:sp>
      <p:sp>
        <p:nvSpPr>
          <p:cNvPr id="37" name="Rechteck 36"/>
          <p:cNvSpPr/>
          <p:nvPr/>
        </p:nvSpPr>
        <p:spPr>
          <a:xfrm>
            <a:off x="6301683" y="5816389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1.040,75</a:t>
            </a:r>
          </a:p>
        </p:txBody>
      </p:sp>
      <p:sp>
        <p:nvSpPr>
          <p:cNvPr id="42" name="Gefaltete Ecke 41"/>
          <p:cNvSpPr/>
          <p:nvPr/>
        </p:nvSpPr>
        <p:spPr>
          <a:xfrm>
            <a:off x="8485310" y="5159590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982,75 €</a:t>
            </a:r>
          </a:p>
        </p:txBody>
      </p:sp>
      <p:sp>
        <p:nvSpPr>
          <p:cNvPr id="38" name="Abgerundetes Rechteck 3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29" name="Rechteck 28"/>
          <p:cNvSpPr/>
          <p:nvPr/>
        </p:nvSpPr>
        <p:spPr>
          <a:xfrm>
            <a:off x="8775790" y="447537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600,00</a:t>
            </a:r>
          </a:p>
        </p:txBody>
      </p:sp>
      <p:sp>
        <p:nvSpPr>
          <p:cNvPr id="30" name="Rechteck 29"/>
          <p:cNvSpPr/>
          <p:nvPr/>
        </p:nvSpPr>
        <p:spPr>
          <a:xfrm>
            <a:off x="1486293" y="3919026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1900</a:t>
            </a:r>
          </a:p>
        </p:txBody>
      </p:sp>
      <p:sp>
        <p:nvSpPr>
          <p:cNvPr id="31" name="Rechteck 30"/>
          <p:cNvSpPr/>
          <p:nvPr/>
        </p:nvSpPr>
        <p:spPr>
          <a:xfrm>
            <a:off x="2455010" y="3889186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Gebühr Vergleich</a:t>
            </a: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4789540" y="3919026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3.000</a:t>
            </a:r>
          </a:p>
        </p:txBody>
      </p:sp>
      <p:sp>
        <p:nvSpPr>
          <p:cNvPr id="40" name="Rechteck 39"/>
          <p:cNvSpPr/>
          <p:nvPr/>
        </p:nvSpPr>
        <p:spPr>
          <a:xfrm>
            <a:off x="6825964" y="3868971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29,75</a:t>
            </a:r>
          </a:p>
        </p:txBody>
      </p:sp>
      <p:sp>
        <p:nvSpPr>
          <p:cNvPr id="43" name="Rechteck 42"/>
          <p:cNvSpPr/>
          <p:nvPr/>
        </p:nvSpPr>
        <p:spPr>
          <a:xfrm>
            <a:off x="8855019" y="3868971"/>
            <a:ext cx="821078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29,75</a:t>
            </a:r>
          </a:p>
        </p:txBody>
      </p:sp>
      <p:sp>
        <p:nvSpPr>
          <p:cNvPr id="48" name="Rechteck 47"/>
          <p:cNvSpPr/>
          <p:nvPr/>
        </p:nvSpPr>
        <p:spPr>
          <a:xfrm>
            <a:off x="10378680" y="385437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29,75</a:t>
            </a:r>
          </a:p>
        </p:txBody>
      </p:sp>
      <p:sp>
        <p:nvSpPr>
          <p:cNvPr id="39" name="Gefaltete Ecke 41">
            <a:extLst>
              <a:ext uri="{FF2B5EF4-FFF2-40B4-BE49-F238E27FC236}">
                <a16:creationId xmlns:a16="http://schemas.microsoft.com/office/drawing/2014/main" id="{3FC22422-170C-4513-BDB0-137BD34BE6B6}"/>
              </a:ext>
            </a:extLst>
          </p:cNvPr>
          <p:cNvSpPr/>
          <p:nvPr/>
        </p:nvSpPr>
        <p:spPr>
          <a:xfrm>
            <a:off x="10150850" y="5088859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790,75 €</a:t>
            </a:r>
          </a:p>
        </p:txBody>
      </p:sp>
    </p:spTree>
    <p:extLst>
      <p:ext uri="{BB962C8B-B14F-4D97-AF65-F5344CB8AC3E}">
        <p14:creationId xmlns:p14="http://schemas.microsoft.com/office/powerpoint/2010/main" val="317867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/>
          <p:cNvGrpSpPr/>
          <p:nvPr/>
        </p:nvGrpSpPr>
        <p:grpSpPr>
          <a:xfrm>
            <a:off x="6284589" y="3558448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>
                  <a:solidFill>
                    <a:schemeClr val="tx1"/>
                  </a:solidFill>
                </a:rPr>
                <a:t>zuviel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  303,63 EUR</a:t>
              </a:r>
            </a:p>
          </p:txBody>
        </p:sp>
      </p:grp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gezahlt von Klägerin: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Schlusskostenrechnung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Davon tragen: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=     1059,00 EUR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der Kläger 	1/2		= 520,37 EUR</a:t>
            </a:r>
          </a:p>
        </p:txBody>
      </p:sp>
      <p:grpSp>
        <p:nvGrpSpPr>
          <p:cNvPr id="27" name="Gruppieren 26"/>
          <p:cNvGrpSpPr/>
          <p:nvPr/>
        </p:nvGrpSpPr>
        <p:grpSpPr>
          <a:xfrm>
            <a:off x="511734" y="3558448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>
                  <a:solidFill>
                    <a:schemeClr val="tx1"/>
                  </a:solidFill>
                </a:rPr>
                <a:t>zuviel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=538,63 EUR</a:t>
              </a:r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der Beklagte 1/2 			= 520,37 EUR</a:t>
            </a:r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rgbClr val="FF0000"/>
                </a:solidFill>
              </a:rPr>
              <a:t>Bereits gezahlt von Beklagten:</a:t>
            </a: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= 824,00 EUR</a:t>
            </a:r>
          </a:p>
        </p:txBody>
      </p:sp>
      <p:grpSp>
        <p:nvGrpSpPr>
          <p:cNvPr id="37" name="Gruppieren 36"/>
          <p:cNvGrpSpPr/>
          <p:nvPr/>
        </p:nvGrpSpPr>
        <p:grpSpPr>
          <a:xfrm>
            <a:off x="1383749" y="4276048"/>
            <a:ext cx="3961829" cy="1317916"/>
            <a:chOff x="7682832" y="4918924"/>
            <a:chExt cx="3961829" cy="1317916"/>
          </a:xfrm>
        </p:grpSpPr>
        <p:sp>
          <p:nvSpPr>
            <p:cNvPr id="45" name="Gleichschenkliges Dreieck 44"/>
            <p:cNvSpPr/>
            <p:nvPr/>
          </p:nvSpPr>
          <p:spPr>
            <a:xfrm rot="20619141">
              <a:off x="9731157" y="4918924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Rechteck 47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>
                  <a:solidFill>
                    <a:srgbClr val="C00000"/>
                  </a:solidFill>
                </a:rPr>
                <a:t>Bl</a:t>
              </a:r>
              <a:r>
                <a:rPr lang="de-DE" sz="2000" b="1" i="1" dirty="0">
                  <a:solidFill>
                    <a:srgbClr val="C00000"/>
                  </a:solidFill>
                </a:rPr>
                <a:t>. … an den Kl. </a:t>
              </a:r>
            </a:p>
            <a:p>
              <a:pPr algn="ctr"/>
              <a:r>
                <a:rPr lang="de-DE" sz="2000" b="1" i="1" dirty="0">
                  <a:solidFill>
                    <a:srgbClr val="C00000"/>
                  </a:solidFill>
                </a:rPr>
                <a:t>z. Hd. PV zu erstatten sind.</a:t>
              </a:r>
            </a:p>
          </p:txBody>
        </p:sp>
      </p:grpSp>
      <p:grpSp>
        <p:nvGrpSpPr>
          <p:cNvPr id="49" name="Gruppieren 48"/>
          <p:cNvGrpSpPr/>
          <p:nvPr/>
        </p:nvGrpSpPr>
        <p:grpSpPr>
          <a:xfrm>
            <a:off x="7138928" y="4267253"/>
            <a:ext cx="3961829" cy="1317916"/>
            <a:chOff x="7682832" y="4918924"/>
            <a:chExt cx="3961829" cy="1317916"/>
          </a:xfrm>
        </p:grpSpPr>
        <p:sp>
          <p:nvSpPr>
            <p:cNvPr id="50" name="Gleichschenkliges Dreieck 49"/>
            <p:cNvSpPr/>
            <p:nvPr/>
          </p:nvSpPr>
          <p:spPr>
            <a:xfrm rot="20619141">
              <a:off x="9731157" y="4918924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Rechteck 50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>
                  <a:solidFill>
                    <a:srgbClr val="C00000"/>
                  </a:solidFill>
                </a:rPr>
                <a:t>Bl</a:t>
              </a:r>
              <a:r>
                <a:rPr lang="de-DE" sz="2000" b="1" i="1" dirty="0">
                  <a:solidFill>
                    <a:srgbClr val="C00000"/>
                  </a:solidFill>
                </a:rPr>
                <a:t>. … an den Bekl. </a:t>
              </a:r>
            </a:p>
            <a:p>
              <a:pPr algn="ctr"/>
              <a:r>
                <a:rPr lang="de-DE" sz="2000" b="1" i="1" dirty="0">
                  <a:solidFill>
                    <a:srgbClr val="C00000"/>
                  </a:solidFill>
                </a:rPr>
                <a:t>z. Hd. PV zu erstatten sind.</a:t>
              </a:r>
            </a:p>
          </p:txBody>
        </p:sp>
      </p:grpSp>
      <p:sp>
        <p:nvSpPr>
          <p:cNvPr id="29" name="Gefaltete Ecke 41">
            <a:extLst>
              <a:ext uri="{FF2B5EF4-FFF2-40B4-BE49-F238E27FC236}">
                <a16:creationId xmlns:a16="http://schemas.microsoft.com/office/drawing/2014/main" id="{913F56B3-67A6-4F3F-A2D8-BDF722F40244}"/>
              </a:ext>
            </a:extLst>
          </p:cNvPr>
          <p:cNvSpPr/>
          <p:nvPr/>
        </p:nvSpPr>
        <p:spPr>
          <a:xfrm>
            <a:off x="2847740" y="80671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982,75 €</a:t>
            </a:r>
          </a:p>
        </p:txBody>
      </p:sp>
      <p:sp>
        <p:nvSpPr>
          <p:cNvPr id="30" name="Gefaltete Ecke 41">
            <a:extLst>
              <a:ext uri="{FF2B5EF4-FFF2-40B4-BE49-F238E27FC236}">
                <a16:creationId xmlns:a16="http://schemas.microsoft.com/office/drawing/2014/main" id="{3721A028-ACFE-4D8B-8558-8BB9A7D3315A}"/>
              </a:ext>
            </a:extLst>
          </p:cNvPr>
          <p:cNvSpPr/>
          <p:nvPr/>
        </p:nvSpPr>
        <p:spPr>
          <a:xfrm>
            <a:off x="8385780" y="237445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790,75 €</a:t>
            </a:r>
          </a:p>
        </p:txBody>
      </p:sp>
    </p:spTree>
    <p:extLst>
      <p:ext uri="{BB962C8B-B14F-4D97-AF65-F5344CB8AC3E}">
        <p14:creationId xmlns:p14="http://schemas.microsoft.com/office/powerpoint/2010/main" val="229668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3" grpId="0" animBg="1"/>
      <p:bldP spid="15" grpId="0" animBg="1"/>
      <p:bldP spid="22" grpId="0" animBg="1"/>
      <p:bldP spid="24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a) Alle Kosten sind nun gem. § 9 Abs. 3 Nr. 2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Schlusskostenrechnung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4" y="3417947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b) Kostenschuldner ist gem. § 29 Nr. 2 GKG der Kläger und Beklagte als Übernahmeschuldner.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466394" y="4566574"/>
            <a:ext cx="10150979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c) </a:t>
            </a:r>
            <a:r>
              <a:rPr lang="de-DE" i="1" dirty="0">
                <a:solidFill>
                  <a:srgbClr val="FF0000"/>
                </a:solidFill>
              </a:rPr>
              <a:t>Bezug auf </a:t>
            </a:r>
            <a:r>
              <a:rPr lang="de-DE" i="1" dirty="0" err="1">
                <a:solidFill>
                  <a:srgbClr val="FF0000"/>
                </a:solidFill>
              </a:rPr>
              <a:t>Mithaft</a:t>
            </a:r>
            <a:r>
              <a:rPr lang="de-DE" i="1" dirty="0">
                <a:solidFill>
                  <a:srgbClr val="FF0000"/>
                </a:solidFill>
              </a:rPr>
              <a:t> </a:t>
            </a:r>
            <a:r>
              <a:rPr lang="de-DE" i="1" dirty="0" err="1">
                <a:solidFill>
                  <a:srgbClr val="FF0000"/>
                </a:solidFill>
              </a:rPr>
              <a:t>entällt</a:t>
            </a:r>
            <a:r>
              <a:rPr lang="de-DE" i="1" dirty="0">
                <a:solidFill>
                  <a:srgbClr val="FF0000"/>
                </a:solidFill>
              </a:rPr>
              <a:t>!	</a:t>
            </a:r>
          </a:p>
          <a:p>
            <a:r>
              <a:rPr lang="de-DE" dirty="0"/>
              <a:t>Die verbleibende Überzahlung wird gem.  § 29 Abs. 3 + 4 S.1 </a:t>
            </a:r>
            <a:r>
              <a:rPr lang="de-DE" dirty="0" err="1"/>
              <a:t>KostVfg</a:t>
            </a:r>
            <a:r>
              <a:rPr lang="de-DE" dirty="0"/>
              <a:t> (über den  </a:t>
            </a:r>
          </a:p>
          <a:p>
            <a:pPr lvl="0"/>
            <a:r>
              <a:rPr lang="de-DE" dirty="0"/>
              <a:t>                  Prozessbevollmächtigten) mit </a:t>
            </a:r>
            <a:r>
              <a:rPr lang="de-DE" b="1" dirty="0"/>
              <a:t>Kost18 (</a:t>
            </a:r>
            <a:r>
              <a:rPr lang="de-DE" b="1" dirty="0" err="1"/>
              <a:t>forumSTAR</a:t>
            </a:r>
            <a:r>
              <a:rPr lang="de-DE" b="1" dirty="0"/>
              <a:t> Formular 3648)</a:t>
            </a:r>
            <a:r>
              <a:rPr lang="de-DE" dirty="0"/>
              <a:t>, an die Klägerin und Bekl. 	erstattet.  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37106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Rechteck 15"/>
          <p:cNvSpPr/>
          <p:nvPr/>
        </p:nvSpPr>
        <p:spPr>
          <a:xfrm>
            <a:off x="11503759" y="256015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507647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0171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9" grpId="0" animBg="1"/>
      <p:bldP spid="12" grpId="0" animBg="1"/>
      <p:bldP spid="14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pieren 30"/>
          <p:cNvGrpSpPr/>
          <p:nvPr/>
        </p:nvGrpSpPr>
        <p:grpSpPr>
          <a:xfrm>
            <a:off x="6832508" y="2811533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EUR</a:t>
              </a:r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872314" y="3430956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0  EUR</a:t>
              </a:r>
            </a:p>
          </p:txBody>
        </p:sp>
      </p:grpSp>
      <p:sp>
        <p:nvSpPr>
          <p:cNvPr id="48" name="Pfeil nach unten 47"/>
          <p:cNvSpPr/>
          <p:nvPr/>
        </p:nvSpPr>
        <p:spPr>
          <a:xfrm rot="14019054">
            <a:off x="8533414" y="2419517"/>
            <a:ext cx="451349" cy="2964256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Abgerundetes Rechteck 43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06401" y="1983750"/>
            <a:ext cx="4188816" cy="11131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Bereits gezahlt: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Schlusskostenrechnung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Davon tragen: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10384687" y="18381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der Beklagte 80%                                  =   531,60 EUR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102709" y="2596372"/>
            <a:ext cx="1692504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= EUR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der Kläger  20%                                              = EUR</a:t>
            </a:r>
          </a:p>
        </p:txBody>
      </p:sp>
      <p:grpSp>
        <p:nvGrpSpPr>
          <p:cNvPr id="5" name="Gruppieren 4"/>
          <p:cNvGrpSpPr/>
          <p:nvPr/>
        </p:nvGrpSpPr>
        <p:grpSpPr>
          <a:xfrm>
            <a:off x="6777704" y="2248329"/>
            <a:ext cx="4751164" cy="423610"/>
            <a:chOff x="1190005" y="5503902"/>
            <a:chExt cx="4751164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Bereits gezahlt:</a:t>
              </a: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293217" y="5503902"/>
              <a:ext cx="1647952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 EUR</a:t>
              </a:r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1003010" y="4305746"/>
            <a:ext cx="4779456" cy="421672"/>
            <a:chOff x="1161712" y="5925369"/>
            <a:chExt cx="4779456" cy="421672"/>
          </a:xfrm>
        </p:grpSpPr>
        <p:sp>
          <p:nvSpPr>
            <p:cNvPr id="24" name="Rechteck 23"/>
            <p:cNvSpPr/>
            <p:nvPr/>
          </p:nvSpPr>
          <p:spPr>
            <a:xfrm>
              <a:off x="1161712" y="5925369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EUR</a:t>
              </a:r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1014583" y="5114330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Summe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EUR</a:t>
              </a:r>
            </a:p>
          </p:txBody>
        </p:sp>
      </p:grpSp>
      <p:sp>
        <p:nvSpPr>
          <p:cNvPr id="40" name="Gefaltete Ecke 39"/>
          <p:cNvSpPr/>
          <p:nvPr/>
        </p:nvSpPr>
        <p:spPr>
          <a:xfrm>
            <a:off x="4898378" y="2092443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b="1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Entschei-dungsschuld</a:t>
            </a:r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=</a:t>
            </a:r>
          </a:p>
        </p:txBody>
      </p:sp>
      <p:sp>
        <p:nvSpPr>
          <p:cNvPr id="42" name="Gefaltete Ecke 41"/>
          <p:cNvSpPr/>
          <p:nvPr/>
        </p:nvSpPr>
        <p:spPr>
          <a:xfrm>
            <a:off x="10486472" y="5021441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Antragsschuld – Entscheidungs-schuld =</a:t>
            </a:r>
          </a:p>
          <a:p>
            <a:pPr algn="ctr"/>
            <a:r>
              <a:rPr lang="de-DE" sz="1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sz="1400" b="1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1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Pfeil nach unten 15"/>
          <p:cNvSpPr/>
          <p:nvPr/>
        </p:nvSpPr>
        <p:spPr>
          <a:xfrm rot="7442644">
            <a:off x="6312640" y="4280128"/>
            <a:ext cx="451349" cy="18067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Gefaltete Ecke 40"/>
          <p:cNvSpPr/>
          <p:nvPr/>
        </p:nvSpPr>
        <p:spPr>
          <a:xfrm rot="21335635">
            <a:off x="6593426" y="4607079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b="1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</a:p>
        </p:txBody>
      </p:sp>
      <p:sp>
        <p:nvSpPr>
          <p:cNvPr id="43" name="Gefaltete Ecke 42"/>
          <p:cNvSpPr/>
          <p:nvPr/>
        </p:nvSpPr>
        <p:spPr>
          <a:xfrm>
            <a:off x="4540605" y="12618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</p:txBody>
      </p:sp>
      <p:grpSp>
        <p:nvGrpSpPr>
          <p:cNvPr id="45" name="Gruppieren 44"/>
          <p:cNvGrpSpPr/>
          <p:nvPr/>
        </p:nvGrpSpPr>
        <p:grpSpPr>
          <a:xfrm>
            <a:off x="1014583" y="3682603"/>
            <a:ext cx="4751164" cy="423610"/>
            <a:chOff x="1190005" y="5503902"/>
            <a:chExt cx="4751164" cy="423610"/>
          </a:xfrm>
        </p:grpSpPr>
        <p:sp>
          <p:nvSpPr>
            <p:cNvPr id="46" name="Rechteck 45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>
                  <a:solidFill>
                    <a:schemeClr val="tx1"/>
                  </a:solidFill>
                </a:rPr>
                <a:t>zuviel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1"/>
            <p:cNvSpPr>
              <a:spLocks noChangeArrowheads="1"/>
            </p:cNvSpPr>
            <p:nvPr/>
          </p:nvSpPr>
          <p:spPr bwMode="auto">
            <a:xfrm>
              <a:off x="4293217" y="5503902"/>
              <a:ext cx="1647952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EUR</a:t>
              </a:r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2737590" y="5468322"/>
            <a:ext cx="3961829" cy="1317916"/>
            <a:chOff x="7682832" y="4918924"/>
            <a:chExt cx="3961829" cy="1317916"/>
          </a:xfrm>
        </p:grpSpPr>
        <p:sp>
          <p:nvSpPr>
            <p:cNvPr id="39" name="Gleichschenkliges Dreieck 38"/>
            <p:cNvSpPr/>
            <p:nvPr/>
          </p:nvSpPr>
          <p:spPr>
            <a:xfrm rot="20619141">
              <a:off x="9731157" y="4918924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Rechteck 48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>
                  <a:solidFill>
                    <a:srgbClr val="C00000"/>
                  </a:solidFill>
                </a:rPr>
                <a:t>Bl</a:t>
              </a:r>
              <a:r>
                <a:rPr lang="de-DE" sz="2000" b="1" i="1" dirty="0">
                  <a:solidFill>
                    <a:srgbClr val="C00000"/>
                  </a:solidFill>
                </a:rPr>
                <a:t>. … an den Kl. </a:t>
              </a:r>
            </a:p>
            <a:p>
              <a:pPr algn="ctr"/>
              <a:r>
                <a:rPr lang="de-DE" sz="2000" b="1" i="1" dirty="0">
                  <a:solidFill>
                    <a:srgbClr val="C00000"/>
                  </a:solidFill>
                </a:rPr>
                <a:t>z. Hd. PV zu erstatten sind.</a:t>
              </a:r>
            </a:p>
          </p:txBody>
        </p:sp>
      </p:grpSp>
      <p:sp>
        <p:nvSpPr>
          <p:cNvPr id="50" name="Gefaltete Ecke 8">
            <a:extLst>
              <a:ext uri="{FF2B5EF4-FFF2-40B4-BE49-F238E27FC236}">
                <a16:creationId xmlns:a16="http://schemas.microsoft.com/office/drawing/2014/main" id="{195D7D70-6AE7-4249-B91B-7768A3A63D04}"/>
              </a:ext>
            </a:extLst>
          </p:cNvPr>
          <p:cNvSpPr/>
          <p:nvPr/>
        </p:nvSpPr>
        <p:spPr>
          <a:xfrm rot="21054758">
            <a:off x="563394" y="635465"/>
            <a:ext cx="1811276" cy="1818542"/>
          </a:xfrm>
          <a:prstGeom prst="foldedCorner">
            <a:avLst/>
          </a:prstGeom>
          <a:solidFill>
            <a:srgbClr val="EDABD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alternative Lösung</a:t>
            </a:r>
          </a:p>
        </p:txBody>
      </p:sp>
    </p:spTree>
    <p:extLst>
      <p:ext uri="{BB962C8B-B14F-4D97-AF65-F5344CB8AC3E}">
        <p14:creationId xmlns:p14="http://schemas.microsoft.com/office/powerpoint/2010/main" val="116415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6" grpId="0" animBg="1"/>
      <p:bldP spid="9" grpId="0" animBg="1"/>
      <p:bldP spid="12" grpId="0" animBg="1"/>
      <p:bldP spid="13" grpId="0" animBg="1"/>
      <p:bldP spid="15" grpId="0" animBg="1"/>
      <p:bldP spid="40" grpId="0" animBg="1"/>
      <p:bldP spid="42" grpId="0" animBg="1"/>
      <p:bldP spid="16" grpId="0" animBg="1"/>
      <p:bldP spid="41" grpId="0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52804"/>
            <a:ext cx="10150979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sz="2000" dirty="0"/>
              <a:t>Alle Kosten sind nun gem. § 9 Abs. 3 Nr. 2 GKG fällig. Gem. § 28 Abs. 1 </a:t>
            </a:r>
            <a:r>
              <a:rPr lang="de-DE" sz="2000" dirty="0" err="1"/>
              <a:t>KostVfg</a:t>
            </a:r>
            <a:r>
              <a:rPr lang="de-DE" sz="2000" dirty="0"/>
              <a:t>. ist 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Schlusskostenrechnung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3" y="3175485"/>
            <a:ext cx="10150979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/>
              <a:t>b) 	Kostenschuldner sind beide Parteien (Klägerin 20% Beklagte 80%) gem. § 29 Nr. 2  GKG 	als </a:t>
            </a:r>
            <a:r>
              <a:rPr lang="de-DE" sz="2000" u="sng" dirty="0"/>
              <a:t>Übernahmeschuldner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4053822"/>
            <a:ext cx="10150979" cy="16312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/>
              <a:t>	Der von dem Kläger, als Antragsschuldner gem. § 22 I S.1 GKG, geleisteter Vorschuss ist   </a:t>
            </a:r>
          </a:p>
          <a:p>
            <a:r>
              <a:rPr lang="de-DE" sz="2000" dirty="0"/>
              <a:t>                auf die zu Kosten der Beklagten, im Rahmen der </a:t>
            </a:r>
            <a:r>
              <a:rPr lang="de-DE" sz="2000" dirty="0" err="1"/>
              <a:t>Mithaft</a:t>
            </a:r>
            <a:r>
              <a:rPr lang="de-DE" sz="2000" dirty="0"/>
              <a:t>, zu verrechnen. </a:t>
            </a:r>
          </a:p>
          <a:p>
            <a:pPr lvl="0"/>
            <a:r>
              <a:rPr lang="de-DE" sz="2000" dirty="0"/>
              <a:t>	Die verbleibende Überzahlung wird gem.  § 29 Abs. 3 + 4 S.1 </a:t>
            </a:r>
            <a:r>
              <a:rPr lang="de-DE" sz="2000" dirty="0" err="1"/>
              <a:t>KostVfg</a:t>
            </a:r>
            <a:r>
              <a:rPr lang="de-DE" sz="2000" dirty="0"/>
              <a:t> (über den  </a:t>
            </a:r>
          </a:p>
          <a:p>
            <a:pPr lvl="0"/>
            <a:r>
              <a:rPr lang="de-DE" sz="2000" dirty="0"/>
              <a:t>                Prozessbevollmächtigten) mit </a:t>
            </a:r>
            <a:r>
              <a:rPr lang="de-DE" sz="2000" b="1" dirty="0"/>
              <a:t>Kost18 (</a:t>
            </a:r>
            <a:r>
              <a:rPr lang="de-DE" sz="2000" b="1" dirty="0" err="1"/>
              <a:t>forumSTAR</a:t>
            </a:r>
            <a:r>
              <a:rPr lang="de-DE" sz="2000" b="1" dirty="0"/>
              <a:t> Formular 3648)</a:t>
            </a:r>
            <a:r>
              <a:rPr lang="de-DE" sz="2000" dirty="0"/>
              <a:t>, an die Klägerin      </a:t>
            </a:r>
          </a:p>
          <a:p>
            <a:pPr lvl="0"/>
            <a:r>
              <a:rPr lang="de-DE" sz="2000" dirty="0"/>
              <a:t>                erstattet.  </a:t>
            </a:r>
          </a:p>
        </p:txBody>
      </p:sp>
      <p:sp>
        <p:nvSpPr>
          <p:cNvPr id="13" name="Flussdiagramm: Verbinder 12"/>
          <p:cNvSpPr/>
          <p:nvPr/>
        </p:nvSpPr>
        <p:spPr>
          <a:xfrm>
            <a:off x="1130633" y="2364355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a)</a:t>
            </a:r>
          </a:p>
        </p:txBody>
      </p:sp>
      <p:sp>
        <p:nvSpPr>
          <p:cNvPr id="14" name="Flussdiagramm: Verbinder 13"/>
          <p:cNvSpPr/>
          <p:nvPr/>
        </p:nvSpPr>
        <p:spPr>
          <a:xfrm>
            <a:off x="1130633" y="3155626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b)</a:t>
            </a:r>
          </a:p>
        </p:txBody>
      </p:sp>
      <p:sp>
        <p:nvSpPr>
          <p:cNvPr id="17" name="Flussdiagramm: Verbinder 16"/>
          <p:cNvSpPr/>
          <p:nvPr/>
        </p:nvSpPr>
        <p:spPr>
          <a:xfrm>
            <a:off x="1075403" y="3957376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c)</a:t>
            </a:r>
          </a:p>
        </p:txBody>
      </p:sp>
      <p:sp>
        <p:nvSpPr>
          <p:cNvPr id="18" name="Rechteck 17"/>
          <p:cNvSpPr/>
          <p:nvPr/>
        </p:nvSpPr>
        <p:spPr>
          <a:xfrm>
            <a:off x="11452845" y="241883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1452845" y="324126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2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11452845" y="453680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21" name="Gefaltete Ecke 8">
            <a:extLst>
              <a:ext uri="{FF2B5EF4-FFF2-40B4-BE49-F238E27FC236}">
                <a16:creationId xmlns:a16="http://schemas.microsoft.com/office/drawing/2014/main" id="{51B91D5B-D5C3-4E37-BA42-FBA4931AA789}"/>
              </a:ext>
            </a:extLst>
          </p:cNvPr>
          <p:cNvSpPr/>
          <p:nvPr/>
        </p:nvSpPr>
        <p:spPr>
          <a:xfrm rot="21054758">
            <a:off x="3651738" y="2283862"/>
            <a:ext cx="1811276" cy="1818542"/>
          </a:xfrm>
          <a:prstGeom prst="foldedCorner">
            <a:avLst/>
          </a:prstGeom>
          <a:solidFill>
            <a:srgbClr val="EDABD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alternative Lösung</a:t>
            </a:r>
          </a:p>
        </p:txBody>
      </p:sp>
    </p:spTree>
    <p:extLst>
      <p:ext uri="{BB962C8B-B14F-4D97-AF65-F5344CB8AC3E}">
        <p14:creationId xmlns:p14="http://schemas.microsoft.com/office/powerpoint/2010/main" val="281002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  <p:bldP spid="18" grpId="0" animBg="1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>
          <a:xfrm>
            <a:off x="9365547" y="1524736"/>
            <a:ext cx="2251824" cy="4114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Nebenrechnungen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25" name="Rechteck 24"/>
          <p:cNvSpPr/>
          <p:nvPr/>
        </p:nvSpPr>
        <p:spPr>
          <a:xfrm>
            <a:off x="1862823" y="2097652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>
                <a:solidFill>
                  <a:schemeClr val="tx1"/>
                </a:solidFill>
              </a:rPr>
              <a:t>17.800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</a:p>
        </p:txBody>
      </p:sp>
      <p:sp>
        <p:nvSpPr>
          <p:cNvPr id="43" name="Gefaltete Ecke 42"/>
          <p:cNvSpPr/>
          <p:nvPr/>
        </p:nvSpPr>
        <p:spPr>
          <a:xfrm>
            <a:off x="431797" y="1936865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VKR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4101918" y="1501044"/>
            <a:ext cx="177431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1-fache Gebühr</a:t>
            </a:r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6357438" y="1493634"/>
            <a:ext cx="177431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3-fache Gebühr</a:t>
            </a:r>
          </a:p>
        </p:txBody>
      </p:sp>
      <p:sp>
        <p:nvSpPr>
          <p:cNvPr id="50" name="Gefaltete Ecke 49"/>
          <p:cNvSpPr/>
          <p:nvPr/>
        </p:nvSpPr>
        <p:spPr>
          <a:xfrm>
            <a:off x="431797" y="2939750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WKL</a:t>
            </a:r>
          </a:p>
        </p:txBody>
      </p:sp>
      <p:sp>
        <p:nvSpPr>
          <p:cNvPr id="51" name="Rechteck 50"/>
          <p:cNvSpPr/>
          <p:nvPr/>
        </p:nvSpPr>
        <p:spPr>
          <a:xfrm>
            <a:off x="4617617" y="212828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>
                <a:solidFill>
                  <a:schemeClr val="tx1"/>
                </a:solidFill>
              </a:rPr>
              <a:t>353</a:t>
            </a:r>
          </a:p>
        </p:txBody>
      </p:sp>
      <p:sp>
        <p:nvSpPr>
          <p:cNvPr id="52" name="Rechteck 51"/>
          <p:cNvSpPr/>
          <p:nvPr/>
        </p:nvSpPr>
        <p:spPr>
          <a:xfrm>
            <a:off x="6691746" y="2149041"/>
            <a:ext cx="92430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>
                <a:solidFill>
                  <a:schemeClr val="tx1"/>
                </a:solidFill>
              </a:rPr>
              <a:t>1059</a:t>
            </a:r>
          </a:p>
        </p:txBody>
      </p:sp>
      <p:sp>
        <p:nvSpPr>
          <p:cNvPr id="53" name="Rechteck 52"/>
          <p:cNvSpPr/>
          <p:nvPr/>
        </p:nvSpPr>
        <p:spPr>
          <a:xfrm>
            <a:off x="1862823" y="3099149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>
                <a:solidFill>
                  <a:schemeClr val="tx1"/>
                </a:solidFill>
              </a:rPr>
              <a:t> 4400</a:t>
            </a:r>
          </a:p>
        </p:txBody>
      </p:sp>
      <p:sp>
        <p:nvSpPr>
          <p:cNvPr id="54" name="Rechteck 53"/>
          <p:cNvSpPr/>
          <p:nvPr/>
        </p:nvSpPr>
        <p:spPr>
          <a:xfrm>
            <a:off x="4617616" y="301139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>
                <a:solidFill>
                  <a:schemeClr val="tx1"/>
                </a:solidFill>
              </a:rPr>
              <a:t>161</a:t>
            </a:r>
          </a:p>
        </p:txBody>
      </p:sp>
      <p:sp>
        <p:nvSpPr>
          <p:cNvPr id="55" name="Rechteck 54"/>
          <p:cNvSpPr/>
          <p:nvPr/>
        </p:nvSpPr>
        <p:spPr>
          <a:xfrm>
            <a:off x="6766702" y="3039473"/>
            <a:ext cx="74291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>
                <a:solidFill>
                  <a:schemeClr val="tx1"/>
                </a:solidFill>
              </a:rPr>
              <a:t>483</a:t>
            </a:r>
          </a:p>
        </p:txBody>
      </p:sp>
      <p:cxnSp>
        <p:nvCxnSpPr>
          <p:cNvPr id="5" name="Gerader Verbinder 4"/>
          <p:cNvCxnSpPr/>
          <p:nvPr/>
        </p:nvCxnSpPr>
        <p:spPr>
          <a:xfrm flipV="1">
            <a:off x="1695795" y="3723311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55"/>
          <p:cNvSpPr/>
          <p:nvPr/>
        </p:nvSpPr>
        <p:spPr>
          <a:xfrm>
            <a:off x="1862823" y="3886337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>
                <a:solidFill>
                  <a:schemeClr val="tx1"/>
                </a:solidFill>
              </a:rPr>
              <a:t>22.200</a:t>
            </a:r>
          </a:p>
        </p:txBody>
      </p:sp>
      <p:sp>
        <p:nvSpPr>
          <p:cNvPr id="57" name="Rectangle 1"/>
          <p:cNvSpPr>
            <a:spLocks noChangeArrowheads="1"/>
          </p:cNvSpPr>
          <p:nvPr/>
        </p:nvSpPr>
        <p:spPr bwMode="auto">
          <a:xfrm>
            <a:off x="217130" y="3863706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Gesamt</a:t>
            </a:r>
          </a:p>
        </p:txBody>
      </p:sp>
      <p:sp>
        <p:nvSpPr>
          <p:cNvPr id="58" name="Rechteck 57"/>
          <p:cNvSpPr/>
          <p:nvPr/>
        </p:nvSpPr>
        <p:spPr>
          <a:xfrm>
            <a:off x="4617616" y="3841441"/>
            <a:ext cx="841876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>
                <a:solidFill>
                  <a:schemeClr val="tx1"/>
                </a:solidFill>
              </a:rPr>
              <a:t> 411</a:t>
            </a:r>
          </a:p>
        </p:txBody>
      </p:sp>
      <p:sp>
        <p:nvSpPr>
          <p:cNvPr id="59" name="Rechteck 58"/>
          <p:cNvSpPr/>
          <p:nvPr/>
        </p:nvSpPr>
        <p:spPr>
          <a:xfrm>
            <a:off x="6691745" y="3770747"/>
            <a:ext cx="924310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>
                <a:solidFill>
                  <a:schemeClr val="tx1"/>
                </a:solidFill>
              </a:rPr>
              <a:t>1233</a:t>
            </a:r>
          </a:p>
        </p:txBody>
      </p:sp>
      <p:cxnSp>
        <p:nvCxnSpPr>
          <p:cNvPr id="60" name="Gerader Verbinder 59"/>
          <p:cNvCxnSpPr/>
          <p:nvPr/>
        </p:nvCxnSpPr>
        <p:spPr>
          <a:xfrm flipV="1">
            <a:off x="1695796" y="4900166"/>
            <a:ext cx="6435960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1"/>
          <p:cNvSpPr>
            <a:spLocks noChangeArrowheads="1"/>
          </p:cNvSpPr>
          <p:nvPr/>
        </p:nvSpPr>
        <p:spPr bwMode="auto">
          <a:xfrm>
            <a:off x="200750" y="5093846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/>
              <a:t>Vergl.Geb</a:t>
            </a:r>
            <a:r>
              <a:rPr lang="de-DE" dirty="0"/>
              <a:t>.</a:t>
            </a:r>
          </a:p>
        </p:txBody>
      </p:sp>
      <p:sp>
        <p:nvSpPr>
          <p:cNvPr id="62" name="Rechteck 61"/>
          <p:cNvSpPr/>
          <p:nvPr/>
        </p:nvSpPr>
        <p:spPr>
          <a:xfrm>
            <a:off x="1862823" y="5089797"/>
            <a:ext cx="1179636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>
                <a:solidFill>
                  <a:schemeClr val="tx1"/>
                </a:solidFill>
              </a:rPr>
              <a:t> 3000</a:t>
            </a:r>
          </a:p>
        </p:txBody>
      </p:sp>
      <p:sp>
        <p:nvSpPr>
          <p:cNvPr id="63" name="Rechteck 62"/>
          <p:cNvSpPr/>
          <p:nvPr/>
        </p:nvSpPr>
        <p:spPr>
          <a:xfrm>
            <a:off x="3086929" y="5108830"/>
            <a:ext cx="1490066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 0,25 von 119</a:t>
            </a:r>
          </a:p>
        </p:txBody>
      </p:sp>
      <p:sp>
        <p:nvSpPr>
          <p:cNvPr id="64" name="Rechteck 63"/>
          <p:cNvSpPr/>
          <p:nvPr/>
        </p:nvSpPr>
        <p:spPr>
          <a:xfrm>
            <a:off x="4633825" y="5118341"/>
            <a:ext cx="1007479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>
                <a:solidFill>
                  <a:schemeClr val="tx1"/>
                </a:solidFill>
              </a:rPr>
              <a:t>29,75</a:t>
            </a:r>
          </a:p>
        </p:txBody>
      </p:sp>
      <p:sp>
        <p:nvSpPr>
          <p:cNvPr id="66" name="Rechteck 65"/>
          <p:cNvSpPr/>
          <p:nvPr/>
        </p:nvSpPr>
        <p:spPr>
          <a:xfrm>
            <a:off x="6809992" y="5084142"/>
            <a:ext cx="1619385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>
                <a:solidFill>
                  <a:schemeClr val="tx1"/>
                </a:solidFill>
              </a:rPr>
              <a:t>= 440,75</a:t>
            </a:r>
          </a:p>
        </p:txBody>
      </p:sp>
      <p:cxnSp>
        <p:nvCxnSpPr>
          <p:cNvPr id="67" name="Gerader Verbinder 66"/>
          <p:cNvCxnSpPr/>
          <p:nvPr/>
        </p:nvCxnSpPr>
        <p:spPr>
          <a:xfrm flipV="1">
            <a:off x="1695796" y="571395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1"/>
          <p:cNvSpPr>
            <a:spLocks noChangeArrowheads="1"/>
          </p:cNvSpPr>
          <p:nvPr/>
        </p:nvSpPr>
        <p:spPr bwMode="auto">
          <a:xfrm>
            <a:off x="150872" y="5972007"/>
            <a:ext cx="1544923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/>
              <a:t>Gesamt+Vergl</a:t>
            </a:r>
            <a:r>
              <a:rPr lang="de-DE" dirty="0"/>
              <a:t>.</a:t>
            </a:r>
          </a:p>
        </p:txBody>
      </p:sp>
      <p:sp>
        <p:nvSpPr>
          <p:cNvPr id="69" name="Rechteck 68"/>
          <p:cNvSpPr/>
          <p:nvPr/>
        </p:nvSpPr>
        <p:spPr>
          <a:xfrm>
            <a:off x="1862823" y="5922622"/>
            <a:ext cx="1179636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>
                <a:solidFill>
                  <a:schemeClr val="tx1"/>
                </a:solidFill>
              </a:rPr>
              <a:t>25.200</a:t>
            </a:r>
          </a:p>
        </p:txBody>
      </p:sp>
      <p:sp>
        <p:nvSpPr>
          <p:cNvPr id="70" name="Rechteck 69"/>
          <p:cNvSpPr/>
          <p:nvPr/>
        </p:nvSpPr>
        <p:spPr>
          <a:xfrm>
            <a:off x="4617616" y="595090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>
                <a:solidFill>
                  <a:schemeClr val="tx1"/>
                </a:solidFill>
              </a:rPr>
              <a:t>449</a:t>
            </a:r>
          </a:p>
        </p:txBody>
      </p:sp>
      <p:sp>
        <p:nvSpPr>
          <p:cNvPr id="71" name="Rectangle 1"/>
          <p:cNvSpPr>
            <a:spLocks noChangeArrowheads="1"/>
          </p:cNvSpPr>
          <p:nvPr/>
        </p:nvSpPr>
        <p:spPr bwMode="auto">
          <a:xfrm>
            <a:off x="9653691" y="1671656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bereits gezahlt:</a:t>
            </a:r>
          </a:p>
        </p:txBody>
      </p:sp>
      <p:sp>
        <p:nvSpPr>
          <p:cNvPr id="16" name="Stern mit 5 Zacken 15"/>
          <p:cNvSpPr/>
          <p:nvPr/>
        </p:nvSpPr>
        <p:spPr>
          <a:xfrm>
            <a:off x="7813258" y="2215086"/>
            <a:ext cx="280567" cy="285610"/>
          </a:xfrm>
          <a:prstGeom prst="star5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Gruppieren 20"/>
          <p:cNvGrpSpPr/>
          <p:nvPr/>
        </p:nvGrpSpPr>
        <p:grpSpPr>
          <a:xfrm>
            <a:off x="9754777" y="2402020"/>
            <a:ext cx="1529174" cy="1019235"/>
            <a:chOff x="9754777" y="2402020"/>
            <a:chExt cx="1529174" cy="1019235"/>
          </a:xfrm>
        </p:grpSpPr>
        <p:sp>
          <p:nvSpPr>
            <p:cNvPr id="45" name="Gefaltete Ecke 44"/>
            <p:cNvSpPr/>
            <p:nvPr/>
          </p:nvSpPr>
          <p:spPr>
            <a:xfrm>
              <a:off x="9754777" y="2402020"/>
              <a:ext cx="1529174" cy="1019235"/>
            </a:xfrm>
            <a:prstGeom prst="foldedCorner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Kl:1059</a:t>
              </a:r>
            </a:p>
            <a:p>
              <a:r>
                <a:rPr lang="de-DE" b="1" dirty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 </a:t>
              </a:r>
            </a:p>
          </p:txBody>
        </p:sp>
        <p:sp>
          <p:nvSpPr>
            <p:cNvPr id="73" name="Stern mit 5 Zacken 72"/>
            <p:cNvSpPr/>
            <p:nvPr/>
          </p:nvSpPr>
          <p:spPr>
            <a:xfrm>
              <a:off x="10794446" y="2925625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" name="Regelmäßiges Fünfeck 17"/>
          <p:cNvSpPr/>
          <p:nvPr/>
        </p:nvSpPr>
        <p:spPr>
          <a:xfrm>
            <a:off x="7853513" y="3841441"/>
            <a:ext cx="189605" cy="19165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0" name="Gruppieren 19"/>
          <p:cNvGrpSpPr/>
          <p:nvPr/>
        </p:nvGrpSpPr>
        <p:grpSpPr>
          <a:xfrm>
            <a:off x="9745788" y="3735705"/>
            <a:ext cx="1491341" cy="1358141"/>
            <a:chOff x="9745788" y="3735705"/>
            <a:chExt cx="1491341" cy="1358141"/>
          </a:xfrm>
        </p:grpSpPr>
        <p:sp>
          <p:nvSpPr>
            <p:cNvPr id="41" name="Gefaltete Ecke 40"/>
            <p:cNvSpPr/>
            <p:nvPr/>
          </p:nvSpPr>
          <p:spPr>
            <a:xfrm>
              <a:off x="9745788" y="3735705"/>
              <a:ext cx="1491341" cy="1358141"/>
            </a:xfrm>
            <a:prstGeom prst="foldedCorner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b="1" dirty="0" err="1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Bekl</a:t>
              </a:r>
              <a:r>
                <a:rPr lang="de-DE" b="1" dirty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1233</a:t>
              </a:r>
            </a:p>
            <a:p>
              <a:r>
                <a:rPr lang="de-DE" b="1" dirty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1059  </a:t>
              </a:r>
            </a:p>
            <a:p>
              <a:r>
                <a:rPr lang="de-DE" b="1" dirty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=</a:t>
              </a:r>
              <a:r>
                <a:rPr lang="de-DE" b="1" u="sng" dirty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174 +650</a:t>
              </a:r>
            </a:p>
            <a:p>
              <a:r>
                <a:rPr lang="de-DE" b="1" u="sng" dirty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824</a:t>
              </a:r>
            </a:p>
          </p:txBody>
        </p:sp>
        <p:sp>
          <p:nvSpPr>
            <p:cNvPr id="74" name="Regelmäßiges Fünfeck 73"/>
            <p:cNvSpPr/>
            <p:nvPr/>
          </p:nvSpPr>
          <p:spPr>
            <a:xfrm>
              <a:off x="10934727" y="4000767"/>
              <a:ext cx="189605" cy="191652"/>
            </a:xfrm>
            <a:prstGeom prst="pen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Stern mit 5 Zacken 74"/>
            <p:cNvSpPr/>
            <p:nvPr/>
          </p:nvSpPr>
          <p:spPr>
            <a:xfrm>
              <a:off x="10899920" y="4288846"/>
              <a:ext cx="280567" cy="288508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78" name="Gruppieren 77"/>
          <p:cNvGrpSpPr/>
          <p:nvPr/>
        </p:nvGrpSpPr>
        <p:grpSpPr>
          <a:xfrm>
            <a:off x="7285958" y="5665473"/>
            <a:ext cx="2468817" cy="1156735"/>
            <a:chOff x="7128804" y="5680663"/>
            <a:chExt cx="1599559" cy="961870"/>
          </a:xfrm>
        </p:grpSpPr>
        <p:sp>
          <p:nvSpPr>
            <p:cNvPr id="76" name="Ovale Legende 75"/>
            <p:cNvSpPr/>
            <p:nvPr/>
          </p:nvSpPr>
          <p:spPr>
            <a:xfrm>
              <a:off x="7244594" y="5782740"/>
              <a:ext cx="1375703" cy="780817"/>
            </a:xfrm>
            <a:prstGeom prst="wedgeEllipseCallout">
              <a:avLst>
                <a:gd name="adj1" fmla="val -146506"/>
                <a:gd name="adj2" fmla="val -68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Ovale Legende 76"/>
            <p:cNvSpPr/>
            <p:nvPr/>
          </p:nvSpPr>
          <p:spPr>
            <a:xfrm>
              <a:off x="7128804" y="5680663"/>
              <a:ext cx="1599559" cy="961870"/>
            </a:xfrm>
            <a:prstGeom prst="wedgeEllipseCallout">
              <a:avLst>
                <a:gd name="adj1" fmla="val -53980"/>
                <a:gd name="adj2" fmla="val -6843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/>
                <a:t>Der kleinere Wert zählt!</a:t>
              </a:r>
            </a:p>
          </p:txBody>
        </p:sp>
      </p:grpSp>
      <p:sp>
        <p:nvSpPr>
          <p:cNvPr id="46" name="Rechteck 45"/>
          <p:cNvSpPr/>
          <p:nvPr/>
        </p:nvSpPr>
        <p:spPr>
          <a:xfrm>
            <a:off x="5708115" y="5085663"/>
            <a:ext cx="1058587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>
                <a:solidFill>
                  <a:schemeClr val="tx1"/>
                </a:solidFill>
              </a:rPr>
              <a:t>+ 411</a:t>
            </a:r>
          </a:p>
        </p:txBody>
      </p:sp>
    </p:spTree>
    <p:extLst>
      <p:ext uri="{BB962C8B-B14F-4D97-AF65-F5344CB8AC3E}">
        <p14:creationId xmlns:p14="http://schemas.microsoft.com/office/powerpoint/2010/main" val="29366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16" grpId="0" animBg="1"/>
      <p:bldP spid="18" grpId="0" animBg="1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47423"/>
              </p:ext>
            </p:extLst>
          </p:nvPr>
        </p:nvGraphicFramePr>
        <p:xfrm>
          <a:off x="1469035" y="2110482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3603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673275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Vorschuss-KR  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1210</a:t>
            </a:r>
          </a:p>
        </p:txBody>
      </p:sp>
      <p:sp>
        <p:nvSpPr>
          <p:cNvPr id="3" name="Rechteck 2"/>
          <p:cNvSpPr/>
          <p:nvPr/>
        </p:nvSpPr>
        <p:spPr>
          <a:xfrm>
            <a:off x="2583264" y="3547610"/>
            <a:ext cx="2105240" cy="1196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de-DE" b="1" dirty="0">
                <a:solidFill>
                  <a:prstClr val="black"/>
                </a:solidFill>
              </a:rPr>
              <a:t>Verfahren im </a:t>
            </a:r>
            <a:r>
              <a:rPr lang="de-DE" b="1" dirty="0" err="1">
                <a:solidFill>
                  <a:prstClr val="black"/>
                </a:solidFill>
              </a:rPr>
              <a:t>Allgem</a:t>
            </a:r>
            <a:r>
              <a:rPr lang="de-DE" b="1" dirty="0">
                <a:solidFill>
                  <a:prstClr val="black"/>
                </a:solidFill>
              </a:rPr>
              <a:t>.	</a:t>
            </a:r>
          </a:p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987327" y="3698225"/>
            <a:ext cx="1419287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17.800,00</a:t>
            </a:r>
          </a:p>
        </p:txBody>
      </p:sp>
      <p:sp>
        <p:nvSpPr>
          <p:cNvPr id="12" name="Rechteck 11"/>
          <p:cNvSpPr/>
          <p:nvPr/>
        </p:nvSpPr>
        <p:spPr>
          <a:xfrm>
            <a:off x="6705437" y="3592400"/>
            <a:ext cx="1239349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1059,00</a:t>
            </a:r>
          </a:p>
        </p:txBody>
      </p:sp>
      <p:sp>
        <p:nvSpPr>
          <p:cNvPr id="13" name="Rechteck 12"/>
          <p:cNvSpPr/>
          <p:nvPr/>
        </p:nvSpPr>
        <p:spPr>
          <a:xfrm>
            <a:off x="8616806" y="3617842"/>
            <a:ext cx="2385974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/keine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Summe</a:t>
            </a:r>
          </a:p>
        </p:txBody>
      </p:sp>
      <p:sp>
        <p:nvSpPr>
          <p:cNvPr id="18" name="Rechteck 17"/>
          <p:cNvSpPr/>
          <p:nvPr/>
        </p:nvSpPr>
        <p:spPr>
          <a:xfrm>
            <a:off x="6705437" y="5003618"/>
            <a:ext cx="1674065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1059,00</a:t>
            </a:r>
          </a:p>
        </p:txBody>
      </p:sp>
    </p:spTree>
    <p:extLst>
      <p:ext uri="{BB962C8B-B14F-4D97-AF65-F5344CB8AC3E}">
        <p14:creationId xmlns:p14="http://schemas.microsoft.com/office/powerpoint/2010/main" val="220678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15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Vorschuss-KR 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grpSp>
        <p:nvGrpSpPr>
          <p:cNvPr id="3" name="Gruppieren 2"/>
          <p:cNvGrpSpPr/>
          <p:nvPr/>
        </p:nvGrpSpPr>
        <p:grpSpPr>
          <a:xfrm>
            <a:off x="1130635" y="2417897"/>
            <a:ext cx="10486740" cy="666289"/>
            <a:chOff x="1130635" y="2417897"/>
            <a:chExt cx="10486740" cy="666289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6" y="2506691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/>
                <a:t>	Fälligkeit tritt gem. § 6 Abs. 1 S. 1 Nr. 1 GKG </a:t>
              </a:r>
              <a:r>
                <a:rPr lang="de-DE" sz="2000" u="sng" dirty="0"/>
                <a:t>mit Eingang der Klage </a:t>
              </a:r>
              <a:r>
                <a:rPr lang="de-DE" sz="2000" dirty="0"/>
                <a:t>ein.</a:t>
              </a:r>
            </a:p>
          </p:txBody>
        </p:sp>
        <p:sp>
          <p:nvSpPr>
            <p:cNvPr id="2" name="Flussdiagramm: Verbinder 1"/>
            <p:cNvSpPr/>
            <p:nvPr/>
          </p:nvSpPr>
          <p:spPr>
            <a:xfrm>
              <a:off x="1130635" y="2417897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a)</a:t>
              </a:r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3" y="3155626"/>
            <a:ext cx="10486741" cy="666289"/>
            <a:chOff x="1130633" y="3155626"/>
            <a:chExt cx="10486741" cy="666289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5" y="3308375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/>
                <a:t> 	Kostenschuldner ist die Klägerin gem. § 22 Abs. 1 S. 1 GKG.</a:t>
              </a:r>
            </a:p>
          </p:txBody>
        </p:sp>
        <p:sp>
          <p:nvSpPr>
            <p:cNvPr id="13" name="Flussdiagramm: Verbinder 12"/>
            <p:cNvSpPr/>
            <p:nvPr/>
          </p:nvSpPr>
          <p:spPr>
            <a:xfrm>
              <a:off x="1130633" y="3155626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b)</a:t>
              </a:r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1125408" y="4003169"/>
            <a:ext cx="10450439" cy="1758598"/>
            <a:chOff x="1166934" y="4218251"/>
            <a:chExt cx="10450439" cy="1758598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94" y="4437966"/>
              <a:ext cx="10150979" cy="153888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	Gem. § 12 Abs. 1 S. 1 GKG ist mit Kostennachricht gem.</a:t>
              </a:r>
            </a:p>
            <a:p>
              <a:r>
                <a:rPr lang="de-DE" dirty="0"/>
                <a:t>	§ 26 </a:t>
              </a:r>
              <a:r>
                <a:rPr lang="de-DE" dirty="0" err="1"/>
                <a:t>KostVfg</a:t>
              </a:r>
              <a:r>
                <a:rPr lang="de-DE" dirty="0"/>
                <a:t> eine </a:t>
              </a:r>
              <a:r>
                <a:rPr lang="de-DE" dirty="0" err="1"/>
                <a:t>Vorrauszahlung</a:t>
              </a:r>
              <a:r>
                <a:rPr lang="de-DE" dirty="0"/>
                <a:t>  zu fordern. </a:t>
              </a:r>
            </a:p>
            <a:p>
              <a:r>
                <a:rPr lang="de-DE" dirty="0"/>
                <a:t>	Sie wird gem. §§ 4 Abs. 2, 15 Abs. 1 und 26 Abs. 1 + 6 </a:t>
              </a:r>
              <a:r>
                <a:rPr lang="de-DE" dirty="0" err="1"/>
                <a:t>KostVfg</a:t>
              </a:r>
              <a:r>
                <a:rPr lang="de-DE" dirty="0"/>
                <a:t> über den 	Prozessbevollmächtigten der Klägerin erfordert.</a:t>
              </a:r>
            </a:p>
            <a:p>
              <a:pPr lvl="0">
                <a:defRPr/>
              </a:pPr>
              <a:endParaRPr lang="de-DE" sz="2000" dirty="0"/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166934" y="4218251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c)</a:t>
              </a:r>
            </a:p>
          </p:txBody>
        </p:sp>
      </p:grpSp>
      <p:sp>
        <p:nvSpPr>
          <p:cNvPr id="17" name="Rechteck 16"/>
          <p:cNvSpPr/>
          <p:nvPr/>
        </p:nvSpPr>
        <p:spPr>
          <a:xfrm>
            <a:off x="11222041" y="2472820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8" name="Rechteck 17"/>
          <p:cNvSpPr/>
          <p:nvPr/>
        </p:nvSpPr>
        <p:spPr>
          <a:xfrm>
            <a:off x="11222041" y="3518369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0" name="Gefaltete Ecke 19"/>
          <p:cNvSpPr/>
          <p:nvPr/>
        </p:nvSpPr>
        <p:spPr>
          <a:xfrm rot="21054758">
            <a:off x="448260" y="30268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222041" y="4825500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9528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8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462136"/>
              </p:ext>
            </p:extLst>
          </p:nvPr>
        </p:nvGraphicFramePr>
        <p:xfrm>
          <a:off x="1469034" y="2062425"/>
          <a:ext cx="10148341" cy="24485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1261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Kläger/Beklagter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Widerbekl</a:t>
                      </a:r>
                      <a:r>
                        <a:rPr lang="de-DE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./</a:t>
                      </a:r>
                      <a:r>
                        <a:rPr lang="de-DE" sz="20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1585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007z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KR-Widerklage 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1210</a:t>
            </a:r>
          </a:p>
        </p:txBody>
      </p:sp>
      <p:sp>
        <p:nvSpPr>
          <p:cNvPr id="3" name="Rechteck 2"/>
          <p:cNvSpPr/>
          <p:nvPr/>
        </p:nvSpPr>
        <p:spPr>
          <a:xfrm>
            <a:off x="2583263" y="3523846"/>
            <a:ext cx="2288539" cy="9653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22.200,00</a:t>
            </a:r>
          </a:p>
        </p:txBody>
      </p:sp>
      <p:sp>
        <p:nvSpPr>
          <p:cNvPr id="12" name="Rechteck 11"/>
          <p:cNvSpPr/>
          <p:nvPr/>
        </p:nvSpPr>
        <p:spPr>
          <a:xfrm>
            <a:off x="7086659" y="3413636"/>
            <a:ext cx="1159874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1233,00</a:t>
            </a:r>
          </a:p>
        </p:txBody>
      </p:sp>
      <p:sp>
        <p:nvSpPr>
          <p:cNvPr id="13" name="Rechteck 12"/>
          <p:cNvSpPr/>
          <p:nvPr/>
        </p:nvSpPr>
        <p:spPr>
          <a:xfrm>
            <a:off x="8961104" y="3440291"/>
            <a:ext cx="1972619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1059 /483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</a:p>
        </p:txBody>
      </p:sp>
      <p:sp>
        <p:nvSpPr>
          <p:cNvPr id="15" name="Rechteck 14"/>
          <p:cNvSpPr/>
          <p:nvPr/>
        </p:nvSpPr>
        <p:spPr>
          <a:xfrm>
            <a:off x="2583263" y="451389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Summe</a:t>
            </a:r>
          </a:p>
        </p:txBody>
      </p:sp>
      <p:sp>
        <p:nvSpPr>
          <p:cNvPr id="17" name="Rechteck 16"/>
          <p:cNvSpPr/>
          <p:nvPr/>
        </p:nvSpPr>
        <p:spPr>
          <a:xfrm>
            <a:off x="6436594" y="4540494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  1233,00</a:t>
            </a:r>
          </a:p>
        </p:txBody>
      </p:sp>
      <p:sp>
        <p:nvSpPr>
          <p:cNvPr id="19" name="Rechteck 18"/>
          <p:cNvSpPr/>
          <p:nvPr/>
        </p:nvSpPr>
        <p:spPr>
          <a:xfrm>
            <a:off x="2583263" y="5021985"/>
            <a:ext cx="2003258" cy="5166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Bereits gezahlt:</a:t>
            </a:r>
          </a:p>
        </p:txBody>
      </p:sp>
      <p:sp>
        <p:nvSpPr>
          <p:cNvPr id="20" name="Rechteck 19"/>
          <p:cNvSpPr/>
          <p:nvPr/>
        </p:nvSpPr>
        <p:spPr>
          <a:xfrm>
            <a:off x="6436594" y="5072120"/>
            <a:ext cx="2017858" cy="5166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  1059,00</a:t>
            </a:r>
          </a:p>
        </p:txBody>
      </p:sp>
      <p:sp>
        <p:nvSpPr>
          <p:cNvPr id="21" name="Rechteck 20"/>
          <p:cNvSpPr/>
          <p:nvPr/>
        </p:nvSpPr>
        <p:spPr>
          <a:xfrm>
            <a:off x="2583263" y="55297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Summe</a:t>
            </a:r>
          </a:p>
        </p:txBody>
      </p:sp>
      <p:sp>
        <p:nvSpPr>
          <p:cNvPr id="22" name="Rechteck 21"/>
          <p:cNvSpPr/>
          <p:nvPr/>
        </p:nvSpPr>
        <p:spPr>
          <a:xfrm>
            <a:off x="6436594" y="5609938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  174,00</a:t>
            </a:r>
          </a:p>
        </p:txBody>
      </p:sp>
      <p:sp>
        <p:nvSpPr>
          <p:cNvPr id="23" name="Abgerundetes Rechteck 22"/>
          <p:cNvSpPr/>
          <p:nvPr/>
        </p:nvSpPr>
        <p:spPr>
          <a:xfrm>
            <a:off x="1621436" y="2612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639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15" grpId="0" animBg="1"/>
      <p:bldP spid="17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KR-Widerklage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grpSp>
        <p:nvGrpSpPr>
          <p:cNvPr id="3" name="Gruppieren 2"/>
          <p:cNvGrpSpPr/>
          <p:nvPr/>
        </p:nvGrpSpPr>
        <p:grpSpPr>
          <a:xfrm>
            <a:off x="957017" y="2415801"/>
            <a:ext cx="10660358" cy="666289"/>
            <a:chOff x="957017" y="2415801"/>
            <a:chExt cx="10660358" cy="666289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6" y="2506691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/>
                <a:t>	Fälligkeit tritt gem. § 6 Abs. 1 S. 1 Nr. 1 GKG </a:t>
              </a:r>
              <a:r>
                <a:rPr lang="de-DE" sz="2000" u="sng" dirty="0"/>
                <a:t>mit Eingang der Widerklage </a:t>
              </a:r>
              <a:r>
                <a:rPr lang="de-DE" sz="2000" dirty="0"/>
                <a:t>ein.</a:t>
              </a:r>
            </a:p>
          </p:txBody>
        </p:sp>
        <p:sp>
          <p:nvSpPr>
            <p:cNvPr id="2" name="Flussdiagramm: Verbinder 1"/>
            <p:cNvSpPr/>
            <p:nvPr/>
          </p:nvSpPr>
          <p:spPr>
            <a:xfrm>
              <a:off x="957017" y="2415801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a)</a:t>
              </a:r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957017" y="3143164"/>
            <a:ext cx="10660357" cy="666289"/>
            <a:chOff x="957017" y="3143164"/>
            <a:chExt cx="10660357" cy="666289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5" y="3308375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/>
                <a:t> 	Kostenschuldner ist die  </a:t>
              </a:r>
              <a:r>
                <a:rPr lang="de-DE" sz="2000" dirty="0">
                  <a:solidFill>
                    <a:srgbClr val="C00000"/>
                  </a:solidFill>
                </a:rPr>
                <a:t>Beklagte</a:t>
              </a:r>
              <a:r>
                <a:rPr lang="de-DE" sz="2000" dirty="0"/>
                <a:t> gem. § 22 Abs. 1 Satz 1 GKG</a:t>
              </a:r>
            </a:p>
          </p:txBody>
        </p:sp>
        <p:sp>
          <p:nvSpPr>
            <p:cNvPr id="13" name="Flussdiagramm: Verbinder 12"/>
            <p:cNvSpPr/>
            <p:nvPr/>
          </p:nvSpPr>
          <p:spPr>
            <a:xfrm>
              <a:off x="957017" y="3143164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b)</a:t>
              </a:r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957017" y="3890344"/>
            <a:ext cx="10660354" cy="1315453"/>
            <a:chOff x="957014" y="3917990"/>
            <a:chExt cx="10660354" cy="1315453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89" y="4310113"/>
              <a:ext cx="10150979" cy="9233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Da die Widerklage gem. </a:t>
              </a:r>
              <a:r>
                <a:rPr lang="de-DE" u="sng" dirty="0"/>
                <a:t>§ 12 Abs. 2 Nr. 1 GKG  </a:t>
              </a:r>
              <a:r>
                <a:rPr lang="de-DE" b="1" dirty="0"/>
                <a:t>nicht</a:t>
              </a:r>
              <a:r>
                <a:rPr lang="de-DE" dirty="0"/>
                <a:t> vorauszahlungspflichtig ist, erfolgt die Einforderung der Differenz im Wege </a:t>
              </a:r>
              <a:r>
                <a:rPr lang="de-DE" u="sng" dirty="0">
                  <a:solidFill>
                    <a:srgbClr val="FF0000"/>
                  </a:solidFill>
                </a:rPr>
                <a:t>der Sollstellung</a:t>
              </a:r>
              <a:r>
                <a:rPr lang="de-DE" dirty="0">
                  <a:solidFill>
                    <a:srgbClr val="FF0000"/>
                  </a:solidFill>
                </a:rPr>
                <a:t> </a:t>
              </a:r>
              <a:r>
                <a:rPr lang="de-DE" dirty="0"/>
                <a:t>gem. §§ 4 Abs. 2, 15 Abs. 1 </a:t>
              </a:r>
            </a:p>
            <a:p>
              <a:r>
                <a:rPr lang="de-DE" dirty="0"/>
                <a:t>	und 25 </a:t>
              </a:r>
              <a:r>
                <a:rPr lang="de-DE" dirty="0" err="1"/>
                <a:t>KostVfg</a:t>
              </a:r>
              <a:r>
                <a:rPr lang="de-DE" dirty="0"/>
                <a:t> mit Kost 23 zu Lasten der Beklagten und Widerklägerin.</a:t>
              </a:r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957014" y="3917990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c)</a:t>
              </a:r>
            </a:p>
          </p:txBody>
        </p:sp>
      </p:grpSp>
      <p:sp>
        <p:nvSpPr>
          <p:cNvPr id="17" name="Rechteck 16"/>
          <p:cNvSpPr/>
          <p:nvPr/>
        </p:nvSpPr>
        <p:spPr>
          <a:xfrm>
            <a:off x="11222041" y="2472820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8" name="Rechteck 17"/>
          <p:cNvSpPr/>
          <p:nvPr/>
        </p:nvSpPr>
        <p:spPr>
          <a:xfrm>
            <a:off x="11222041" y="3280424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9" name="Rechteck 18"/>
          <p:cNvSpPr/>
          <p:nvPr/>
        </p:nvSpPr>
        <p:spPr>
          <a:xfrm>
            <a:off x="11258975" y="5043455"/>
            <a:ext cx="532014" cy="5573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20" name="Gefaltete Ecke 19"/>
          <p:cNvSpPr/>
          <p:nvPr/>
        </p:nvSpPr>
        <p:spPr>
          <a:xfrm rot="21054758">
            <a:off x="327301" y="389068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100478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084504"/>
              </p:ext>
            </p:extLst>
          </p:nvPr>
        </p:nvGraphicFramePr>
        <p:xfrm>
          <a:off x="1469034" y="2062423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Widerbekl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./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Widerkl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Beweisbeschluss Sachverständige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9005</a:t>
            </a:r>
          </a:p>
        </p:txBody>
      </p:sp>
      <p:sp>
        <p:nvSpPr>
          <p:cNvPr id="3" name="Rechteck 2"/>
          <p:cNvSpPr/>
          <p:nvPr/>
        </p:nvSpPr>
        <p:spPr>
          <a:xfrm>
            <a:off x="2583264" y="3554749"/>
            <a:ext cx="2251062" cy="7984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Vorschuss Zeuge</a:t>
            </a:r>
          </a:p>
        </p:txBody>
      </p:sp>
      <p:sp>
        <p:nvSpPr>
          <p:cNvPr id="4" name="Rechteck 3"/>
          <p:cNvSpPr/>
          <p:nvPr/>
        </p:nvSpPr>
        <p:spPr>
          <a:xfrm>
            <a:off x="6787724" y="354114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566877" y="350199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/ voll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Summe</a:t>
            </a:r>
          </a:p>
        </p:txBody>
      </p:sp>
      <p:sp>
        <p:nvSpPr>
          <p:cNvPr id="17" name="Rechteck 16"/>
          <p:cNvSpPr/>
          <p:nvPr/>
        </p:nvSpPr>
        <p:spPr>
          <a:xfrm>
            <a:off x="6436594" y="4987992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Gefaltete Ecke 8">
            <a:extLst>
              <a:ext uri="{FF2B5EF4-FFF2-40B4-BE49-F238E27FC236}">
                <a16:creationId xmlns:a16="http://schemas.microsoft.com/office/drawing/2014/main" id="{F6D55720-273A-4838-A831-5B24DE13826B}"/>
              </a:ext>
            </a:extLst>
          </p:cNvPr>
          <p:cNvSpPr/>
          <p:nvPr/>
        </p:nvSpPr>
        <p:spPr>
          <a:xfrm rot="21054758">
            <a:off x="3651738" y="2283862"/>
            <a:ext cx="1811276" cy="1818542"/>
          </a:xfrm>
          <a:prstGeom prst="foldedCorner">
            <a:avLst/>
          </a:prstGeom>
          <a:solidFill>
            <a:srgbClr val="EDABD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alternative Lösung</a:t>
            </a:r>
          </a:p>
        </p:txBody>
      </p:sp>
    </p:spTree>
    <p:extLst>
      <p:ext uri="{BB962C8B-B14F-4D97-AF65-F5344CB8AC3E}">
        <p14:creationId xmlns:p14="http://schemas.microsoft.com/office/powerpoint/2010/main" val="44997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3" grpId="0" animBg="1"/>
      <p:bldP spid="15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52803"/>
            <a:ext cx="10150979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/>
              <a:t>	Fälligkeit der Sachverständigenauslagen tritt gem. § 9 Abs. 3 GKG mit Erlass einer 	Kostenentscheidung oder bei anderweitiger Verfahrensbeendigung ein.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Beweisbeschluss Zeuge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08375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/>
              <a:t> 	Kostenschuldner ist die  </a:t>
            </a:r>
            <a:r>
              <a:rPr lang="de-DE" sz="2000" dirty="0">
                <a:solidFill>
                  <a:srgbClr val="C00000"/>
                </a:solidFill>
              </a:rPr>
              <a:t>Beklagte/</a:t>
            </a:r>
            <a:r>
              <a:rPr lang="de-DE" sz="2000" dirty="0" err="1">
                <a:solidFill>
                  <a:srgbClr val="C00000"/>
                </a:solidFill>
              </a:rPr>
              <a:t>Widerkl</a:t>
            </a:r>
            <a:r>
              <a:rPr lang="de-DE" sz="2000" dirty="0">
                <a:solidFill>
                  <a:srgbClr val="C00000"/>
                </a:solidFill>
              </a:rPr>
              <a:t>.</a:t>
            </a:r>
            <a:r>
              <a:rPr lang="de-DE" sz="2000" dirty="0"/>
              <a:t>  </a:t>
            </a:r>
            <a:r>
              <a:rPr lang="de-DE" sz="2000" b="1" dirty="0"/>
              <a:t>gem. § 17 Abs. 1 S. 1 GKG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053538"/>
            <a:ext cx="10150979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/>
              <a:t>	Die Einforderung erfolgt im Wege des Kostenvorschusses mittels Kostennachricht 	gem. §§ 4 Abs. 2, 15 Abs. 1 und 26 Abs. 1 + 6 </a:t>
            </a:r>
            <a:r>
              <a:rPr lang="de-DE" sz="2000" dirty="0" err="1"/>
              <a:t>KostVfg</a:t>
            </a:r>
            <a:r>
              <a:rPr lang="de-DE" sz="2000" dirty="0"/>
              <a:t> über den 	Prozessbevollmächtigten des Klägers. Der Beweisbeschluss enthält </a:t>
            </a:r>
            <a:r>
              <a:rPr lang="de-DE" sz="2000" u="sng" dirty="0"/>
              <a:t>keine </a:t>
            </a:r>
            <a:r>
              <a:rPr lang="de-DE" sz="2000" dirty="0"/>
              <a:t>Zahlungsfrist, 	so dass die Kostenrechnung gem. § 26 Abs. 3 </a:t>
            </a:r>
            <a:r>
              <a:rPr lang="de-DE" sz="2000" dirty="0" err="1"/>
              <a:t>KostVfg</a:t>
            </a:r>
            <a:r>
              <a:rPr lang="de-DE" sz="2000" dirty="0"/>
              <a:t> </a:t>
            </a:r>
            <a:r>
              <a:rPr lang="de-DE" sz="2000" u="sng" dirty="0"/>
              <a:t>nicht</a:t>
            </a:r>
            <a:r>
              <a:rPr lang="de-DE" sz="2000" dirty="0"/>
              <a:t> unterbleiben kann.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2" name="Flussdiagramm: Verbinder 1"/>
          <p:cNvSpPr/>
          <p:nvPr/>
        </p:nvSpPr>
        <p:spPr>
          <a:xfrm>
            <a:off x="1130633" y="2364355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a)</a:t>
            </a:r>
          </a:p>
        </p:txBody>
      </p:sp>
      <p:sp>
        <p:nvSpPr>
          <p:cNvPr id="13" name="Flussdiagramm: Verbinder 12"/>
          <p:cNvSpPr/>
          <p:nvPr/>
        </p:nvSpPr>
        <p:spPr>
          <a:xfrm>
            <a:off x="1130633" y="3155626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b)</a:t>
            </a:r>
          </a:p>
        </p:txBody>
      </p:sp>
      <p:sp>
        <p:nvSpPr>
          <p:cNvPr id="14" name="Flussdiagramm: Verbinder 13"/>
          <p:cNvSpPr/>
          <p:nvPr/>
        </p:nvSpPr>
        <p:spPr>
          <a:xfrm>
            <a:off x="1130632" y="3938641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c)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222041" y="2472820"/>
            <a:ext cx="532014" cy="5573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18" name="Rechteck 17"/>
          <p:cNvSpPr/>
          <p:nvPr/>
        </p:nvSpPr>
        <p:spPr>
          <a:xfrm>
            <a:off x="11222041" y="3246734"/>
            <a:ext cx="532014" cy="5573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19" name="Rechteck 18"/>
          <p:cNvSpPr/>
          <p:nvPr/>
        </p:nvSpPr>
        <p:spPr>
          <a:xfrm>
            <a:off x="11209240" y="4309811"/>
            <a:ext cx="532014" cy="5573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20" name="Gefaltete Ecke 8">
            <a:extLst>
              <a:ext uri="{FF2B5EF4-FFF2-40B4-BE49-F238E27FC236}">
                <a16:creationId xmlns:a16="http://schemas.microsoft.com/office/drawing/2014/main" id="{864A57D2-D928-4BC6-AFB3-E2E75661C0B0}"/>
              </a:ext>
            </a:extLst>
          </p:cNvPr>
          <p:cNvSpPr/>
          <p:nvPr/>
        </p:nvSpPr>
        <p:spPr>
          <a:xfrm rot="21054758">
            <a:off x="3651738" y="2283862"/>
            <a:ext cx="1811276" cy="1818542"/>
          </a:xfrm>
          <a:prstGeom prst="foldedCorner">
            <a:avLst/>
          </a:prstGeom>
          <a:solidFill>
            <a:srgbClr val="EDABD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alternative Lösung</a:t>
            </a:r>
          </a:p>
        </p:txBody>
      </p:sp>
    </p:spTree>
    <p:extLst>
      <p:ext uri="{BB962C8B-B14F-4D97-AF65-F5344CB8AC3E}">
        <p14:creationId xmlns:p14="http://schemas.microsoft.com/office/powerpoint/2010/main" val="294687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Beweisbeschluss Zeuge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3750" y="2833152"/>
            <a:ext cx="10150979" cy="1754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3600" dirty="0"/>
              <a:t>Der Beweisbeschluss enthält </a:t>
            </a:r>
            <a:r>
              <a:rPr lang="de-DE" sz="3600" u="sng" dirty="0">
                <a:solidFill>
                  <a:srgbClr val="FF0000"/>
                </a:solidFill>
              </a:rPr>
              <a:t>eine</a:t>
            </a:r>
            <a:r>
              <a:rPr lang="de-DE" sz="3600" dirty="0"/>
              <a:t> Zahlungsfrist, so dass die Kostenrechnung gem. § 26 Abs. 3 </a:t>
            </a:r>
            <a:r>
              <a:rPr lang="de-DE" sz="3600" dirty="0" err="1"/>
              <a:t>KostVfg</a:t>
            </a:r>
            <a:r>
              <a:rPr lang="de-DE" sz="3600" dirty="0"/>
              <a:t> </a:t>
            </a:r>
            <a:r>
              <a:rPr lang="de-DE" sz="3600" u="sng" dirty="0">
                <a:solidFill>
                  <a:srgbClr val="FF0000"/>
                </a:solidFill>
              </a:rPr>
              <a:t>unterbleiben kann</a:t>
            </a:r>
            <a:r>
              <a:rPr lang="de-DE" sz="3600" dirty="0"/>
              <a:t>.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</p:spTree>
    <p:extLst>
      <p:ext uri="{BB962C8B-B14F-4D97-AF65-F5344CB8AC3E}">
        <p14:creationId xmlns:p14="http://schemas.microsoft.com/office/powerpoint/2010/main" val="288459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1197</Words>
  <Application>Microsoft Office PowerPoint</Application>
  <PresentationFormat>Breitbild</PresentationFormat>
  <Paragraphs>338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158</cp:revision>
  <cp:lastPrinted>2023-10-26T09:55:40Z</cp:lastPrinted>
  <dcterms:created xsi:type="dcterms:W3CDTF">2023-10-24T11:11:57Z</dcterms:created>
  <dcterms:modified xsi:type="dcterms:W3CDTF">2024-12-17T09:09:54Z</dcterms:modified>
</cp:coreProperties>
</file>