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5D83"/>
    <a:srgbClr val="E48C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42" y="18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5D555-9BB7-4286-B18F-86061CCF36FD}" type="datetimeFigureOut">
              <a:rPr lang="de-DE" smtClean="0"/>
              <a:t>26.09.2024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FB9B7-7AD4-411B-892E-F8D257AD32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7567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5D555-9BB7-4286-B18F-86061CCF36FD}" type="datetimeFigureOut">
              <a:rPr lang="de-DE" smtClean="0"/>
              <a:t>26.09.2024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FB9B7-7AD4-411B-892E-F8D257AD32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7962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5D555-9BB7-4286-B18F-86061CCF36FD}" type="datetimeFigureOut">
              <a:rPr lang="de-DE" smtClean="0"/>
              <a:t>26.09.2024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FB9B7-7AD4-411B-892E-F8D257AD32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8278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5D555-9BB7-4286-B18F-86061CCF36FD}" type="datetimeFigureOut">
              <a:rPr lang="de-DE" smtClean="0"/>
              <a:t>26.09.2024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FB9B7-7AD4-411B-892E-F8D257AD32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3008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5D555-9BB7-4286-B18F-86061CCF36FD}" type="datetimeFigureOut">
              <a:rPr lang="de-DE" smtClean="0"/>
              <a:t>26.09.2024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FB9B7-7AD4-411B-892E-F8D257AD32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4464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5D555-9BB7-4286-B18F-86061CCF36FD}" type="datetimeFigureOut">
              <a:rPr lang="de-DE" smtClean="0"/>
              <a:t>26.09.2024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FB9B7-7AD4-411B-892E-F8D257AD32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7857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5D555-9BB7-4286-B18F-86061CCF36FD}" type="datetimeFigureOut">
              <a:rPr lang="de-DE" smtClean="0"/>
              <a:t>26.09.2024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FB9B7-7AD4-411B-892E-F8D257AD32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993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5D555-9BB7-4286-B18F-86061CCF36FD}" type="datetimeFigureOut">
              <a:rPr lang="de-DE" smtClean="0"/>
              <a:t>26.09.2024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FB9B7-7AD4-411B-892E-F8D257AD32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9792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5D555-9BB7-4286-B18F-86061CCF36FD}" type="datetimeFigureOut">
              <a:rPr lang="de-DE" smtClean="0"/>
              <a:t>26.09.2024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FB9B7-7AD4-411B-892E-F8D257AD32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1579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5D555-9BB7-4286-B18F-86061CCF36FD}" type="datetimeFigureOut">
              <a:rPr lang="de-DE" smtClean="0"/>
              <a:t>26.09.2024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FB9B7-7AD4-411B-892E-F8D257AD32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722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5D555-9BB7-4286-B18F-86061CCF36FD}" type="datetimeFigureOut">
              <a:rPr lang="de-DE" smtClean="0"/>
              <a:t>26.09.2024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FB9B7-7AD4-411B-892E-F8D257AD32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6053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5D555-9BB7-4286-B18F-86061CCF36FD}" type="datetimeFigureOut">
              <a:rPr lang="de-DE" smtClean="0"/>
              <a:t>26.09.2024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FB9B7-7AD4-411B-892E-F8D257AD32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5723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0" name="Abgerundetes Rechteck 19"/>
          <p:cNvSpPr/>
          <p:nvPr/>
        </p:nvSpPr>
        <p:spPr>
          <a:xfrm>
            <a:off x="2784328" y="136779"/>
            <a:ext cx="5972175" cy="60007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/>
              <a:t>Geschäftsgang</a:t>
            </a:r>
            <a:endParaRPr lang="de-DE" sz="3200" dirty="0"/>
          </a:p>
        </p:txBody>
      </p:sp>
      <p:sp>
        <p:nvSpPr>
          <p:cNvPr id="11" name="Gefaltete Ecke 10"/>
          <p:cNvSpPr/>
          <p:nvPr/>
        </p:nvSpPr>
        <p:spPr>
          <a:xfrm rot="21404483">
            <a:off x="521059" y="357025"/>
            <a:ext cx="1591064" cy="1572512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Übung-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Ü006</a:t>
            </a:r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2041603" y="1940066"/>
            <a:ext cx="7902497" cy="1260334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/>
              <a:t>Wo wird die Bildung des Aktenzeichens in der AktO geregelt?</a:t>
            </a:r>
            <a:endParaRPr lang="de-DE" sz="2400"/>
          </a:p>
        </p:txBody>
      </p:sp>
      <p:sp>
        <p:nvSpPr>
          <p:cNvPr id="15" name="Gefaltete Ecke 14"/>
          <p:cNvSpPr/>
          <p:nvPr/>
        </p:nvSpPr>
        <p:spPr>
          <a:xfrm rot="21320047">
            <a:off x="3668427" y="3650571"/>
            <a:ext cx="4715776" cy="1788630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2 II S.1 </a:t>
            </a:r>
            <a:r>
              <a:rPr lang="de-DE" sz="36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AktO</a:t>
            </a:r>
            <a:endParaRPr lang="de-DE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" name="Flussdiagramm: Verbinder 3"/>
          <p:cNvSpPr/>
          <p:nvPr/>
        </p:nvSpPr>
        <p:spPr>
          <a:xfrm>
            <a:off x="1399802" y="2017502"/>
            <a:ext cx="755728" cy="714375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1.</a:t>
            </a:r>
            <a:endParaRPr lang="de-DE" sz="2400" b="1" dirty="0"/>
          </a:p>
        </p:txBody>
      </p:sp>
      <p:sp>
        <p:nvSpPr>
          <p:cNvPr id="5" name="Abgerundetes Rechteck 4"/>
          <p:cNvSpPr/>
          <p:nvPr/>
        </p:nvSpPr>
        <p:spPr>
          <a:xfrm>
            <a:off x="7399416" y="523588"/>
            <a:ext cx="1501697" cy="54324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err="1" smtClean="0"/>
              <a:t>AktO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4205346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0" name="Abgerundetes Rechteck 19"/>
          <p:cNvSpPr/>
          <p:nvPr/>
        </p:nvSpPr>
        <p:spPr>
          <a:xfrm>
            <a:off x="2784328" y="136779"/>
            <a:ext cx="5972175" cy="60007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/>
              <a:t>Geschäftsgang</a:t>
            </a:r>
            <a:endParaRPr lang="de-DE" sz="3200" dirty="0"/>
          </a:p>
        </p:txBody>
      </p:sp>
      <p:sp>
        <p:nvSpPr>
          <p:cNvPr id="11" name="Gefaltete Ecke 10"/>
          <p:cNvSpPr/>
          <p:nvPr/>
        </p:nvSpPr>
        <p:spPr>
          <a:xfrm rot="21404483">
            <a:off x="521059" y="357025"/>
            <a:ext cx="1591064" cy="1572512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Übung-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Ü006</a:t>
            </a:r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2041603" y="1940066"/>
            <a:ext cx="8531484" cy="1590316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spcAft>
                <a:spcPts val="0"/>
              </a:spcAft>
              <a:tabLst>
                <a:tab pos="607060" algn="l"/>
              </a:tabLst>
            </a:pPr>
            <a:r>
              <a:rPr lang="de-DE" sz="2400" b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welcher gesetzlichen Bestimmung ist geregelt, dass Grundbuchsachen nicht weggelegt werden?</a:t>
            </a:r>
            <a:endParaRPr lang="de-DE" sz="240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Gefaltete Ecke 14"/>
          <p:cNvSpPr/>
          <p:nvPr/>
        </p:nvSpPr>
        <p:spPr>
          <a:xfrm rot="291148">
            <a:off x="3273978" y="3839279"/>
            <a:ext cx="4715776" cy="1788630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10 I S.4 </a:t>
            </a:r>
            <a:r>
              <a:rPr lang="de-DE" sz="36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AktO</a:t>
            </a:r>
            <a:endParaRPr lang="de-DE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" name="Flussdiagramm: Verbinder 3"/>
          <p:cNvSpPr/>
          <p:nvPr/>
        </p:nvSpPr>
        <p:spPr>
          <a:xfrm>
            <a:off x="1300163" y="2017502"/>
            <a:ext cx="855367" cy="714375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10.</a:t>
            </a:r>
            <a:endParaRPr lang="de-DE" sz="2400" b="1" dirty="0"/>
          </a:p>
        </p:txBody>
      </p:sp>
      <p:sp>
        <p:nvSpPr>
          <p:cNvPr id="5" name="Abgerundetes Rechteck 4"/>
          <p:cNvSpPr/>
          <p:nvPr/>
        </p:nvSpPr>
        <p:spPr>
          <a:xfrm>
            <a:off x="7399416" y="523588"/>
            <a:ext cx="1501697" cy="54324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err="1" smtClean="0"/>
              <a:t>AktO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228002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0" name="Abgerundetes Rechteck 19"/>
          <p:cNvSpPr/>
          <p:nvPr/>
        </p:nvSpPr>
        <p:spPr>
          <a:xfrm>
            <a:off x="2784328" y="136779"/>
            <a:ext cx="5972175" cy="60007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/>
              <a:t>Geschäftsgang</a:t>
            </a:r>
            <a:endParaRPr lang="de-DE" sz="3200" dirty="0"/>
          </a:p>
        </p:txBody>
      </p:sp>
      <p:sp>
        <p:nvSpPr>
          <p:cNvPr id="11" name="Gefaltete Ecke 10"/>
          <p:cNvSpPr/>
          <p:nvPr/>
        </p:nvSpPr>
        <p:spPr>
          <a:xfrm rot="21404483">
            <a:off x="521059" y="357025"/>
            <a:ext cx="1591064" cy="1572512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Übung-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Ü006</a:t>
            </a:r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2041603" y="1940066"/>
            <a:ext cx="8531484" cy="1590316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spcAft>
                <a:spcPts val="0"/>
              </a:spcAft>
              <a:tabLst>
                <a:tab pos="607060" algn="l"/>
              </a:tabLst>
            </a:pPr>
            <a:r>
              <a:rPr lang="de-DE" sz="2400" b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 ist das Registerzeichen für Anträge, die durch die Rechtsantragsstelle aufgenommen werden, geregelt? </a:t>
            </a:r>
            <a:r>
              <a:rPr lang="de-DE" sz="2400" b="1" u="sng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</a:t>
            </a:r>
            <a:r>
              <a:rPr lang="de-DE" sz="2400" b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wie lautet dieses Registerzeichen?</a:t>
            </a:r>
            <a:endParaRPr lang="de-DE" sz="240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Gefaltete Ecke 14"/>
          <p:cNvSpPr/>
          <p:nvPr/>
        </p:nvSpPr>
        <p:spPr>
          <a:xfrm>
            <a:off x="1102278" y="4025016"/>
            <a:ext cx="4715776" cy="1788630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13 I </a:t>
            </a:r>
            <a:r>
              <a:rPr lang="de-DE" sz="36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AktO</a:t>
            </a:r>
            <a:endParaRPr lang="de-DE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" name="Flussdiagramm: Verbinder 3"/>
          <p:cNvSpPr/>
          <p:nvPr/>
        </p:nvSpPr>
        <p:spPr>
          <a:xfrm>
            <a:off x="1300163" y="2017502"/>
            <a:ext cx="855367" cy="714375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11.</a:t>
            </a:r>
            <a:endParaRPr lang="de-DE" sz="2400" b="1" dirty="0"/>
          </a:p>
        </p:txBody>
      </p:sp>
      <p:sp>
        <p:nvSpPr>
          <p:cNvPr id="5" name="Abgerundetes Rechteck 4"/>
          <p:cNvSpPr/>
          <p:nvPr/>
        </p:nvSpPr>
        <p:spPr>
          <a:xfrm>
            <a:off x="7399416" y="523588"/>
            <a:ext cx="1501697" cy="54324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err="1" smtClean="0"/>
              <a:t>AktO</a:t>
            </a:r>
            <a:endParaRPr lang="de-DE" sz="2400" dirty="0"/>
          </a:p>
        </p:txBody>
      </p:sp>
      <p:sp>
        <p:nvSpPr>
          <p:cNvPr id="9" name="Gefaltete Ecke 8"/>
          <p:cNvSpPr/>
          <p:nvPr/>
        </p:nvSpPr>
        <p:spPr>
          <a:xfrm rot="20647878">
            <a:off x="6922667" y="4025016"/>
            <a:ext cx="1978446" cy="175041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RAST</a:t>
            </a:r>
            <a:endParaRPr lang="de-DE" sz="32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2587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0" name="Abgerundetes Rechteck 19"/>
          <p:cNvSpPr/>
          <p:nvPr/>
        </p:nvSpPr>
        <p:spPr>
          <a:xfrm>
            <a:off x="2784328" y="136779"/>
            <a:ext cx="5972175" cy="60007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/>
              <a:t>Geschäftsgang</a:t>
            </a:r>
            <a:endParaRPr lang="de-DE" sz="3200" dirty="0"/>
          </a:p>
        </p:txBody>
      </p:sp>
      <p:sp>
        <p:nvSpPr>
          <p:cNvPr id="11" name="Gefaltete Ecke 10"/>
          <p:cNvSpPr/>
          <p:nvPr/>
        </p:nvSpPr>
        <p:spPr>
          <a:xfrm rot="21404483">
            <a:off x="521059" y="357025"/>
            <a:ext cx="1591064" cy="1572512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Übung-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Ü006</a:t>
            </a:r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2041603" y="1940066"/>
            <a:ext cx="8531484" cy="1590316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spcAft>
                <a:spcPts val="0"/>
              </a:spcAft>
              <a:tabLst>
                <a:tab pos="607060" algn="l"/>
              </a:tabLst>
            </a:pPr>
            <a:r>
              <a:rPr lang="de-DE" sz="2400" b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welchem § der AktO kann man nachlesen, welches Registerzeichen für  Zivilprozesssachen vor dem  AG vergeben wird?</a:t>
            </a:r>
            <a:endParaRPr lang="de-DE" sz="240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Gefaltete Ecke 14"/>
          <p:cNvSpPr/>
          <p:nvPr/>
        </p:nvSpPr>
        <p:spPr>
          <a:xfrm rot="21416930">
            <a:off x="3434488" y="3967866"/>
            <a:ext cx="5080862" cy="178863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18 I S.1 Nr.1 </a:t>
            </a:r>
            <a:r>
              <a:rPr lang="de-DE" sz="36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AktO</a:t>
            </a:r>
            <a:endParaRPr lang="de-DE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" name="Flussdiagramm: Verbinder 3"/>
          <p:cNvSpPr/>
          <p:nvPr/>
        </p:nvSpPr>
        <p:spPr>
          <a:xfrm>
            <a:off x="1300163" y="2017502"/>
            <a:ext cx="855367" cy="714375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12.</a:t>
            </a:r>
            <a:endParaRPr lang="de-DE" sz="2400" b="1" dirty="0"/>
          </a:p>
        </p:txBody>
      </p:sp>
      <p:sp>
        <p:nvSpPr>
          <p:cNvPr id="5" name="Abgerundetes Rechteck 4"/>
          <p:cNvSpPr/>
          <p:nvPr/>
        </p:nvSpPr>
        <p:spPr>
          <a:xfrm>
            <a:off x="7399416" y="523588"/>
            <a:ext cx="1501697" cy="54324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err="1" smtClean="0"/>
              <a:t>AktO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56993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0" name="Abgerundetes Rechteck 19"/>
          <p:cNvSpPr/>
          <p:nvPr/>
        </p:nvSpPr>
        <p:spPr>
          <a:xfrm>
            <a:off x="2784328" y="136779"/>
            <a:ext cx="5972175" cy="60007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/>
              <a:t>Geschäftsgang</a:t>
            </a:r>
            <a:endParaRPr lang="de-DE" sz="3200" dirty="0"/>
          </a:p>
        </p:txBody>
      </p:sp>
      <p:sp>
        <p:nvSpPr>
          <p:cNvPr id="11" name="Gefaltete Ecke 10"/>
          <p:cNvSpPr/>
          <p:nvPr/>
        </p:nvSpPr>
        <p:spPr>
          <a:xfrm rot="21404483">
            <a:off x="521059" y="357025"/>
            <a:ext cx="1591064" cy="1572512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Übung-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Ü006</a:t>
            </a:r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2041603" y="1940066"/>
            <a:ext cx="8531484" cy="1590316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spcAft>
                <a:spcPts val="0"/>
              </a:spcAft>
              <a:tabLst>
                <a:tab pos="607060" algn="l"/>
              </a:tabLst>
            </a:pPr>
            <a:r>
              <a:rPr lang="de-DE" sz="2400" b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welcher gesetzlichen Bestimmung ist geregelt, welche Angaben im Register, für Zivilprozesssachen vor dem AG, zu machen sind?</a:t>
            </a:r>
            <a:endParaRPr lang="de-DE" sz="240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Gefaltete Ecke 14"/>
          <p:cNvSpPr/>
          <p:nvPr/>
        </p:nvSpPr>
        <p:spPr>
          <a:xfrm>
            <a:off x="3434488" y="3967866"/>
            <a:ext cx="5080862" cy="178863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18 II Nr.1-6 </a:t>
            </a:r>
            <a:r>
              <a:rPr lang="de-DE" sz="36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AktO</a:t>
            </a:r>
            <a:endParaRPr lang="de-DE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" name="Flussdiagramm: Verbinder 3"/>
          <p:cNvSpPr/>
          <p:nvPr/>
        </p:nvSpPr>
        <p:spPr>
          <a:xfrm>
            <a:off x="1300163" y="2017502"/>
            <a:ext cx="855367" cy="714375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13.</a:t>
            </a:r>
            <a:endParaRPr lang="de-DE" sz="2400" b="1" dirty="0"/>
          </a:p>
        </p:txBody>
      </p:sp>
      <p:sp>
        <p:nvSpPr>
          <p:cNvPr id="5" name="Abgerundetes Rechteck 4"/>
          <p:cNvSpPr/>
          <p:nvPr/>
        </p:nvSpPr>
        <p:spPr>
          <a:xfrm>
            <a:off x="7399416" y="523588"/>
            <a:ext cx="1501697" cy="54324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err="1" smtClean="0"/>
              <a:t>AktO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091997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0" name="Abgerundetes Rechteck 19"/>
          <p:cNvSpPr/>
          <p:nvPr/>
        </p:nvSpPr>
        <p:spPr>
          <a:xfrm>
            <a:off x="2784328" y="136779"/>
            <a:ext cx="5972175" cy="60007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/>
              <a:t>Geschäftsgang</a:t>
            </a:r>
            <a:endParaRPr lang="de-DE" sz="3200" dirty="0"/>
          </a:p>
        </p:txBody>
      </p:sp>
      <p:sp>
        <p:nvSpPr>
          <p:cNvPr id="11" name="Gefaltete Ecke 10"/>
          <p:cNvSpPr/>
          <p:nvPr/>
        </p:nvSpPr>
        <p:spPr>
          <a:xfrm rot="21404483">
            <a:off x="521059" y="357025"/>
            <a:ext cx="1591064" cy="1572512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Übung-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Ü006</a:t>
            </a:r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2041603" y="1940066"/>
            <a:ext cx="8531484" cy="1590316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spcAft>
                <a:spcPts val="0"/>
              </a:spcAft>
              <a:tabLst>
                <a:tab pos="607060" algn="l"/>
              </a:tabLst>
            </a:pPr>
            <a:r>
              <a:rPr lang="de-DE" sz="2400" b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welchem § der AktO kann man nachlesen, welches Registerzeichen für  Betreuunngssachen vergeben wird?</a:t>
            </a:r>
            <a:endParaRPr lang="de-DE" sz="240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Gefaltete Ecke 14"/>
          <p:cNvSpPr/>
          <p:nvPr/>
        </p:nvSpPr>
        <p:spPr>
          <a:xfrm rot="253728">
            <a:off x="3434488" y="3967866"/>
            <a:ext cx="5080862" cy="1788630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29 I Nr.1 </a:t>
            </a:r>
            <a:r>
              <a:rPr lang="de-DE" sz="36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AktO</a:t>
            </a:r>
            <a:endParaRPr lang="de-DE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" name="Flussdiagramm: Verbinder 3"/>
          <p:cNvSpPr/>
          <p:nvPr/>
        </p:nvSpPr>
        <p:spPr>
          <a:xfrm>
            <a:off x="1300163" y="2017502"/>
            <a:ext cx="855367" cy="714375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14.</a:t>
            </a:r>
            <a:endParaRPr lang="de-DE" sz="2400" b="1" dirty="0"/>
          </a:p>
        </p:txBody>
      </p:sp>
      <p:sp>
        <p:nvSpPr>
          <p:cNvPr id="5" name="Abgerundetes Rechteck 4"/>
          <p:cNvSpPr/>
          <p:nvPr/>
        </p:nvSpPr>
        <p:spPr>
          <a:xfrm>
            <a:off x="7399416" y="523588"/>
            <a:ext cx="1501697" cy="54324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err="1" smtClean="0"/>
              <a:t>AktO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142676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0" name="Abgerundetes Rechteck 19"/>
          <p:cNvSpPr/>
          <p:nvPr/>
        </p:nvSpPr>
        <p:spPr>
          <a:xfrm>
            <a:off x="2784328" y="136779"/>
            <a:ext cx="5972175" cy="60007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/>
              <a:t>Geschäftsgang</a:t>
            </a:r>
            <a:endParaRPr lang="de-DE" sz="3200" dirty="0"/>
          </a:p>
        </p:txBody>
      </p:sp>
      <p:sp>
        <p:nvSpPr>
          <p:cNvPr id="11" name="Gefaltete Ecke 10"/>
          <p:cNvSpPr/>
          <p:nvPr/>
        </p:nvSpPr>
        <p:spPr>
          <a:xfrm rot="21404483">
            <a:off x="521059" y="357025"/>
            <a:ext cx="1591064" cy="1572512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Übung-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Ü006</a:t>
            </a:r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2041603" y="1785938"/>
            <a:ext cx="8531484" cy="1744444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spcAft>
                <a:spcPts val="0"/>
              </a:spcAft>
              <a:tabLst>
                <a:tab pos="607060" algn="l"/>
              </a:tabLst>
            </a:pPr>
            <a:r>
              <a:rPr lang="de-DE" sz="24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de-DE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welchem § der </a:t>
            </a:r>
            <a:r>
              <a:rPr lang="de-DE" sz="2400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AktO</a:t>
            </a:r>
            <a:r>
              <a:rPr lang="de-DE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kann man nachlesen, welches Registerzeichen für  Verfügungen von Todes wegen vergeben </a:t>
            </a:r>
            <a:r>
              <a:rPr lang="de-DE" sz="24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wird?</a:t>
            </a:r>
            <a:endParaRPr lang="de-DE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Gefaltete Ecke 14"/>
          <p:cNvSpPr/>
          <p:nvPr/>
        </p:nvSpPr>
        <p:spPr>
          <a:xfrm rot="253728">
            <a:off x="3434488" y="3967866"/>
            <a:ext cx="5080862" cy="1788630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34 I S.1 </a:t>
            </a:r>
            <a:r>
              <a:rPr lang="de-DE" sz="36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AktO</a:t>
            </a:r>
            <a:endParaRPr lang="de-DE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" name="Flussdiagramm: Verbinder 3"/>
          <p:cNvSpPr/>
          <p:nvPr/>
        </p:nvSpPr>
        <p:spPr>
          <a:xfrm>
            <a:off x="1300163" y="2017502"/>
            <a:ext cx="855367" cy="714375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15.</a:t>
            </a:r>
            <a:endParaRPr lang="de-DE" sz="2400" b="1" dirty="0"/>
          </a:p>
        </p:txBody>
      </p:sp>
      <p:sp>
        <p:nvSpPr>
          <p:cNvPr id="5" name="Abgerundetes Rechteck 4"/>
          <p:cNvSpPr/>
          <p:nvPr/>
        </p:nvSpPr>
        <p:spPr>
          <a:xfrm>
            <a:off x="7399416" y="523588"/>
            <a:ext cx="1501697" cy="54324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err="1" smtClean="0"/>
              <a:t>AktO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215080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0" name="Abgerundetes Rechteck 19"/>
          <p:cNvSpPr/>
          <p:nvPr/>
        </p:nvSpPr>
        <p:spPr>
          <a:xfrm>
            <a:off x="2784328" y="136779"/>
            <a:ext cx="5972175" cy="60007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/>
              <a:t>Geschäftsgang</a:t>
            </a:r>
            <a:endParaRPr lang="de-DE" sz="3200" dirty="0"/>
          </a:p>
        </p:txBody>
      </p:sp>
      <p:sp>
        <p:nvSpPr>
          <p:cNvPr id="11" name="Gefaltete Ecke 10"/>
          <p:cNvSpPr/>
          <p:nvPr/>
        </p:nvSpPr>
        <p:spPr>
          <a:xfrm rot="21404483">
            <a:off x="521059" y="357025"/>
            <a:ext cx="1591064" cy="1572512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Übung-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Ü006</a:t>
            </a:r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2041603" y="1785938"/>
            <a:ext cx="8531484" cy="1744444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spcAft>
                <a:spcPts val="0"/>
              </a:spcAft>
              <a:tabLst>
                <a:tab pos="607060" algn="l"/>
              </a:tabLst>
            </a:pPr>
            <a:r>
              <a:rPr lang="de-DE" sz="2400" b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welchem § der AktO kann man nachlesen, welches Registerzeichen für  Verfahren bei der StA vergeben wird?</a:t>
            </a:r>
            <a:endParaRPr lang="de-DE" sz="240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Gefaltete Ecke 14"/>
          <p:cNvSpPr/>
          <p:nvPr/>
        </p:nvSpPr>
        <p:spPr>
          <a:xfrm rot="21430477">
            <a:off x="3434488" y="3967866"/>
            <a:ext cx="5080862" cy="178863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41 I S.1 Nr.1 </a:t>
            </a:r>
            <a:r>
              <a:rPr lang="de-DE" sz="36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AktO</a:t>
            </a:r>
            <a:endParaRPr lang="de-DE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" name="Flussdiagramm: Verbinder 3"/>
          <p:cNvSpPr/>
          <p:nvPr/>
        </p:nvSpPr>
        <p:spPr>
          <a:xfrm>
            <a:off x="1300163" y="2017502"/>
            <a:ext cx="855367" cy="714375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16.</a:t>
            </a:r>
            <a:endParaRPr lang="de-DE" sz="2400" b="1" dirty="0"/>
          </a:p>
        </p:txBody>
      </p:sp>
      <p:sp>
        <p:nvSpPr>
          <p:cNvPr id="5" name="Abgerundetes Rechteck 4"/>
          <p:cNvSpPr/>
          <p:nvPr/>
        </p:nvSpPr>
        <p:spPr>
          <a:xfrm>
            <a:off x="7399416" y="523588"/>
            <a:ext cx="1501697" cy="54324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err="1" smtClean="0"/>
              <a:t>AktO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713282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0" name="Abgerundetes Rechteck 19"/>
          <p:cNvSpPr/>
          <p:nvPr/>
        </p:nvSpPr>
        <p:spPr>
          <a:xfrm>
            <a:off x="2784328" y="136779"/>
            <a:ext cx="5972175" cy="60007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/>
              <a:t>Geschäftsgang</a:t>
            </a:r>
            <a:endParaRPr lang="de-DE" sz="3200" dirty="0"/>
          </a:p>
        </p:txBody>
      </p:sp>
      <p:sp>
        <p:nvSpPr>
          <p:cNvPr id="11" name="Gefaltete Ecke 10"/>
          <p:cNvSpPr/>
          <p:nvPr/>
        </p:nvSpPr>
        <p:spPr>
          <a:xfrm rot="21404483">
            <a:off x="521059" y="357025"/>
            <a:ext cx="1591064" cy="1572512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Übung-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Ü006</a:t>
            </a:r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2041603" y="1940066"/>
            <a:ext cx="7902497" cy="1260334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/>
              <a:t>Wie bezeichnet man das Aktenzeichen noch </a:t>
            </a:r>
            <a:r>
              <a:rPr lang="de-DE" sz="2400" b="1" u="sng"/>
              <a:t>und</a:t>
            </a:r>
            <a:r>
              <a:rPr lang="de-DE" sz="2400" b="1"/>
              <a:t> wo ist das in der AktO geregelt?</a:t>
            </a:r>
            <a:endParaRPr lang="de-DE" sz="2400"/>
          </a:p>
        </p:txBody>
      </p:sp>
      <p:sp>
        <p:nvSpPr>
          <p:cNvPr id="15" name="Gefaltete Ecke 14"/>
          <p:cNvSpPr/>
          <p:nvPr/>
        </p:nvSpPr>
        <p:spPr>
          <a:xfrm rot="21320047">
            <a:off x="5792376" y="3389239"/>
            <a:ext cx="4715776" cy="1788630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2 II S.2 </a:t>
            </a:r>
            <a:r>
              <a:rPr lang="de-DE" sz="36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AktO</a:t>
            </a:r>
            <a:endParaRPr lang="de-DE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" name="Flussdiagramm: Verbinder 3"/>
          <p:cNvSpPr/>
          <p:nvPr/>
        </p:nvSpPr>
        <p:spPr>
          <a:xfrm>
            <a:off x="1399802" y="2017502"/>
            <a:ext cx="755728" cy="714375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2</a:t>
            </a:r>
            <a:r>
              <a:rPr lang="de-DE" sz="2400" b="1" dirty="0" smtClean="0"/>
              <a:t>.</a:t>
            </a:r>
            <a:endParaRPr lang="de-DE" sz="2400" b="1" dirty="0"/>
          </a:p>
        </p:txBody>
      </p:sp>
      <p:sp>
        <p:nvSpPr>
          <p:cNvPr id="5" name="Abgerundetes Rechteck 4"/>
          <p:cNvSpPr/>
          <p:nvPr/>
        </p:nvSpPr>
        <p:spPr>
          <a:xfrm>
            <a:off x="7399416" y="523588"/>
            <a:ext cx="1501697" cy="54324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err="1" smtClean="0"/>
              <a:t>AktO</a:t>
            </a:r>
            <a:endParaRPr lang="de-DE" sz="2400" dirty="0"/>
          </a:p>
        </p:txBody>
      </p:sp>
      <p:sp>
        <p:nvSpPr>
          <p:cNvPr id="9" name="Gefaltete Ecke 8"/>
          <p:cNvSpPr/>
          <p:nvPr/>
        </p:nvSpPr>
        <p:spPr>
          <a:xfrm>
            <a:off x="2005749" y="3612694"/>
            <a:ext cx="2274057" cy="1893628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Geschäfts-zeichen</a:t>
            </a:r>
            <a:endParaRPr lang="de-DE" sz="2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520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0" name="Abgerundetes Rechteck 19"/>
          <p:cNvSpPr/>
          <p:nvPr/>
        </p:nvSpPr>
        <p:spPr>
          <a:xfrm>
            <a:off x="2784328" y="136779"/>
            <a:ext cx="5972175" cy="60007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/>
              <a:t>Geschäftsgang</a:t>
            </a:r>
            <a:endParaRPr lang="de-DE" sz="3200" dirty="0"/>
          </a:p>
        </p:txBody>
      </p:sp>
      <p:sp>
        <p:nvSpPr>
          <p:cNvPr id="11" name="Gefaltete Ecke 10"/>
          <p:cNvSpPr/>
          <p:nvPr/>
        </p:nvSpPr>
        <p:spPr>
          <a:xfrm rot="21404483">
            <a:off x="521059" y="357025"/>
            <a:ext cx="1591064" cy="1572512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Übung-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Ü006</a:t>
            </a:r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2041603" y="1940066"/>
            <a:ext cx="8531484" cy="1590316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spcAft>
                <a:spcPts val="0"/>
              </a:spcAft>
              <a:tabLst>
                <a:tab pos="607060" algn="l"/>
              </a:tabLst>
            </a:pPr>
            <a:r>
              <a:rPr lang="de-DE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 ist geregelt das Papierakten einen Aktenumschlag erhalten </a:t>
            </a:r>
            <a:r>
              <a:rPr lang="de-DE" sz="2400" b="1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</a:t>
            </a:r>
            <a:r>
              <a:rPr lang="de-DE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was darauf zu vermerken ist?</a:t>
            </a:r>
            <a:endParaRPr lang="de-DE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Gefaltete Ecke 14"/>
          <p:cNvSpPr/>
          <p:nvPr/>
        </p:nvSpPr>
        <p:spPr>
          <a:xfrm>
            <a:off x="1316591" y="3946449"/>
            <a:ext cx="4715776" cy="178863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3 II S.1 </a:t>
            </a:r>
            <a:r>
              <a:rPr lang="de-DE" sz="36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AktO</a:t>
            </a:r>
            <a:endParaRPr lang="de-DE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" name="Flussdiagramm: Verbinder 3"/>
          <p:cNvSpPr/>
          <p:nvPr/>
        </p:nvSpPr>
        <p:spPr>
          <a:xfrm>
            <a:off x="1399802" y="2017502"/>
            <a:ext cx="755728" cy="714375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3</a:t>
            </a:r>
            <a:r>
              <a:rPr lang="de-DE" sz="2400" b="1" dirty="0" smtClean="0"/>
              <a:t>.</a:t>
            </a:r>
            <a:endParaRPr lang="de-DE" sz="2400" b="1" dirty="0"/>
          </a:p>
        </p:txBody>
      </p:sp>
      <p:sp>
        <p:nvSpPr>
          <p:cNvPr id="5" name="Abgerundetes Rechteck 4"/>
          <p:cNvSpPr/>
          <p:nvPr/>
        </p:nvSpPr>
        <p:spPr>
          <a:xfrm>
            <a:off x="7399416" y="523588"/>
            <a:ext cx="1501697" cy="54324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err="1" smtClean="0"/>
              <a:t>AktO</a:t>
            </a:r>
            <a:endParaRPr lang="de-DE" sz="2400" dirty="0"/>
          </a:p>
        </p:txBody>
      </p:sp>
      <p:sp>
        <p:nvSpPr>
          <p:cNvPr id="10" name="Gefaltete Ecke 9"/>
          <p:cNvSpPr/>
          <p:nvPr/>
        </p:nvSpPr>
        <p:spPr>
          <a:xfrm rot="21099150">
            <a:off x="6096000" y="3839279"/>
            <a:ext cx="4715776" cy="1788630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3 II Nr.1-5 </a:t>
            </a:r>
            <a:r>
              <a:rPr lang="de-DE" sz="36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AktO</a:t>
            </a:r>
            <a:endParaRPr lang="de-DE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154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0" name="Abgerundetes Rechteck 19"/>
          <p:cNvSpPr/>
          <p:nvPr/>
        </p:nvSpPr>
        <p:spPr>
          <a:xfrm>
            <a:off x="2784328" y="136779"/>
            <a:ext cx="5972175" cy="60007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/>
              <a:t>Geschäftsgang</a:t>
            </a:r>
            <a:endParaRPr lang="de-DE" sz="3200" dirty="0"/>
          </a:p>
        </p:txBody>
      </p:sp>
      <p:sp>
        <p:nvSpPr>
          <p:cNvPr id="11" name="Gefaltete Ecke 10"/>
          <p:cNvSpPr/>
          <p:nvPr/>
        </p:nvSpPr>
        <p:spPr>
          <a:xfrm rot="21404483">
            <a:off x="521059" y="357025"/>
            <a:ext cx="1591064" cy="1572512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Übung-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Ü006</a:t>
            </a:r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2041603" y="1940066"/>
            <a:ext cx="8531484" cy="1590316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spcAft>
                <a:spcPts val="0"/>
              </a:spcAft>
              <a:tabLst>
                <a:tab pos="607060" algn="l"/>
              </a:tabLst>
            </a:pPr>
            <a:r>
              <a:rPr lang="de-DE" sz="2400" b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 ist geregelt das eine Papierakte fortlaufend zu Foliieren, also mit Blattzahlen zu versehen, ist? </a:t>
            </a:r>
            <a:endParaRPr lang="de-DE" sz="240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Gefaltete Ecke 14"/>
          <p:cNvSpPr/>
          <p:nvPr/>
        </p:nvSpPr>
        <p:spPr>
          <a:xfrm rot="215541">
            <a:off x="3273978" y="3839279"/>
            <a:ext cx="4715776" cy="178863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3 IV S.2 </a:t>
            </a:r>
            <a:r>
              <a:rPr lang="de-DE" sz="36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AktO</a:t>
            </a:r>
            <a:endParaRPr lang="de-DE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" name="Flussdiagramm: Verbinder 3"/>
          <p:cNvSpPr/>
          <p:nvPr/>
        </p:nvSpPr>
        <p:spPr>
          <a:xfrm>
            <a:off x="1399802" y="2017502"/>
            <a:ext cx="755728" cy="714375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4</a:t>
            </a:r>
            <a:r>
              <a:rPr lang="de-DE" sz="2400" b="1" dirty="0" smtClean="0"/>
              <a:t>.</a:t>
            </a:r>
            <a:endParaRPr lang="de-DE" sz="2400" b="1" dirty="0"/>
          </a:p>
        </p:txBody>
      </p:sp>
      <p:sp>
        <p:nvSpPr>
          <p:cNvPr id="5" name="Abgerundetes Rechteck 4"/>
          <p:cNvSpPr/>
          <p:nvPr/>
        </p:nvSpPr>
        <p:spPr>
          <a:xfrm>
            <a:off x="7399416" y="523588"/>
            <a:ext cx="1501697" cy="54324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err="1" smtClean="0"/>
              <a:t>AktO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800447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0" name="Abgerundetes Rechteck 19"/>
          <p:cNvSpPr/>
          <p:nvPr/>
        </p:nvSpPr>
        <p:spPr>
          <a:xfrm>
            <a:off x="2784328" y="136779"/>
            <a:ext cx="5972175" cy="60007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/>
              <a:t>Geschäftsgang</a:t>
            </a:r>
            <a:endParaRPr lang="de-DE" sz="3200" dirty="0"/>
          </a:p>
        </p:txBody>
      </p:sp>
      <p:sp>
        <p:nvSpPr>
          <p:cNvPr id="11" name="Gefaltete Ecke 10"/>
          <p:cNvSpPr/>
          <p:nvPr/>
        </p:nvSpPr>
        <p:spPr>
          <a:xfrm rot="21404483">
            <a:off x="521059" y="357025"/>
            <a:ext cx="1591064" cy="1572512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Übung-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Ü006</a:t>
            </a:r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2041603" y="1940066"/>
            <a:ext cx="8531484" cy="1590316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spcAft>
                <a:spcPts val="0"/>
              </a:spcAft>
              <a:tabLst>
                <a:tab pos="607060" algn="l"/>
              </a:tabLst>
            </a:pPr>
            <a:r>
              <a:rPr lang="de-DE" sz="2400" b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 ist geregelt das Fehlblätter anzulegen sind, wenn Dokumente aus der Akte entfernt werden?</a:t>
            </a:r>
            <a:endParaRPr lang="de-DE" sz="240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Gefaltete Ecke 14"/>
          <p:cNvSpPr/>
          <p:nvPr/>
        </p:nvSpPr>
        <p:spPr>
          <a:xfrm rot="21392497">
            <a:off x="3273978" y="3839279"/>
            <a:ext cx="4715776" cy="1788630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5 I S.3 </a:t>
            </a:r>
            <a:r>
              <a:rPr lang="de-DE" sz="36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AktO</a:t>
            </a:r>
            <a:endParaRPr lang="de-DE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" name="Flussdiagramm: Verbinder 3"/>
          <p:cNvSpPr/>
          <p:nvPr/>
        </p:nvSpPr>
        <p:spPr>
          <a:xfrm>
            <a:off x="1399802" y="2017502"/>
            <a:ext cx="755728" cy="714375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5</a:t>
            </a:r>
            <a:r>
              <a:rPr lang="de-DE" sz="2400" b="1" dirty="0" smtClean="0"/>
              <a:t>.</a:t>
            </a:r>
            <a:endParaRPr lang="de-DE" sz="2400" b="1" dirty="0"/>
          </a:p>
        </p:txBody>
      </p:sp>
      <p:sp>
        <p:nvSpPr>
          <p:cNvPr id="5" name="Abgerundetes Rechteck 4"/>
          <p:cNvSpPr/>
          <p:nvPr/>
        </p:nvSpPr>
        <p:spPr>
          <a:xfrm>
            <a:off x="7399416" y="523588"/>
            <a:ext cx="1501697" cy="54324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err="1" smtClean="0"/>
              <a:t>AktO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594452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0" name="Abgerundetes Rechteck 19"/>
          <p:cNvSpPr/>
          <p:nvPr/>
        </p:nvSpPr>
        <p:spPr>
          <a:xfrm>
            <a:off x="2784328" y="136779"/>
            <a:ext cx="5972175" cy="60007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/>
              <a:t>Geschäftsgang</a:t>
            </a:r>
            <a:endParaRPr lang="de-DE" sz="3200" dirty="0"/>
          </a:p>
        </p:txBody>
      </p:sp>
      <p:sp>
        <p:nvSpPr>
          <p:cNvPr id="11" name="Gefaltete Ecke 10"/>
          <p:cNvSpPr/>
          <p:nvPr/>
        </p:nvSpPr>
        <p:spPr>
          <a:xfrm rot="21404483">
            <a:off x="521059" y="357025"/>
            <a:ext cx="1591064" cy="1572512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Übung-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Ü006</a:t>
            </a:r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2041603" y="1940066"/>
            <a:ext cx="8531484" cy="1590316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spcAft>
                <a:spcPts val="0"/>
              </a:spcAft>
              <a:tabLst>
                <a:tab pos="607060" algn="l"/>
              </a:tabLst>
            </a:pPr>
            <a:r>
              <a:rPr lang="de-DE" sz="2400" b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Durch welche gesetzliche Bestimmung ist festgelegt, ab welcher Blattzahl ein neuer Aktenband angelegt werden soll?</a:t>
            </a:r>
            <a:endParaRPr lang="de-DE" sz="240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Gefaltete Ecke 14"/>
          <p:cNvSpPr/>
          <p:nvPr/>
        </p:nvSpPr>
        <p:spPr>
          <a:xfrm>
            <a:off x="3273978" y="3839279"/>
            <a:ext cx="4715776" cy="178863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3 IV S.3 </a:t>
            </a:r>
            <a:r>
              <a:rPr lang="de-DE" sz="36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AktO</a:t>
            </a:r>
            <a:endParaRPr lang="de-DE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" name="Flussdiagramm: Verbinder 3"/>
          <p:cNvSpPr/>
          <p:nvPr/>
        </p:nvSpPr>
        <p:spPr>
          <a:xfrm>
            <a:off x="1399802" y="2017502"/>
            <a:ext cx="755728" cy="714375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6</a:t>
            </a:r>
            <a:r>
              <a:rPr lang="de-DE" sz="2400" b="1" dirty="0" smtClean="0"/>
              <a:t>.</a:t>
            </a:r>
            <a:endParaRPr lang="de-DE" sz="2400" b="1" dirty="0"/>
          </a:p>
        </p:txBody>
      </p:sp>
      <p:sp>
        <p:nvSpPr>
          <p:cNvPr id="5" name="Abgerundetes Rechteck 4"/>
          <p:cNvSpPr/>
          <p:nvPr/>
        </p:nvSpPr>
        <p:spPr>
          <a:xfrm>
            <a:off x="7399416" y="523588"/>
            <a:ext cx="1501697" cy="54324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err="1" smtClean="0"/>
              <a:t>AktO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662144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0" name="Abgerundetes Rechteck 19"/>
          <p:cNvSpPr/>
          <p:nvPr/>
        </p:nvSpPr>
        <p:spPr>
          <a:xfrm>
            <a:off x="2784328" y="136779"/>
            <a:ext cx="5972175" cy="60007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/>
              <a:t>Geschäftsgang</a:t>
            </a:r>
            <a:endParaRPr lang="de-DE" sz="3200" dirty="0"/>
          </a:p>
        </p:txBody>
      </p:sp>
      <p:sp>
        <p:nvSpPr>
          <p:cNvPr id="11" name="Gefaltete Ecke 10"/>
          <p:cNvSpPr/>
          <p:nvPr/>
        </p:nvSpPr>
        <p:spPr>
          <a:xfrm rot="21404483">
            <a:off x="521059" y="357025"/>
            <a:ext cx="1591064" cy="1572512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Übung-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Ü006</a:t>
            </a:r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2041603" y="1940066"/>
            <a:ext cx="8531484" cy="1590316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spcAft>
                <a:spcPts val="0"/>
              </a:spcAft>
              <a:tabLst>
                <a:tab pos="607060" algn="l"/>
              </a:tabLst>
            </a:pPr>
            <a:r>
              <a:rPr lang="de-DE" sz="2400" b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Aus welcher gesetzlichen Bestimmung der AktO entnehmen Sie, dass die Überwachung über den Verbleib einer Akte der Geschäftsstelle obliegt?</a:t>
            </a:r>
            <a:endParaRPr lang="de-DE" sz="240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Gefaltete Ecke 14"/>
          <p:cNvSpPr/>
          <p:nvPr/>
        </p:nvSpPr>
        <p:spPr>
          <a:xfrm rot="377593">
            <a:off x="3273978" y="3839279"/>
            <a:ext cx="4715776" cy="1788630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5 VII S.3 </a:t>
            </a:r>
            <a:r>
              <a:rPr lang="de-DE" sz="36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AktO</a:t>
            </a:r>
            <a:endParaRPr lang="de-DE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" name="Flussdiagramm: Verbinder 3"/>
          <p:cNvSpPr/>
          <p:nvPr/>
        </p:nvSpPr>
        <p:spPr>
          <a:xfrm>
            <a:off x="1399802" y="2017502"/>
            <a:ext cx="755728" cy="714375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7</a:t>
            </a:r>
            <a:r>
              <a:rPr lang="de-DE" sz="2400" b="1" dirty="0" smtClean="0"/>
              <a:t>.</a:t>
            </a:r>
            <a:endParaRPr lang="de-DE" sz="2400" b="1" dirty="0"/>
          </a:p>
        </p:txBody>
      </p:sp>
      <p:sp>
        <p:nvSpPr>
          <p:cNvPr id="5" name="Abgerundetes Rechteck 4"/>
          <p:cNvSpPr/>
          <p:nvPr/>
        </p:nvSpPr>
        <p:spPr>
          <a:xfrm>
            <a:off x="7399416" y="523588"/>
            <a:ext cx="1501697" cy="54324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err="1" smtClean="0"/>
              <a:t>AktO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275482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0" name="Abgerundetes Rechteck 19"/>
          <p:cNvSpPr/>
          <p:nvPr/>
        </p:nvSpPr>
        <p:spPr>
          <a:xfrm>
            <a:off x="2784328" y="136779"/>
            <a:ext cx="5972175" cy="60007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/>
              <a:t>Geschäftsgang</a:t>
            </a:r>
            <a:endParaRPr lang="de-DE" sz="3200" dirty="0"/>
          </a:p>
        </p:txBody>
      </p:sp>
      <p:sp>
        <p:nvSpPr>
          <p:cNvPr id="11" name="Gefaltete Ecke 10"/>
          <p:cNvSpPr/>
          <p:nvPr/>
        </p:nvSpPr>
        <p:spPr>
          <a:xfrm rot="21404483">
            <a:off x="521059" y="357025"/>
            <a:ext cx="1591064" cy="1572512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Übung-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Ü006</a:t>
            </a:r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2041603" y="1940066"/>
            <a:ext cx="8531484" cy="1590316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spcAft>
                <a:spcPts val="0"/>
              </a:spcAft>
              <a:tabLst>
                <a:tab pos="607060" algn="l"/>
              </a:tabLst>
            </a:pPr>
            <a:r>
              <a:rPr lang="de-DE" sz="2400" b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welchem § der AktO ist die Form der Bescheinigung der Rechtskraft geregelt?</a:t>
            </a:r>
            <a:endParaRPr lang="de-DE" sz="240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Gefaltete Ecke 14"/>
          <p:cNvSpPr/>
          <p:nvPr/>
        </p:nvSpPr>
        <p:spPr>
          <a:xfrm rot="21404503">
            <a:off x="3273978" y="3839279"/>
            <a:ext cx="4715776" cy="178863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9 </a:t>
            </a:r>
            <a:r>
              <a:rPr lang="de-DE" sz="36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AktO</a:t>
            </a:r>
            <a:endParaRPr lang="de-DE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" name="Flussdiagramm: Verbinder 3"/>
          <p:cNvSpPr/>
          <p:nvPr/>
        </p:nvSpPr>
        <p:spPr>
          <a:xfrm>
            <a:off x="1399802" y="2017502"/>
            <a:ext cx="755728" cy="714375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8</a:t>
            </a:r>
            <a:r>
              <a:rPr lang="de-DE" sz="2400" b="1" dirty="0" smtClean="0"/>
              <a:t>.</a:t>
            </a:r>
            <a:endParaRPr lang="de-DE" sz="2400" b="1" dirty="0"/>
          </a:p>
        </p:txBody>
      </p:sp>
      <p:sp>
        <p:nvSpPr>
          <p:cNvPr id="5" name="Abgerundetes Rechteck 4"/>
          <p:cNvSpPr/>
          <p:nvPr/>
        </p:nvSpPr>
        <p:spPr>
          <a:xfrm>
            <a:off x="7399416" y="523588"/>
            <a:ext cx="1501697" cy="54324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err="1" smtClean="0"/>
              <a:t>AktO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275232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0" name="Abgerundetes Rechteck 19"/>
          <p:cNvSpPr/>
          <p:nvPr/>
        </p:nvSpPr>
        <p:spPr>
          <a:xfrm>
            <a:off x="2784328" y="136779"/>
            <a:ext cx="5972175" cy="60007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/>
              <a:t>Geschäftsgang</a:t>
            </a:r>
            <a:endParaRPr lang="de-DE" sz="3200" dirty="0"/>
          </a:p>
        </p:txBody>
      </p:sp>
      <p:sp>
        <p:nvSpPr>
          <p:cNvPr id="11" name="Gefaltete Ecke 10"/>
          <p:cNvSpPr/>
          <p:nvPr/>
        </p:nvSpPr>
        <p:spPr>
          <a:xfrm rot="21404483">
            <a:off x="521059" y="357025"/>
            <a:ext cx="1591064" cy="1572512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Übung-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Ü006</a:t>
            </a:r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2041603" y="1940066"/>
            <a:ext cx="8531484" cy="1590316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spcAft>
                <a:spcPts val="0"/>
              </a:spcAft>
              <a:tabLst>
                <a:tab pos="607060" algn="l"/>
              </a:tabLst>
            </a:pPr>
            <a:r>
              <a:rPr lang="de-DE" sz="2400" b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Wann gilt eine Angelegenheit als beendet und ist wegzulegen?</a:t>
            </a:r>
            <a:endParaRPr lang="de-DE" sz="240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Gefaltete Ecke 14"/>
          <p:cNvSpPr/>
          <p:nvPr/>
        </p:nvSpPr>
        <p:spPr>
          <a:xfrm rot="21404503">
            <a:off x="3273978" y="3839279"/>
            <a:ext cx="4715776" cy="178863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10 I S.2 Nr. 1-3 </a:t>
            </a:r>
            <a:r>
              <a:rPr lang="de-DE" sz="36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AktO</a:t>
            </a:r>
            <a:endParaRPr lang="de-DE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" name="Flussdiagramm: Verbinder 3"/>
          <p:cNvSpPr/>
          <p:nvPr/>
        </p:nvSpPr>
        <p:spPr>
          <a:xfrm>
            <a:off x="1399802" y="2017502"/>
            <a:ext cx="755728" cy="714375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9</a:t>
            </a:r>
            <a:r>
              <a:rPr lang="de-DE" sz="2400" b="1" dirty="0" smtClean="0"/>
              <a:t>.</a:t>
            </a:r>
            <a:endParaRPr lang="de-DE" sz="2400" b="1" dirty="0"/>
          </a:p>
        </p:txBody>
      </p:sp>
      <p:sp>
        <p:nvSpPr>
          <p:cNvPr id="5" name="Abgerundetes Rechteck 4"/>
          <p:cNvSpPr/>
          <p:nvPr/>
        </p:nvSpPr>
        <p:spPr>
          <a:xfrm>
            <a:off x="7399416" y="523588"/>
            <a:ext cx="1501697" cy="54324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err="1" smtClean="0"/>
              <a:t>AktO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484021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484</Words>
  <Application>Microsoft Office PowerPoint</Application>
  <PresentationFormat>Breitbild</PresentationFormat>
  <Paragraphs>183</Paragraphs>
  <Slides>16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MV Boli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16</cp:revision>
  <dcterms:created xsi:type="dcterms:W3CDTF">2023-07-31T12:47:08Z</dcterms:created>
  <dcterms:modified xsi:type="dcterms:W3CDTF">2024-09-26T15:38:47Z</dcterms:modified>
</cp:coreProperties>
</file>