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9" r:id="rId13"/>
    <p:sldId id="270" r:id="rId14"/>
    <p:sldId id="271" r:id="rId15"/>
    <p:sldId id="272" r:id="rId16"/>
    <p:sldId id="274" r:id="rId17"/>
    <p:sldId id="275" r:id="rId18"/>
    <p:sldId id="276" r:id="rId19"/>
    <p:sldId id="277" r:id="rId20"/>
    <p:sldId id="278" r:id="rId21"/>
    <p:sldId id="281" r:id="rId22"/>
    <p:sldId id="282" r:id="rId23"/>
    <p:sldId id="283" r:id="rId24"/>
    <p:sldId id="284" r:id="rId25"/>
    <p:sldId id="279" r:id="rId26"/>
    <p:sldId id="280" r:id="rId27"/>
    <p:sldId id="285" r:id="rId28"/>
    <p:sldId id="286" r:id="rId29"/>
    <p:sldId id="287" r:id="rId30"/>
    <p:sldId id="288" r:id="rId31"/>
    <p:sldId id="289" r:id="rId32"/>
    <p:sldId id="290" r:id="rId33"/>
    <p:sldId id="291" r:id="rId34"/>
    <p:sldId id="292" r:id="rId35"/>
    <p:sldId id="293" r:id="rId36"/>
    <p:sldId id="294" r:id="rId37"/>
    <p:sldId id="297" r:id="rId38"/>
    <p:sldId id="295" r:id="rId39"/>
    <p:sldId id="296" r:id="rId40"/>
    <p:sldId id="298" r:id="rId41"/>
    <p:sldId id="299" r:id="rId4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122" d="100"/>
          <a:sy n="122" d="100"/>
        </p:scale>
        <p:origin x="96" y="30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48123AC8-490F-4136-9592-4BCFCB69DEFB}" type="datetimeFigureOut">
              <a:rPr lang="de-DE" smtClean="0"/>
              <a:t>13.08.2024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19CD652-1C11-4303-8E89-E424DC492F61}" type="slidenum">
              <a:rPr lang="de-DE" smtClean="0"/>
              <a:t>‹Nr.›</a:t>
            </a:fld>
            <a:endParaRPr lang="de-DE"/>
          </a:p>
        </p:txBody>
      </p:sp>
    </p:spTree>
    <p:extLst>
      <p:ext uri="{BB962C8B-B14F-4D97-AF65-F5344CB8AC3E}">
        <p14:creationId xmlns:p14="http://schemas.microsoft.com/office/powerpoint/2010/main" val="2815616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8123AC8-490F-4136-9592-4BCFCB69DEFB}" type="datetimeFigureOut">
              <a:rPr lang="de-DE" smtClean="0"/>
              <a:t>13.08.2024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19CD652-1C11-4303-8E89-E424DC492F61}" type="slidenum">
              <a:rPr lang="de-DE" smtClean="0"/>
              <a:t>‹Nr.›</a:t>
            </a:fld>
            <a:endParaRPr lang="de-DE"/>
          </a:p>
        </p:txBody>
      </p:sp>
    </p:spTree>
    <p:extLst>
      <p:ext uri="{BB962C8B-B14F-4D97-AF65-F5344CB8AC3E}">
        <p14:creationId xmlns:p14="http://schemas.microsoft.com/office/powerpoint/2010/main" val="2560907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8123AC8-490F-4136-9592-4BCFCB69DEFB}" type="datetimeFigureOut">
              <a:rPr lang="de-DE" smtClean="0"/>
              <a:t>13.08.2024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19CD652-1C11-4303-8E89-E424DC492F61}" type="slidenum">
              <a:rPr lang="de-DE" smtClean="0"/>
              <a:t>‹Nr.›</a:t>
            </a:fld>
            <a:endParaRPr lang="de-DE"/>
          </a:p>
        </p:txBody>
      </p:sp>
    </p:spTree>
    <p:extLst>
      <p:ext uri="{BB962C8B-B14F-4D97-AF65-F5344CB8AC3E}">
        <p14:creationId xmlns:p14="http://schemas.microsoft.com/office/powerpoint/2010/main" val="1983023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8123AC8-490F-4136-9592-4BCFCB69DEFB}" type="datetimeFigureOut">
              <a:rPr lang="de-DE" smtClean="0"/>
              <a:t>13.08.2024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19CD652-1C11-4303-8E89-E424DC492F61}" type="slidenum">
              <a:rPr lang="de-DE" smtClean="0"/>
              <a:t>‹Nr.›</a:t>
            </a:fld>
            <a:endParaRPr lang="de-DE"/>
          </a:p>
        </p:txBody>
      </p:sp>
    </p:spTree>
    <p:extLst>
      <p:ext uri="{BB962C8B-B14F-4D97-AF65-F5344CB8AC3E}">
        <p14:creationId xmlns:p14="http://schemas.microsoft.com/office/powerpoint/2010/main" val="829511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48123AC8-490F-4136-9592-4BCFCB69DEFB}" type="datetimeFigureOut">
              <a:rPr lang="de-DE" smtClean="0"/>
              <a:t>13.08.2024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19CD652-1C11-4303-8E89-E424DC492F61}" type="slidenum">
              <a:rPr lang="de-DE" smtClean="0"/>
              <a:t>‹Nr.›</a:t>
            </a:fld>
            <a:endParaRPr lang="de-DE"/>
          </a:p>
        </p:txBody>
      </p:sp>
    </p:spTree>
    <p:extLst>
      <p:ext uri="{BB962C8B-B14F-4D97-AF65-F5344CB8AC3E}">
        <p14:creationId xmlns:p14="http://schemas.microsoft.com/office/powerpoint/2010/main" val="3383455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48123AC8-490F-4136-9592-4BCFCB69DEFB}" type="datetimeFigureOut">
              <a:rPr lang="de-DE" smtClean="0"/>
              <a:t>13.08.2024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D19CD652-1C11-4303-8E89-E424DC492F61}" type="slidenum">
              <a:rPr lang="de-DE" smtClean="0"/>
              <a:t>‹Nr.›</a:t>
            </a:fld>
            <a:endParaRPr lang="de-DE"/>
          </a:p>
        </p:txBody>
      </p:sp>
    </p:spTree>
    <p:extLst>
      <p:ext uri="{BB962C8B-B14F-4D97-AF65-F5344CB8AC3E}">
        <p14:creationId xmlns:p14="http://schemas.microsoft.com/office/powerpoint/2010/main" val="2311477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48123AC8-490F-4136-9592-4BCFCB69DEFB}" type="datetimeFigureOut">
              <a:rPr lang="de-DE" smtClean="0"/>
              <a:t>13.08.2024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D19CD652-1C11-4303-8E89-E424DC492F61}" type="slidenum">
              <a:rPr lang="de-DE" smtClean="0"/>
              <a:t>‹Nr.›</a:t>
            </a:fld>
            <a:endParaRPr lang="de-DE"/>
          </a:p>
        </p:txBody>
      </p:sp>
    </p:spTree>
    <p:extLst>
      <p:ext uri="{BB962C8B-B14F-4D97-AF65-F5344CB8AC3E}">
        <p14:creationId xmlns:p14="http://schemas.microsoft.com/office/powerpoint/2010/main" val="1787631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48123AC8-490F-4136-9592-4BCFCB69DEFB}" type="datetimeFigureOut">
              <a:rPr lang="de-DE" smtClean="0"/>
              <a:t>13.08.2024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D19CD652-1C11-4303-8E89-E424DC492F61}" type="slidenum">
              <a:rPr lang="de-DE" smtClean="0"/>
              <a:t>‹Nr.›</a:t>
            </a:fld>
            <a:endParaRPr lang="de-DE"/>
          </a:p>
        </p:txBody>
      </p:sp>
    </p:spTree>
    <p:extLst>
      <p:ext uri="{BB962C8B-B14F-4D97-AF65-F5344CB8AC3E}">
        <p14:creationId xmlns:p14="http://schemas.microsoft.com/office/powerpoint/2010/main" val="923991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48123AC8-490F-4136-9592-4BCFCB69DEFB}" type="datetimeFigureOut">
              <a:rPr lang="de-DE" smtClean="0"/>
              <a:t>13.08.2024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D19CD652-1C11-4303-8E89-E424DC492F61}" type="slidenum">
              <a:rPr lang="de-DE" smtClean="0"/>
              <a:t>‹Nr.›</a:t>
            </a:fld>
            <a:endParaRPr lang="de-DE"/>
          </a:p>
        </p:txBody>
      </p:sp>
    </p:spTree>
    <p:extLst>
      <p:ext uri="{BB962C8B-B14F-4D97-AF65-F5344CB8AC3E}">
        <p14:creationId xmlns:p14="http://schemas.microsoft.com/office/powerpoint/2010/main" val="4041457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48123AC8-490F-4136-9592-4BCFCB69DEFB}" type="datetimeFigureOut">
              <a:rPr lang="de-DE" smtClean="0"/>
              <a:t>13.08.2024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D19CD652-1C11-4303-8E89-E424DC492F61}" type="slidenum">
              <a:rPr lang="de-DE" smtClean="0"/>
              <a:t>‹Nr.›</a:t>
            </a:fld>
            <a:endParaRPr lang="de-DE"/>
          </a:p>
        </p:txBody>
      </p:sp>
    </p:spTree>
    <p:extLst>
      <p:ext uri="{BB962C8B-B14F-4D97-AF65-F5344CB8AC3E}">
        <p14:creationId xmlns:p14="http://schemas.microsoft.com/office/powerpoint/2010/main" val="2126625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48123AC8-490F-4136-9592-4BCFCB69DEFB}" type="datetimeFigureOut">
              <a:rPr lang="de-DE" smtClean="0"/>
              <a:t>13.08.2024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D19CD652-1C11-4303-8E89-E424DC492F61}" type="slidenum">
              <a:rPr lang="de-DE" smtClean="0"/>
              <a:t>‹Nr.›</a:t>
            </a:fld>
            <a:endParaRPr lang="de-DE"/>
          </a:p>
        </p:txBody>
      </p:sp>
    </p:spTree>
    <p:extLst>
      <p:ext uri="{BB962C8B-B14F-4D97-AF65-F5344CB8AC3E}">
        <p14:creationId xmlns:p14="http://schemas.microsoft.com/office/powerpoint/2010/main" val="1072225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123AC8-490F-4136-9592-4BCFCB69DEFB}" type="datetimeFigureOut">
              <a:rPr lang="de-DE" smtClean="0"/>
              <a:t>13.08.2024</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9CD652-1C11-4303-8E89-E424DC492F61}" type="slidenum">
              <a:rPr lang="de-DE" smtClean="0"/>
              <a:t>‹Nr.›</a:t>
            </a:fld>
            <a:endParaRPr lang="de-DE"/>
          </a:p>
        </p:txBody>
      </p:sp>
    </p:spTree>
    <p:extLst>
      <p:ext uri="{BB962C8B-B14F-4D97-AF65-F5344CB8AC3E}">
        <p14:creationId xmlns:p14="http://schemas.microsoft.com/office/powerpoint/2010/main" val="1716615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endParaRPr lang="de-DE"/>
          </a:p>
        </p:txBody>
      </p:sp>
      <p:sp>
        <p:nvSpPr>
          <p:cNvPr id="3" name="Untertitel 2"/>
          <p:cNvSpPr>
            <a:spLocks noGrp="1"/>
          </p:cNvSpPr>
          <p:nvPr>
            <p:ph type="subTitle" idx="1"/>
          </p:nvPr>
        </p:nvSpPr>
        <p:spPr/>
        <p:txBody>
          <a:bodyPr/>
          <a:lstStyle/>
          <a:p>
            <a:endParaRPr lang="de-DE"/>
          </a:p>
        </p:txBody>
      </p:sp>
      <p:graphicFrame>
        <p:nvGraphicFramePr>
          <p:cNvPr id="4" name="Objekt 3">
            <a:hlinkClick r:id="" action="ppaction://ole?verb=0"/>
          </p:cNvPr>
          <p:cNvGraphicFramePr>
            <a:graphicFrameLocks noChangeAspect="1"/>
          </p:cNvGraphicFramePr>
          <p:nvPr>
            <p:extLst>
              <p:ext uri="{D42A27DB-BD31-4B8C-83A1-F6EECF244321}">
                <p14:modId xmlns:p14="http://schemas.microsoft.com/office/powerpoint/2010/main" val="3761859518"/>
              </p:ext>
            </p:extLst>
          </p:nvPr>
        </p:nvGraphicFramePr>
        <p:xfrm>
          <a:off x="77903" y="124783"/>
          <a:ext cx="12036194" cy="6770359"/>
        </p:xfrm>
        <a:graphic>
          <a:graphicData uri="http://schemas.openxmlformats.org/presentationml/2006/ole">
            <mc:AlternateContent xmlns:mc="http://schemas.openxmlformats.org/markup-compatibility/2006">
              <mc:Choice xmlns:v="urn:schemas-microsoft-com:vml" Requires="v">
                <p:oleObj spid="_x0000_s1033" name="Präsentation" r:id="rId3" imgW="4952928" imgH="2790920" progId="PowerPoint.Show.12">
                  <p:embed/>
                </p:oleObj>
              </mc:Choice>
              <mc:Fallback>
                <p:oleObj name="Präsentation" r:id="rId3" imgW="4952928" imgH="2790920" progId="PowerPoint.Show.12">
                  <p:embed/>
                  <p:pic>
                    <p:nvPicPr>
                      <p:cNvPr id="0" name=""/>
                      <p:cNvPicPr/>
                      <p:nvPr/>
                    </p:nvPicPr>
                    <p:blipFill>
                      <a:blip r:embed="rId4"/>
                      <a:stretch>
                        <a:fillRect/>
                      </a:stretch>
                    </p:blipFill>
                    <p:spPr>
                      <a:xfrm>
                        <a:off x="77903" y="124783"/>
                        <a:ext cx="12036194" cy="6770359"/>
                      </a:xfrm>
                      <a:prstGeom prst="rect">
                        <a:avLst/>
                      </a:prstGeom>
                    </p:spPr>
                  </p:pic>
                </p:oleObj>
              </mc:Fallback>
            </mc:AlternateContent>
          </a:graphicData>
        </a:graphic>
      </p:graphicFrame>
    </p:spTree>
    <p:extLst>
      <p:ext uri="{BB962C8B-B14F-4D97-AF65-F5344CB8AC3E}">
        <p14:creationId xmlns:p14="http://schemas.microsoft.com/office/powerpoint/2010/main" val="26355973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Minderjährigen - Adoption</a:t>
            </a:r>
            <a:endParaRPr lang="de-DE" sz="2400" dirty="0">
              <a:effectLst/>
            </a:endParaRPr>
          </a:p>
        </p:txBody>
      </p:sp>
      <p:sp>
        <p:nvSpPr>
          <p:cNvPr id="13" name="Abgerundetes Rechteck 12"/>
          <p:cNvSpPr/>
          <p:nvPr/>
        </p:nvSpPr>
        <p:spPr>
          <a:xfrm>
            <a:off x="1328739" y="2044386"/>
            <a:ext cx="8170262" cy="176144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Richter prüft die formellen Antragsvoraussetzungen</a:t>
            </a:r>
          </a:p>
          <a:p>
            <a:pPr marL="285750" lvl="0" indent="-285750">
              <a:buFont typeface="Arial" panose="020B0604020202020204" pitchFamily="34" charset="0"/>
              <a:buChar char="•"/>
            </a:pPr>
            <a:r>
              <a:rPr lang="de-DE" dirty="0"/>
              <a:t>Prüfung der Zuständigkeit </a:t>
            </a:r>
          </a:p>
          <a:p>
            <a:pPr marL="285750" lvl="0" indent="-285750">
              <a:buFont typeface="Arial" panose="020B0604020202020204" pitchFamily="34" charset="0"/>
              <a:buChar char="•"/>
            </a:pPr>
            <a:r>
              <a:rPr lang="de-DE" dirty="0"/>
              <a:t>Eingangsverfügung</a:t>
            </a:r>
          </a:p>
          <a:p>
            <a:pPr marL="285750" lvl="0" indent="-285750">
              <a:buFont typeface="Arial" panose="020B0604020202020204" pitchFamily="34" charset="0"/>
              <a:buChar char="•"/>
            </a:pPr>
            <a:r>
              <a:rPr lang="de-DE" b="1" dirty="0" smtClean="0">
                <a:effectLst>
                  <a:outerShdw blurRad="38100" dist="38100" dir="2700000" algn="tl">
                    <a:srgbClr val="000000">
                      <a:alpha val="43137"/>
                    </a:srgbClr>
                  </a:outerShdw>
                </a:effectLst>
              </a:rPr>
              <a:t>holt </a:t>
            </a:r>
            <a:r>
              <a:rPr lang="de-DE" b="1" dirty="0">
                <a:effectLst>
                  <a:outerShdw blurRad="38100" dist="38100" dir="2700000" algn="tl">
                    <a:srgbClr val="000000">
                      <a:alpha val="43137"/>
                    </a:srgbClr>
                  </a:outerShdw>
                </a:effectLst>
              </a:rPr>
              <a:t>die fachliche Stellungnahme bei der Adoptionsvermittlungsstelle oder JA ein (§ 189 </a:t>
            </a:r>
            <a:r>
              <a:rPr lang="de-DE" b="1" dirty="0" err="1">
                <a:effectLst>
                  <a:outerShdw blurRad="38100" dist="38100" dir="2700000" algn="tl">
                    <a:srgbClr val="000000">
                      <a:alpha val="43137"/>
                    </a:srgbClr>
                  </a:outerShdw>
                </a:effectLst>
              </a:rPr>
              <a:t>FamFG</a:t>
            </a:r>
            <a:r>
              <a:rPr lang="de-DE" b="1" dirty="0">
                <a:effectLst>
                  <a:outerShdw blurRad="38100" dist="38100" dir="2700000" algn="tl">
                    <a:srgbClr val="000000">
                      <a:alpha val="43137"/>
                    </a:srgbClr>
                  </a:outerShdw>
                </a:effectLst>
              </a:rPr>
              <a:t>)</a:t>
            </a:r>
          </a:p>
        </p:txBody>
      </p:sp>
      <p:sp>
        <p:nvSpPr>
          <p:cNvPr id="10" name="Abgerundetes Rechteck 9"/>
          <p:cNvSpPr/>
          <p:nvPr/>
        </p:nvSpPr>
        <p:spPr>
          <a:xfrm>
            <a:off x="1328739" y="1638469"/>
            <a:ext cx="1971674" cy="55140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err="1" smtClean="0"/>
              <a:t>Verfahrenablauf</a:t>
            </a:r>
            <a:endParaRPr lang="de-DE" b="1" dirty="0"/>
          </a:p>
        </p:txBody>
      </p:sp>
      <p:sp>
        <p:nvSpPr>
          <p:cNvPr id="17" name="Abgerundetes Rechteck 16"/>
          <p:cNvSpPr/>
          <p:nvPr/>
        </p:nvSpPr>
        <p:spPr>
          <a:xfrm>
            <a:off x="491420" y="995203"/>
            <a:ext cx="6007665" cy="61835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Adoption Minderjähriger (Annahme an Kindesstatt) </a:t>
            </a:r>
            <a:endParaRPr lang="de-DE" sz="200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Abgerundetes Rechteck 13"/>
          <p:cNvSpPr/>
          <p:nvPr/>
        </p:nvSpPr>
        <p:spPr>
          <a:xfrm>
            <a:off x="1340840" y="3788128"/>
            <a:ext cx="8158161" cy="104267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dirty="0" smtClean="0"/>
          </a:p>
          <a:p>
            <a:r>
              <a:rPr lang="de-DE" dirty="0" smtClean="0"/>
              <a:t>Eingangsverfügung </a:t>
            </a:r>
            <a:r>
              <a:rPr lang="de-DE" dirty="0"/>
              <a:t>ausführen und Frist notieren </a:t>
            </a:r>
          </a:p>
          <a:p>
            <a:pPr lvl="0"/>
            <a:r>
              <a:rPr lang="de-DE" b="1" dirty="0"/>
              <a:t>BZR-Auskunft und Vollstreckungsportal (= Information über abgegebene Vermögensauskünfte) anfordern </a:t>
            </a:r>
          </a:p>
          <a:p>
            <a:r>
              <a:rPr lang="de-DE" dirty="0"/>
              <a:t> </a:t>
            </a:r>
          </a:p>
        </p:txBody>
      </p:sp>
      <p:sp>
        <p:nvSpPr>
          <p:cNvPr id="18" name="Abgerundetes Rechteck 17"/>
          <p:cNvSpPr/>
          <p:nvPr/>
        </p:nvSpPr>
        <p:spPr>
          <a:xfrm>
            <a:off x="1328739" y="4818081"/>
            <a:ext cx="8158161" cy="1766950"/>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persönliche Anhörung des Kindes und des Annehmenden (§ 192 I </a:t>
            </a:r>
            <a:r>
              <a:rPr lang="de-DE" b="1" dirty="0" err="1">
                <a:effectLst>
                  <a:outerShdw blurRad="38100" dist="38100" dir="2700000" algn="tl">
                    <a:srgbClr val="000000">
                      <a:alpha val="43137"/>
                    </a:srgbClr>
                  </a:outerShdw>
                </a:effectLst>
              </a:rPr>
              <a:t>FamFG</a:t>
            </a:r>
            <a:r>
              <a:rPr lang="de-DE" b="1" dirty="0">
                <a:effectLst>
                  <a:outerShdw blurRad="38100" dist="38100" dir="2700000" algn="tl">
                    <a:srgbClr val="000000">
                      <a:alpha val="43137"/>
                    </a:srgbClr>
                  </a:outerShdw>
                </a:effectLst>
              </a:rPr>
              <a:t>) </a:t>
            </a:r>
          </a:p>
          <a:p>
            <a:pPr marL="285750" lvl="0" indent="-285750">
              <a:buFont typeface="Arial" panose="020B0604020202020204" pitchFamily="34" charset="0"/>
              <a:buChar char="•"/>
            </a:pPr>
            <a:r>
              <a:rPr lang="de-DE" dirty="0"/>
              <a:t>formlose Ladung </a:t>
            </a:r>
          </a:p>
          <a:p>
            <a:pPr marL="285750" lvl="0" indent="-285750">
              <a:buFont typeface="Arial" panose="020B0604020202020204" pitchFamily="34" charset="0"/>
              <a:buChar char="•"/>
            </a:pPr>
            <a:r>
              <a:rPr lang="de-DE" dirty="0"/>
              <a:t>Protokoll und Sitzungsaushang vorbereiten (ACHTUNG: Namen dürfen nicht im Aushang erscheinen) </a:t>
            </a:r>
          </a:p>
          <a:p>
            <a:pPr marL="285750" lvl="0" indent="-285750">
              <a:buFont typeface="Arial" panose="020B0604020202020204" pitchFamily="34" charset="0"/>
              <a:buChar char="•"/>
            </a:pPr>
            <a:r>
              <a:rPr lang="de-DE" dirty="0"/>
              <a:t>Protokoll über den mündlichen Termin formlos an Annehmenden und Anzunehmenden </a:t>
            </a:r>
          </a:p>
        </p:txBody>
      </p:sp>
      <p:sp>
        <p:nvSpPr>
          <p:cNvPr id="12" name="Gefaltete Ecke 11"/>
          <p:cNvSpPr/>
          <p:nvPr/>
        </p:nvSpPr>
        <p:spPr>
          <a:xfrm>
            <a:off x="9347599" y="2306522"/>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189</a:t>
            </a:r>
          </a:p>
          <a:p>
            <a:pPr algn="ctr"/>
            <a:r>
              <a:rPr lang="de-DE" sz="2000" dirty="0" err="1" smtClean="0">
                <a:solidFill>
                  <a:schemeClr val="tx1"/>
                </a:solidFill>
                <a:latin typeface="MV Boli" panose="02000500030200090000" pitchFamily="2" charset="0"/>
                <a:cs typeface="MV Boli" panose="02000500030200090000" pitchFamily="2" charset="0"/>
              </a:rPr>
              <a:t>FamFG</a:t>
            </a:r>
            <a:endParaRPr lang="de-DE" sz="2000" dirty="0">
              <a:solidFill>
                <a:schemeClr val="tx1"/>
              </a:solidFill>
              <a:latin typeface="MV Boli" panose="02000500030200090000" pitchFamily="2" charset="0"/>
              <a:cs typeface="MV Boli" panose="02000500030200090000" pitchFamily="2" charset="0"/>
            </a:endParaRPr>
          </a:p>
        </p:txBody>
      </p:sp>
      <p:sp>
        <p:nvSpPr>
          <p:cNvPr id="15" name="Gefaltete Ecke 14"/>
          <p:cNvSpPr/>
          <p:nvPr/>
        </p:nvSpPr>
        <p:spPr>
          <a:xfrm rot="21327702">
            <a:off x="9347600" y="5283034"/>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192 I</a:t>
            </a:r>
          </a:p>
          <a:p>
            <a:pPr algn="ctr"/>
            <a:r>
              <a:rPr lang="de-DE" sz="2000" dirty="0" err="1" smtClean="0">
                <a:solidFill>
                  <a:schemeClr val="tx1"/>
                </a:solidFill>
                <a:latin typeface="MV Boli" panose="02000500030200090000" pitchFamily="2" charset="0"/>
                <a:cs typeface="MV Boli" panose="02000500030200090000" pitchFamily="2" charset="0"/>
              </a:rPr>
              <a:t>FamFG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350510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additive="base">
                                        <p:cTn id="31" dur="500" fill="hold"/>
                                        <p:tgtEl>
                                          <p:spTgt spid="18"/>
                                        </p:tgtEl>
                                        <p:attrNameLst>
                                          <p:attrName>ppt_x</p:attrName>
                                        </p:attrNameLst>
                                      </p:cBhvr>
                                      <p:tavLst>
                                        <p:tav tm="0">
                                          <p:val>
                                            <p:strVal val="#ppt_x"/>
                                          </p:val>
                                        </p:tav>
                                        <p:tav tm="100000">
                                          <p:val>
                                            <p:strVal val="#ppt_x"/>
                                          </p:val>
                                        </p:tav>
                                      </p:tavLst>
                                    </p:anim>
                                    <p:anim calcmode="lin" valueType="num">
                                      <p:cBhvr additive="base">
                                        <p:cTn id="3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53" presetClass="entr" presetSubtype="16"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p:cTn id="37" dur="500" fill="hold"/>
                                        <p:tgtEl>
                                          <p:spTgt spid="12"/>
                                        </p:tgtEl>
                                        <p:attrNameLst>
                                          <p:attrName>ppt_w</p:attrName>
                                        </p:attrNameLst>
                                      </p:cBhvr>
                                      <p:tavLst>
                                        <p:tav tm="0">
                                          <p:val>
                                            <p:fltVal val="0"/>
                                          </p:val>
                                        </p:tav>
                                        <p:tav tm="100000">
                                          <p:val>
                                            <p:strVal val="#ppt_w"/>
                                          </p:val>
                                        </p:tav>
                                      </p:tavLst>
                                    </p:anim>
                                    <p:anim calcmode="lin" valueType="num">
                                      <p:cBhvr>
                                        <p:cTn id="38" dur="500" fill="hold"/>
                                        <p:tgtEl>
                                          <p:spTgt spid="12"/>
                                        </p:tgtEl>
                                        <p:attrNameLst>
                                          <p:attrName>ppt_h</p:attrName>
                                        </p:attrNameLst>
                                      </p:cBhvr>
                                      <p:tavLst>
                                        <p:tav tm="0">
                                          <p:val>
                                            <p:fltVal val="0"/>
                                          </p:val>
                                        </p:tav>
                                        <p:tav tm="100000">
                                          <p:val>
                                            <p:strVal val="#ppt_h"/>
                                          </p:val>
                                        </p:tav>
                                      </p:tavLst>
                                    </p:anim>
                                    <p:animEffect transition="in" filter="fade">
                                      <p:cBhvr>
                                        <p:cTn id="39" dur="500"/>
                                        <p:tgtEl>
                                          <p:spTgt spid="12"/>
                                        </p:tgtEl>
                                      </p:cBhvr>
                                    </p:animEffect>
                                  </p:childTnLst>
                                </p:cTn>
                              </p:par>
                            </p:childTnLst>
                          </p:cTn>
                        </p:par>
                      </p:childTnLst>
                    </p:cTn>
                  </p:par>
                  <p:par>
                    <p:cTn id="40" fill="hold">
                      <p:stCondLst>
                        <p:cond delay="indefinite"/>
                      </p:stCondLst>
                      <p:childTnLst>
                        <p:par>
                          <p:cTn id="41" fill="hold">
                            <p:stCondLst>
                              <p:cond delay="0"/>
                            </p:stCondLst>
                            <p:childTnLst>
                              <p:par>
                                <p:cTn id="42" presetID="53" presetClass="entr" presetSubtype="16" fill="hold" grpId="0" nodeType="clickEffect">
                                  <p:stCondLst>
                                    <p:cond delay="0"/>
                                  </p:stCondLst>
                                  <p:childTnLst>
                                    <p:set>
                                      <p:cBhvr>
                                        <p:cTn id="43" dur="1" fill="hold">
                                          <p:stCondLst>
                                            <p:cond delay="0"/>
                                          </p:stCondLst>
                                        </p:cTn>
                                        <p:tgtEl>
                                          <p:spTgt spid="15"/>
                                        </p:tgtEl>
                                        <p:attrNameLst>
                                          <p:attrName>style.visibility</p:attrName>
                                        </p:attrNameLst>
                                      </p:cBhvr>
                                      <p:to>
                                        <p:strVal val="visible"/>
                                      </p:to>
                                    </p:set>
                                    <p:anim calcmode="lin" valueType="num">
                                      <p:cBhvr>
                                        <p:cTn id="44" dur="500" fill="hold"/>
                                        <p:tgtEl>
                                          <p:spTgt spid="15"/>
                                        </p:tgtEl>
                                        <p:attrNameLst>
                                          <p:attrName>ppt_w</p:attrName>
                                        </p:attrNameLst>
                                      </p:cBhvr>
                                      <p:tavLst>
                                        <p:tav tm="0">
                                          <p:val>
                                            <p:fltVal val="0"/>
                                          </p:val>
                                        </p:tav>
                                        <p:tav tm="100000">
                                          <p:val>
                                            <p:strVal val="#ppt_w"/>
                                          </p:val>
                                        </p:tav>
                                      </p:tavLst>
                                    </p:anim>
                                    <p:anim calcmode="lin" valueType="num">
                                      <p:cBhvr>
                                        <p:cTn id="45" dur="500" fill="hold"/>
                                        <p:tgtEl>
                                          <p:spTgt spid="15"/>
                                        </p:tgtEl>
                                        <p:attrNameLst>
                                          <p:attrName>ppt_h</p:attrName>
                                        </p:attrNameLst>
                                      </p:cBhvr>
                                      <p:tavLst>
                                        <p:tav tm="0">
                                          <p:val>
                                            <p:fltVal val="0"/>
                                          </p:val>
                                        </p:tav>
                                        <p:tav tm="100000">
                                          <p:val>
                                            <p:strVal val="#ppt_h"/>
                                          </p:val>
                                        </p:tav>
                                      </p:tavLst>
                                    </p:anim>
                                    <p:animEffect transition="in" filter="fade">
                                      <p:cBhvr>
                                        <p:cTn id="4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animBg="1"/>
      <p:bldP spid="17" grpId="0" animBg="1"/>
      <p:bldP spid="14" grpId="0" animBg="1"/>
      <p:bldP spid="18" grpId="0" animBg="1"/>
      <p:bldP spid="12" grpId="0" animBg="1"/>
      <p:bldP spid="1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Minderjährigen - Adoption</a:t>
            </a:r>
            <a:endParaRPr lang="de-DE" sz="2400" dirty="0">
              <a:effectLst/>
            </a:endParaRPr>
          </a:p>
        </p:txBody>
      </p:sp>
      <p:sp>
        <p:nvSpPr>
          <p:cNvPr id="13" name="Abgerundetes Rechteck 12"/>
          <p:cNvSpPr/>
          <p:nvPr/>
        </p:nvSpPr>
        <p:spPr>
          <a:xfrm>
            <a:off x="1443039" y="2571106"/>
            <a:ext cx="8170262" cy="2216526"/>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Beschluss: </a:t>
            </a:r>
          </a:p>
          <a:p>
            <a:pPr marL="285750" lvl="0" indent="-285750">
              <a:buFont typeface="Arial" panose="020B0604020202020204" pitchFamily="34" charset="0"/>
              <a:buChar char="•"/>
            </a:pPr>
            <a:r>
              <a:rPr lang="de-DE" dirty="0"/>
              <a:t>an Annehmenden zustellen </a:t>
            </a:r>
          </a:p>
          <a:p>
            <a:pPr marL="285750" lvl="0" indent="-285750">
              <a:buFont typeface="Arial" panose="020B0604020202020204" pitchFamily="34" charset="0"/>
              <a:buChar char="•"/>
            </a:pPr>
            <a:r>
              <a:rPr lang="de-DE" dirty="0"/>
              <a:t>formlose Bekanntmachung an die anderen Beteiligten (Anzunehmenden (wenn volljährig), Ehegatten, Vormund, Notar) – ACHTUNG: Besonderheiten bei Inkognito-Adoptionen beachten</a:t>
            </a:r>
          </a:p>
          <a:p>
            <a:pPr marL="285750" lvl="0" indent="-285750">
              <a:buFont typeface="Arial" panose="020B0604020202020204" pitchFamily="34" charset="0"/>
              <a:buChar char="•"/>
            </a:pPr>
            <a:r>
              <a:rPr lang="de-DE" dirty="0"/>
              <a:t>Originalurkunden zurücksenden </a:t>
            </a:r>
          </a:p>
          <a:p>
            <a:pPr marL="285750" lvl="0" indent="-285750">
              <a:buFont typeface="Arial" panose="020B0604020202020204" pitchFamily="34" charset="0"/>
              <a:buChar char="•"/>
            </a:pPr>
            <a:r>
              <a:rPr lang="de-DE" dirty="0"/>
              <a:t>ist nicht anfechtbar und nicht abänderbar (§ 197 III </a:t>
            </a:r>
            <a:r>
              <a:rPr lang="de-DE" dirty="0" err="1"/>
              <a:t>FamFG</a:t>
            </a:r>
            <a:r>
              <a:rPr lang="de-DE" dirty="0"/>
              <a:t>)</a:t>
            </a:r>
          </a:p>
        </p:txBody>
      </p:sp>
      <p:sp>
        <p:nvSpPr>
          <p:cNvPr id="10" name="Abgerundetes Rechteck 9"/>
          <p:cNvSpPr/>
          <p:nvPr/>
        </p:nvSpPr>
        <p:spPr>
          <a:xfrm>
            <a:off x="1443039" y="2110881"/>
            <a:ext cx="1971674" cy="55140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err="1" smtClean="0"/>
              <a:t>Verfahrenablauf</a:t>
            </a:r>
            <a:endParaRPr lang="de-DE" b="1" dirty="0"/>
          </a:p>
        </p:txBody>
      </p:sp>
      <p:sp>
        <p:nvSpPr>
          <p:cNvPr id="17" name="Abgerundetes Rechteck 16"/>
          <p:cNvSpPr/>
          <p:nvPr/>
        </p:nvSpPr>
        <p:spPr>
          <a:xfrm>
            <a:off x="414337" y="1490909"/>
            <a:ext cx="6007665" cy="61835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Adoption Minderjähriger (Annahme an Kindesstatt) </a:t>
            </a:r>
            <a:endParaRPr lang="de-DE" sz="200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Textfeld 13"/>
          <p:cNvSpPr txBox="1"/>
          <p:nvPr/>
        </p:nvSpPr>
        <p:spPr>
          <a:xfrm>
            <a:off x="5528170" y="4787632"/>
            <a:ext cx="4541400" cy="1328023"/>
          </a:xfrm>
          <a:prstGeom prst="roundRect">
            <a:avLst/>
          </a:prstGeom>
          <a:solidFill>
            <a:schemeClr val="accent2"/>
          </a:solidFill>
          <a:ln>
            <a:solidFill>
              <a:schemeClr val="accent2">
                <a:lumMod val="75000"/>
              </a:schemeClr>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de-DE" sz="2400" dirty="0">
                <a:solidFill>
                  <a:schemeClr val="bg1"/>
                </a:solidFill>
                <a:latin typeface="Arial" panose="020B0604020202020204" pitchFamily="34" charset="0"/>
                <a:cs typeface="Arial" panose="020B0604020202020204" pitchFamily="34" charset="0"/>
              </a:rPr>
              <a:t>Adoption wird mit Zustellung an den Annehmenden rechtswirksam </a:t>
            </a:r>
            <a:endParaRPr lang="de-DE" sz="2400" dirty="0" smtClean="0">
              <a:solidFill>
                <a:schemeClr val="bg1"/>
              </a:solidFill>
              <a:latin typeface="Arial" panose="020B0604020202020204" pitchFamily="34" charset="0"/>
              <a:cs typeface="Arial" panose="020B0604020202020204" pitchFamily="34" charset="0"/>
            </a:endParaRPr>
          </a:p>
        </p:txBody>
      </p:sp>
      <p:sp>
        <p:nvSpPr>
          <p:cNvPr id="12" name="Gefaltete Ecke 11"/>
          <p:cNvSpPr/>
          <p:nvPr/>
        </p:nvSpPr>
        <p:spPr>
          <a:xfrm rot="426175">
            <a:off x="10024163" y="4698622"/>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197 II</a:t>
            </a:r>
          </a:p>
          <a:p>
            <a:pPr algn="ctr"/>
            <a:r>
              <a:rPr lang="de-DE" sz="2000" dirty="0" err="1" smtClean="0">
                <a:solidFill>
                  <a:schemeClr val="tx1"/>
                </a:solidFill>
                <a:latin typeface="MV Boli" panose="02000500030200090000" pitchFamily="2" charset="0"/>
                <a:cs typeface="MV Boli" panose="02000500030200090000" pitchFamily="2" charset="0"/>
              </a:rPr>
              <a:t>FamFG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478201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p:cTn id="31" dur="500" fill="hold"/>
                                        <p:tgtEl>
                                          <p:spTgt spid="12"/>
                                        </p:tgtEl>
                                        <p:attrNameLst>
                                          <p:attrName>ppt_w</p:attrName>
                                        </p:attrNameLst>
                                      </p:cBhvr>
                                      <p:tavLst>
                                        <p:tav tm="0">
                                          <p:val>
                                            <p:fltVal val="0"/>
                                          </p:val>
                                        </p:tav>
                                        <p:tav tm="100000">
                                          <p:val>
                                            <p:strVal val="#ppt_w"/>
                                          </p:val>
                                        </p:tav>
                                      </p:tavLst>
                                    </p:anim>
                                    <p:anim calcmode="lin" valueType="num">
                                      <p:cBhvr>
                                        <p:cTn id="32" dur="500" fill="hold"/>
                                        <p:tgtEl>
                                          <p:spTgt spid="12"/>
                                        </p:tgtEl>
                                        <p:attrNameLst>
                                          <p:attrName>ppt_h</p:attrName>
                                        </p:attrNameLst>
                                      </p:cBhvr>
                                      <p:tavLst>
                                        <p:tav tm="0">
                                          <p:val>
                                            <p:fltVal val="0"/>
                                          </p:val>
                                        </p:tav>
                                        <p:tav tm="100000">
                                          <p:val>
                                            <p:strVal val="#ppt_h"/>
                                          </p:val>
                                        </p:tav>
                                      </p:tavLst>
                                    </p:anim>
                                    <p:animEffect transition="in" filter="fade">
                                      <p:cBhvr>
                                        <p:cTn id="3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animBg="1"/>
      <p:bldP spid="17" grpId="0" animBg="1"/>
      <p:bldP spid="14" grpId="0" animBg="1"/>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Abgerundetes Rechteck 15"/>
          <p:cNvSpPr/>
          <p:nvPr/>
        </p:nvSpPr>
        <p:spPr>
          <a:xfrm>
            <a:off x="1047156" y="4817089"/>
            <a:ext cx="10097687" cy="69425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smtClean="0">
                <a:effectLst>
                  <a:outerShdw blurRad="38100" dist="38100" dir="2700000" algn="tl">
                    <a:srgbClr val="000000">
                      <a:alpha val="43137"/>
                    </a:srgbClr>
                  </a:outerShdw>
                </a:effectLst>
              </a:rPr>
              <a:t>Kosten werden nicht erhoben, es werden nur Auslagen erhoben.</a:t>
            </a:r>
            <a:endParaRPr lang="de-DE" dirty="0"/>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Minderjährigen - Adoption</a:t>
            </a:r>
            <a:endParaRPr lang="de-DE" sz="2400" dirty="0">
              <a:effectLst/>
            </a:endParaRPr>
          </a:p>
        </p:txBody>
      </p:sp>
      <p:sp>
        <p:nvSpPr>
          <p:cNvPr id="14" name="Abgerundetes Rechteck 13"/>
          <p:cNvSpPr/>
          <p:nvPr/>
        </p:nvSpPr>
        <p:spPr>
          <a:xfrm>
            <a:off x="946429" y="1418969"/>
            <a:ext cx="10097687" cy="233602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Wirkungen der Adoption</a:t>
            </a:r>
          </a:p>
          <a:p>
            <a:r>
              <a:rPr lang="de-DE" dirty="0"/>
              <a:t>bereits vor Ausspruch der Adoption ruht die elterliche Sorge des Elternteils, der in die Adoption eingewilligt hat und das JA wird kraft Gesetzes Vormund des Kindes (§ 1751 I S. 1 + 2 BGB) </a:t>
            </a:r>
          </a:p>
          <a:p>
            <a:pPr marL="285750" lvl="0" indent="-285750">
              <a:buFont typeface="Arial" panose="020B0604020202020204" pitchFamily="34" charset="0"/>
              <a:buChar char="•"/>
            </a:pPr>
            <a:r>
              <a:rPr lang="de-DE" dirty="0"/>
              <a:t>Rechtspfleger (§ 3 Nr. 2a RPflG) hat unverzüglich eine Bescheinigung darüber zu erteilen </a:t>
            </a:r>
            <a:endParaRPr lang="de-DE" dirty="0" smtClean="0"/>
          </a:p>
          <a:p>
            <a:pPr lvl="0"/>
            <a:r>
              <a:rPr lang="de-DE" dirty="0"/>
              <a:t>	</a:t>
            </a:r>
            <a:r>
              <a:rPr lang="de-DE" dirty="0" smtClean="0"/>
              <a:t>(§ </a:t>
            </a:r>
            <a:r>
              <a:rPr lang="de-DE" dirty="0"/>
              <a:t>190 </a:t>
            </a:r>
            <a:r>
              <a:rPr lang="de-DE" dirty="0" err="1"/>
              <a:t>FamFG</a:t>
            </a:r>
            <a:r>
              <a:rPr lang="de-DE" dirty="0"/>
              <a:t>) </a:t>
            </a:r>
          </a:p>
          <a:p>
            <a:pPr marL="285750" lvl="0" indent="-285750">
              <a:buFont typeface="Arial" panose="020B0604020202020204" pitchFamily="34" charset="0"/>
              <a:buChar char="•"/>
            </a:pPr>
            <a:r>
              <a:rPr lang="de-DE" dirty="0"/>
              <a:t>schon ab diesem Zeitpunkt ist der Annehmende dem Kind vorrangig </a:t>
            </a:r>
            <a:r>
              <a:rPr lang="de-DE" dirty="0" smtClean="0"/>
              <a:t>unterhaltspflichtig</a:t>
            </a:r>
          </a:p>
          <a:p>
            <a:pPr lvl="0"/>
            <a:r>
              <a:rPr lang="de-DE" dirty="0"/>
              <a:t>	</a:t>
            </a:r>
            <a:r>
              <a:rPr lang="de-DE" dirty="0" smtClean="0"/>
              <a:t>(§ </a:t>
            </a:r>
            <a:r>
              <a:rPr lang="de-DE" dirty="0"/>
              <a:t>1751 IV BGB) </a:t>
            </a:r>
          </a:p>
        </p:txBody>
      </p:sp>
      <p:sp>
        <p:nvSpPr>
          <p:cNvPr id="17" name="Abgerundetes Rechteck 16"/>
          <p:cNvSpPr/>
          <p:nvPr/>
        </p:nvSpPr>
        <p:spPr>
          <a:xfrm>
            <a:off x="398321" y="1015924"/>
            <a:ext cx="6007665" cy="44446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Adoption Minderjähriger (Annahme an Kindesstatt) </a:t>
            </a:r>
            <a:endParaRPr lang="de-DE" sz="200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Gefaltete Ecke 11"/>
          <p:cNvSpPr/>
          <p:nvPr/>
        </p:nvSpPr>
        <p:spPr>
          <a:xfrm>
            <a:off x="10345192" y="1617043"/>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1751 I S. 1+2 III</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13" name="Gefaltete Ecke 12"/>
          <p:cNvSpPr/>
          <p:nvPr/>
        </p:nvSpPr>
        <p:spPr>
          <a:xfrm>
            <a:off x="9546027" y="2940276"/>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190 </a:t>
            </a:r>
            <a:r>
              <a:rPr lang="de-DE" sz="2000" dirty="0" err="1" smtClean="0">
                <a:solidFill>
                  <a:schemeClr val="tx1"/>
                </a:solidFill>
                <a:latin typeface="MV Boli" panose="02000500030200090000" pitchFamily="2" charset="0"/>
                <a:cs typeface="MV Boli" panose="02000500030200090000" pitchFamily="2" charset="0"/>
              </a:rPr>
              <a:t>FamFG</a:t>
            </a:r>
            <a:endParaRPr lang="de-DE" sz="2000" dirty="0">
              <a:solidFill>
                <a:schemeClr val="tx1"/>
              </a:solidFill>
              <a:latin typeface="MV Boli" panose="02000500030200090000" pitchFamily="2" charset="0"/>
              <a:cs typeface="MV Boli" panose="02000500030200090000" pitchFamily="2" charset="0"/>
            </a:endParaRPr>
          </a:p>
        </p:txBody>
      </p:sp>
      <p:sp>
        <p:nvSpPr>
          <p:cNvPr id="15" name="Gefaltete Ecke 14"/>
          <p:cNvSpPr/>
          <p:nvPr/>
        </p:nvSpPr>
        <p:spPr>
          <a:xfrm rot="262179">
            <a:off x="10701653" y="3025124"/>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1751 IV</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18" name="Abgerundetes Rechteck 17"/>
          <p:cNvSpPr/>
          <p:nvPr/>
        </p:nvSpPr>
        <p:spPr>
          <a:xfrm>
            <a:off x="398321" y="4421317"/>
            <a:ext cx="7291453" cy="42370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Kosten bei Adoption </a:t>
            </a:r>
            <a:r>
              <a:rPr lang="de-DE" sz="2000" b="1" dirty="0"/>
              <a:t>Minderjähriger (Annahme an Kindesstatt) </a:t>
            </a:r>
            <a:endParaRPr lang="de-DE" sz="2000" dirty="0"/>
          </a:p>
        </p:txBody>
      </p:sp>
      <p:sp>
        <p:nvSpPr>
          <p:cNvPr id="19" name="Gefaltete Ecke 18"/>
          <p:cNvSpPr/>
          <p:nvPr/>
        </p:nvSpPr>
        <p:spPr>
          <a:xfrm rot="262179">
            <a:off x="8156062" y="4796153"/>
            <a:ext cx="203255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Vorbemerkung 1.3.2. Abs. 2 </a:t>
            </a: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772186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p:cTn id="19" dur="500" fill="hold"/>
                                        <p:tgtEl>
                                          <p:spTgt spid="12"/>
                                        </p:tgtEl>
                                        <p:attrNameLst>
                                          <p:attrName>ppt_w</p:attrName>
                                        </p:attrNameLst>
                                      </p:cBhvr>
                                      <p:tavLst>
                                        <p:tav tm="0">
                                          <p:val>
                                            <p:fltVal val="0"/>
                                          </p:val>
                                        </p:tav>
                                        <p:tav tm="100000">
                                          <p:val>
                                            <p:strVal val="#ppt_w"/>
                                          </p:val>
                                        </p:tav>
                                      </p:tavLst>
                                    </p:anim>
                                    <p:anim calcmode="lin" valueType="num">
                                      <p:cBhvr>
                                        <p:cTn id="20" dur="500" fill="hold"/>
                                        <p:tgtEl>
                                          <p:spTgt spid="12"/>
                                        </p:tgtEl>
                                        <p:attrNameLst>
                                          <p:attrName>ppt_h</p:attrName>
                                        </p:attrNameLst>
                                      </p:cBhvr>
                                      <p:tavLst>
                                        <p:tav tm="0">
                                          <p:val>
                                            <p:fltVal val="0"/>
                                          </p:val>
                                        </p:tav>
                                        <p:tav tm="100000">
                                          <p:val>
                                            <p:strVal val="#ppt_h"/>
                                          </p:val>
                                        </p:tav>
                                      </p:tavLst>
                                    </p:anim>
                                    <p:animEffect transition="in" filter="fade">
                                      <p:cBhvr>
                                        <p:cTn id="21" dur="500"/>
                                        <p:tgtEl>
                                          <p:spTgt spid="12"/>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13"/>
                                        </p:tgtEl>
                                        <p:attrNameLst>
                                          <p:attrName>style.visibility</p:attrName>
                                        </p:attrNameLst>
                                      </p:cBhvr>
                                      <p:to>
                                        <p:strVal val="visible"/>
                                      </p:to>
                                    </p:set>
                                    <p:anim calcmode="lin" valueType="num">
                                      <p:cBhvr>
                                        <p:cTn id="26" dur="500" fill="hold"/>
                                        <p:tgtEl>
                                          <p:spTgt spid="13"/>
                                        </p:tgtEl>
                                        <p:attrNameLst>
                                          <p:attrName>ppt_w</p:attrName>
                                        </p:attrNameLst>
                                      </p:cBhvr>
                                      <p:tavLst>
                                        <p:tav tm="0">
                                          <p:val>
                                            <p:fltVal val="0"/>
                                          </p:val>
                                        </p:tav>
                                        <p:tav tm="100000">
                                          <p:val>
                                            <p:strVal val="#ppt_w"/>
                                          </p:val>
                                        </p:tav>
                                      </p:tavLst>
                                    </p:anim>
                                    <p:anim calcmode="lin" valueType="num">
                                      <p:cBhvr>
                                        <p:cTn id="27" dur="500" fill="hold"/>
                                        <p:tgtEl>
                                          <p:spTgt spid="13"/>
                                        </p:tgtEl>
                                        <p:attrNameLst>
                                          <p:attrName>ppt_h</p:attrName>
                                        </p:attrNameLst>
                                      </p:cBhvr>
                                      <p:tavLst>
                                        <p:tav tm="0">
                                          <p:val>
                                            <p:fltVal val="0"/>
                                          </p:val>
                                        </p:tav>
                                        <p:tav tm="100000">
                                          <p:val>
                                            <p:strVal val="#ppt_h"/>
                                          </p:val>
                                        </p:tav>
                                      </p:tavLst>
                                    </p:anim>
                                    <p:animEffect transition="in" filter="fade">
                                      <p:cBhvr>
                                        <p:cTn id="28" dur="500"/>
                                        <p:tgtEl>
                                          <p:spTgt spid="13"/>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anim calcmode="lin" valueType="num">
                                      <p:cBhvr>
                                        <p:cTn id="33" dur="500" fill="hold"/>
                                        <p:tgtEl>
                                          <p:spTgt spid="15"/>
                                        </p:tgtEl>
                                        <p:attrNameLst>
                                          <p:attrName>ppt_w</p:attrName>
                                        </p:attrNameLst>
                                      </p:cBhvr>
                                      <p:tavLst>
                                        <p:tav tm="0">
                                          <p:val>
                                            <p:fltVal val="0"/>
                                          </p:val>
                                        </p:tav>
                                        <p:tav tm="100000">
                                          <p:val>
                                            <p:strVal val="#ppt_w"/>
                                          </p:val>
                                        </p:tav>
                                      </p:tavLst>
                                    </p:anim>
                                    <p:anim calcmode="lin" valueType="num">
                                      <p:cBhvr>
                                        <p:cTn id="34" dur="500" fill="hold"/>
                                        <p:tgtEl>
                                          <p:spTgt spid="15"/>
                                        </p:tgtEl>
                                        <p:attrNameLst>
                                          <p:attrName>ppt_h</p:attrName>
                                        </p:attrNameLst>
                                      </p:cBhvr>
                                      <p:tavLst>
                                        <p:tav tm="0">
                                          <p:val>
                                            <p:fltVal val="0"/>
                                          </p:val>
                                        </p:tav>
                                        <p:tav tm="100000">
                                          <p:val>
                                            <p:strVal val="#ppt_h"/>
                                          </p:val>
                                        </p:tav>
                                      </p:tavLst>
                                    </p:anim>
                                    <p:animEffect transition="in" filter="fade">
                                      <p:cBhvr>
                                        <p:cTn id="35" dur="500"/>
                                        <p:tgtEl>
                                          <p:spTgt spid="15"/>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18"/>
                                        </p:tgtEl>
                                        <p:attrNameLst>
                                          <p:attrName>style.visibility</p:attrName>
                                        </p:attrNameLst>
                                      </p:cBhvr>
                                      <p:to>
                                        <p:strVal val="visible"/>
                                      </p:to>
                                    </p:set>
                                    <p:anim calcmode="lin" valueType="num">
                                      <p:cBhvr additive="base">
                                        <p:cTn id="40" dur="500" fill="hold"/>
                                        <p:tgtEl>
                                          <p:spTgt spid="18"/>
                                        </p:tgtEl>
                                        <p:attrNameLst>
                                          <p:attrName>ppt_x</p:attrName>
                                        </p:attrNameLst>
                                      </p:cBhvr>
                                      <p:tavLst>
                                        <p:tav tm="0">
                                          <p:val>
                                            <p:strVal val="#ppt_x"/>
                                          </p:val>
                                        </p:tav>
                                        <p:tav tm="100000">
                                          <p:val>
                                            <p:strVal val="#ppt_x"/>
                                          </p:val>
                                        </p:tav>
                                      </p:tavLst>
                                    </p:anim>
                                    <p:anim calcmode="lin" valueType="num">
                                      <p:cBhvr additive="base">
                                        <p:cTn id="41"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16"/>
                                        </p:tgtEl>
                                        <p:attrNameLst>
                                          <p:attrName>style.visibility</p:attrName>
                                        </p:attrNameLst>
                                      </p:cBhvr>
                                      <p:to>
                                        <p:strVal val="visible"/>
                                      </p:to>
                                    </p:set>
                                    <p:anim calcmode="lin" valueType="num">
                                      <p:cBhvr additive="base">
                                        <p:cTn id="46" dur="500" fill="hold"/>
                                        <p:tgtEl>
                                          <p:spTgt spid="16"/>
                                        </p:tgtEl>
                                        <p:attrNameLst>
                                          <p:attrName>ppt_x</p:attrName>
                                        </p:attrNameLst>
                                      </p:cBhvr>
                                      <p:tavLst>
                                        <p:tav tm="0">
                                          <p:val>
                                            <p:strVal val="#ppt_x"/>
                                          </p:val>
                                        </p:tav>
                                        <p:tav tm="100000">
                                          <p:val>
                                            <p:strVal val="#ppt_x"/>
                                          </p:val>
                                        </p:tav>
                                      </p:tavLst>
                                    </p:anim>
                                    <p:anim calcmode="lin" valueType="num">
                                      <p:cBhvr additive="base">
                                        <p:cTn id="4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53" presetClass="entr" presetSubtype="16" fill="hold" grpId="0" nodeType="clickEffect">
                                  <p:stCondLst>
                                    <p:cond delay="0"/>
                                  </p:stCondLst>
                                  <p:childTnLst>
                                    <p:set>
                                      <p:cBhvr>
                                        <p:cTn id="51" dur="1" fill="hold">
                                          <p:stCondLst>
                                            <p:cond delay="0"/>
                                          </p:stCondLst>
                                        </p:cTn>
                                        <p:tgtEl>
                                          <p:spTgt spid="19"/>
                                        </p:tgtEl>
                                        <p:attrNameLst>
                                          <p:attrName>style.visibility</p:attrName>
                                        </p:attrNameLst>
                                      </p:cBhvr>
                                      <p:to>
                                        <p:strVal val="visible"/>
                                      </p:to>
                                    </p:set>
                                    <p:anim calcmode="lin" valueType="num">
                                      <p:cBhvr>
                                        <p:cTn id="52" dur="500" fill="hold"/>
                                        <p:tgtEl>
                                          <p:spTgt spid="19"/>
                                        </p:tgtEl>
                                        <p:attrNameLst>
                                          <p:attrName>ppt_w</p:attrName>
                                        </p:attrNameLst>
                                      </p:cBhvr>
                                      <p:tavLst>
                                        <p:tav tm="0">
                                          <p:val>
                                            <p:fltVal val="0"/>
                                          </p:val>
                                        </p:tav>
                                        <p:tav tm="100000">
                                          <p:val>
                                            <p:strVal val="#ppt_w"/>
                                          </p:val>
                                        </p:tav>
                                      </p:tavLst>
                                    </p:anim>
                                    <p:anim calcmode="lin" valueType="num">
                                      <p:cBhvr>
                                        <p:cTn id="53" dur="500" fill="hold"/>
                                        <p:tgtEl>
                                          <p:spTgt spid="19"/>
                                        </p:tgtEl>
                                        <p:attrNameLst>
                                          <p:attrName>ppt_h</p:attrName>
                                        </p:attrNameLst>
                                      </p:cBhvr>
                                      <p:tavLst>
                                        <p:tav tm="0">
                                          <p:val>
                                            <p:fltVal val="0"/>
                                          </p:val>
                                        </p:tav>
                                        <p:tav tm="100000">
                                          <p:val>
                                            <p:strVal val="#ppt_h"/>
                                          </p:val>
                                        </p:tav>
                                      </p:tavLst>
                                    </p:anim>
                                    <p:animEffect transition="in" filter="fade">
                                      <p:cBhvr>
                                        <p:cTn id="5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4" grpId="0" animBg="1"/>
      <p:bldP spid="17" grpId="0" animBg="1"/>
      <p:bldP spid="12" grpId="0" animBg="1"/>
      <p:bldP spid="13" grpId="0" animBg="1"/>
      <p:bldP spid="15" grpId="0" animBg="1"/>
      <p:bldP spid="18" grpId="0" animBg="1"/>
      <p:bldP spid="1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bgerundetes Rechteck 13"/>
          <p:cNvSpPr/>
          <p:nvPr/>
        </p:nvSpPr>
        <p:spPr>
          <a:xfrm>
            <a:off x="414337" y="1940397"/>
            <a:ext cx="11401426" cy="376258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ein Eltern-Kind-Verhältnis zwischen Annehmenden und Angenommenen entsteht </a:t>
            </a:r>
            <a:r>
              <a:rPr lang="de-DE" b="1" dirty="0" smtClean="0">
                <a:effectLst>
                  <a:outerShdw blurRad="38100" dist="38100" dir="2700000" algn="tl">
                    <a:srgbClr val="000000">
                      <a:alpha val="43137"/>
                    </a:srgbClr>
                  </a:outerShdw>
                </a:effectLst>
              </a:rPr>
              <a:t>( §1754 I, II </a:t>
            </a:r>
            <a:r>
              <a:rPr lang="de-DE" b="1" dirty="0">
                <a:effectLst>
                  <a:outerShdw blurRad="38100" dist="38100" dir="2700000" algn="tl">
                    <a:srgbClr val="000000">
                      <a:alpha val="43137"/>
                    </a:srgbClr>
                  </a:outerShdw>
                </a:effectLst>
              </a:rPr>
              <a:t>BGB) – </a:t>
            </a:r>
            <a:endParaRPr lang="de-DE" b="1" dirty="0" smtClean="0">
              <a:effectLst>
                <a:outerShdw blurRad="38100" dist="38100" dir="2700000" algn="tl">
                  <a:srgbClr val="000000">
                    <a:alpha val="43137"/>
                  </a:srgbClr>
                </a:outerShdw>
              </a:effectLst>
            </a:endParaRPr>
          </a:p>
          <a:p>
            <a:r>
              <a:rPr lang="de-DE" b="1" dirty="0" smtClean="0">
                <a:effectLst>
                  <a:outerShdw blurRad="38100" dist="38100" dir="2700000" algn="tl">
                    <a:srgbClr val="000000">
                      <a:alpha val="43137"/>
                    </a:srgbClr>
                  </a:outerShdw>
                </a:effectLst>
              </a:rPr>
              <a:t>rechtliche </a:t>
            </a:r>
            <a:r>
              <a:rPr lang="de-DE" b="1" dirty="0">
                <a:effectLst>
                  <a:outerShdw blurRad="38100" dist="38100" dir="2700000" algn="tl">
                    <a:srgbClr val="000000">
                      <a:alpha val="43137"/>
                    </a:srgbClr>
                  </a:outerShdw>
                </a:effectLst>
              </a:rPr>
              <a:t>Stellung eines leiblichen Kindes </a:t>
            </a:r>
          </a:p>
          <a:p>
            <a:pPr marL="285750" lvl="0" indent="-285750">
              <a:buFont typeface="Arial" panose="020B0604020202020204" pitchFamily="34" charset="0"/>
              <a:buChar char="•"/>
            </a:pPr>
            <a:r>
              <a:rPr lang="de-DE" dirty="0"/>
              <a:t>elterliche Sorge </a:t>
            </a:r>
          </a:p>
          <a:p>
            <a:pPr marL="285750" lvl="0" indent="-285750">
              <a:buFont typeface="Arial" panose="020B0604020202020204" pitchFamily="34" charset="0"/>
              <a:buChar char="•"/>
            </a:pPr>
            <a:r>
              <a:rPr lang="de-DE" dirty="0"/>
              <a:t>Eheverbot (alte und neue Familie) </a:t>
            </a:r>
          </a:p>
          <a:p>
            <a:pPr marL="742950" lvl="1" indent="-285750">
              <a:buFont typeface="Arial" panose="020B0604020202020204" pitchFamily="34" charset="0"/>
              <a:buChar char="•"/>
            </a:pPr>
            <a:r>
              <a:rPr lang="de-DE" dirty="0"/>
              <a:t>Eheverbot bei Verwandten in gerader Linie zwischen Annehmenden und Anzunehmenden (§ 1308 BGB) </a:t>
            </a:r>
          </a:p>
          <a:p>
            <a:pPr marL="742950" lvl="1" indent="-285750">
              <a:buFont typeface="Arial" panose="020B0604020202020204" pitchFamily="34" charset="0"/>
              <a:buChar char="•"/>
            </a:pPr>
            <a:r>
              <a:rPr lang="de-DE" dirty="0"/>
              <a:t>Eheverbot mit ehemaligen Verwandten + Geschwistern besteht fort (§ 1307 BGB)</a:t>
            </a:r>
            <a:endParaRPr lang="de-DE" sz="2000" dirty="0"/>
          </a:p>
          <a:p>
            <a:pPr marL="285750" lvl="0" indent="-285750">
              <a:buFont typeface="Arial" panose="020B0604020202020204" pitchFamily="34" charset="0"/>
              <a:buChar char="•"/>
            </a:pPr>
            <a:r>
              <a:rPr lang="de-DE" dirty="0"/>
              <a:t>Unterhaltspflicht (§§ 1601 ff BG) </a:t>
            </a:r>
          </a:p>
          <a:p>
            <a:pPr marL="285750" lvl="0" indent="-285750">
              <a:buFont typeface="Arial" panose="020B0604020202020204" pitchFamily="34" charset="0"/>
              <a:buChar char="•"/>
            </a:pPr>
            <a:r>
              <a:rPr lang="de-DE" dirty="0"/>
              <a:t>Pflicht- und Erbrecht (§§ 1924 ff. BGB) </a:t>
            </a:r>
          </a:p>
          <a:p>
            <a:pPr marL="285750" lvl="0" indent="-285750">
              <a:buFont typeface="Arial" panose="020B0604020202020204" pitchFamily="34" charset="0"/>
              <a:buChar char="•"/>
            </a:pPr>
            <a:r>
              <a:rPr lang="de-DE" dirty="0"/>
              <a:t>Auskunftsverweigerungsrecht, Zeugnisverweigerungsrecht</a:t>
            </a:r>
          </a:p>
          <a:p>
            <a:pPr marL="285750" lvl="0" indent="-285750">
              <a:buFont typeface="Arial" panose="020B0604020202020204" pitchFamily="34" charset="0"/>
              <a:buChar char="•"/>
            </a:pPr>
            <a:r>
              <a:rPr lang="de-DE" dirty="0"/>
              <a:t>Bestattungskosten</a:t>
            </a:r>
          </a:p>
        </p:txBody>
      </p:sp>
      <p:sp>
        <p:nvSpPr>
          <p:cNvPr id="17" name="Abgerundetes Rechteck 16"/>
          <p:cNvSpPr/>
          <p:nvPr/>
        </p:nvSpPr>
        <p:spPr>
          <a:xfrm>
            <a:off x="398322" y="1322047"/>
            <a:ext cx="6007665" cy="61835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Adoption Minderjähriger (Annahme an Kindesstatt) </a:t>
            </a:r>
            <a:endParaRPr lang="de-DE" sz="200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Minderjährigen - Adoption</a:t>
            </a:r>
            <a:endParaRPr lang="de-DE" sz="2400" dirty="0">
              <a:effectLst/>
            </a:endParaRPr>
          </a:p>
        </p:txBody>
      </p:sp>
      <p:sp>
        <p:nvSpPr>
          <p:cNvPr id="12" name="Gefaltete Ecke 11"/>
          <p:cNvSpPr/>
          <p:nvPr/>
        </p:nvSpPr>
        <p:spPr>
          <a:xfrm>
            <a:off x="10510265" y="1631222"/>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1754 </a:t>
            </a:r>
          </a:p>
          <a:p>
            <a:pPr algn="ctr"/>
            <a:r>
              <a:rPr lang="de-DE" sz="2000" dirty="0" smtClean="0">
                <a:solidFill>
                  <a:schemeClr val="tx1"/>
                </a:solidFill>
                <a:latin typeface="MV Boli" panose="02000500030200090000" pitchFamily="2" charset="0"/>
                <a:cs typeface="MV Boli" panose="02000500030200090000" pitchFamily="2" charset="0"/>
              </a:rPr>
              <a:t>I, II</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619499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p:cTn id="19" dur="500" fill="hold"/>
                                        <p:tgtEl>
                                          <p:spTgt spid="12"/>
                                        </p:tgtEl>
                                        <p:attrNameLst>
                                          <p:attrName>ppt_w</p:attrName>
                                        </p:attrNameLst>
                                      </p:cBhvr>
                                      <p:tavLst>
                                        <p:tav tm="0">
                                          <p:val>
                                            <p:fltVal val="0"/>
                                          </p:val>
                                        </p:tav>
                                        <p:tav tm="100000">
                                          <p:val>
                                            <p:strVal val="#ppt_w"/>
                                          </p:val>
                                        </p:tav>
                                      </p:tavLst>
                                    </p:anim>
                                    <p:anim calcmode="lin" valueType="num">
                                      <p:cBhvr>
                                        <p:cTn id="20" dur="500" fill="hold"/>
                                        <p:tgtEl>
                                          <p:spTgt spid="12"/>
                                        </p:tgtEl>
                                        <p:attrNameLst>
                                          <p:attrName>ppt_h</p:attrName>
                                        </p:attrNameLst>
                                      </p:cBhvr>
                                      <p:tavLst>
                                        <p:tav tm="0">
                                          <p:val>
                                            <p:fltVal val="0"/>
                                          </p:val>
                                        </p:tav>
                                        <p:tav tm="100000">
                                          <p:val>
                                            <p:strVal val="#ppt_h"/>
                                          </p:val>
                                        </p:tav>
                                      </p:tavLst>
                                    </p:anim>
                                    <p:animEffect transition="in" filter="fade">
                                      <p:cBhvr>
                                        <p:cTn id="2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7" grpId="0" animBg="1"/>
      <p:bldP spid="1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Minderjährigen - Adoption</a:t>
            </a:r>
            <a:endParaRPr lang="de-DE" sz="2400" dirty="0">
              <a:effectLst/>
            </a:endParaRPr>
          </a:p>
        </p:txBody>
      </p:sp>
      <p:sp>
        <p:nvSpPr>
          <p:cNvPr id="14" name="Abgerundetes Rechteck 13"/>
          <p:cNvSpPr/>
          <p:nvPr/>
        </p:nvSpPr>
        <p:spPr>
          <a:xfrm>
            <a:off x="395287" y="1522200"/>
            <a:ext cx="11401426" cy="246015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Verwandtschaftsverhältnisse zur gesamten bisherigen Verwandtschaft erlischt (§ 1755 I S. 1 BGB) </a:t>
            </a:r>
          </a:p>
          <a:p>
            <a:pPr marL="285750" lvl="0" indent="-285750">
              <a:buFont typeface="Arial" panose="020B0604020202020204" pitchFamily="34" charset="0"/>
              <a:buChar char="•"/>
            </a:pPr>
            <a:r>
              <a:rPr lang="de-DE" b="1" u="sng" dirty="0" err="1">
                <a:effectLst>
                  <a:outerShdw blurRad="38100" dist="38100" dir="2700000" algn="tl">
                    <a:srgbClr val="000000">
                      <a:alpha val="43137"/>
                    </a:srgbClr>
                  </a:outerShdw>
                </a:effectLst>
              </a:rPr>
              <a:t>Stiefkindadoption</a:t>
            </a:r>
            <a:r>
              <a:rPr lang="de-DE" b="1" dirty="0">
                <a:effectLst>
                  <a:outerShdw blurRad="38100" dist="38100" dir="2700000" algn="tl">
                    <a:srgbClr val="000000">
                      <a:alpha val="43137"/>
                    </a:srgbClr>
                  </a:outerShdw>
                </a:effectLst>
              </a:rPr>
              <a:t>: nur die Verwandtschaft zum anderen Elternteil und dessen Verwandten erlöschen (§ 1755 II BGB) – das Verwandtschaftsverhältnis zu den Verwandten des anderen Elternteils bleibt zusätzlich erhalten, wenn dieser die </a:t>
            </a:r>
            <a:r>
              <a:rPr lang="de-DE" b="1" dirty="0" smtClean="0">
                <a:effectLst>
                  <a:outerShdw blurRad="38100" dist="38100" dir="2700000" algn="tl">
                    <a:srgbClr val="000000">
                      <a:alpha val="43137"/>
                    </a:srgbClr>
                  </a:outerShdw>
                </a:effectLst>
              </a:rPr>
              <a:t>elterliche </a:t>
            </a:r>
            <a:r>
              <a:rPr lang="de-DE" b="1" dirty="0">
                <a:effectLst>
                  <a:outerShdw blurRad="38100" dist="38100" dir="2700000" algn="tl">
                    <a:srgbClr val="000000">
                      <a:alpha val="43137"/>
                    </a:srgbClr>
                  </a:outerShdw>
                </a:effectLst>
              </a:rPr>
              <a:t>Sorge (allein oder mit) innehatte und verstorben ist (§ 1756 II BGB) </a:t>
            </a:r>
          </a:p>
          <a:p>
            <a:pPr marL="285750" lvl="0" indent="-285750">
              <a:buFont typeface="Arial" panose="020B0604020202020204" pitchFamily="34" charset="0"/>
              <a:buChar char="•"/>
            </a:pPr>
            <a:r>
              <a:rPr lang="de-DE" b="1" dirty="0">
                <a:effectLst>
                  <a:outerShdw blurRad="38100" dist="38100" dir="2700000" algn="tl">
                    <a:srgbClr val="000000">
                      <a:alpha val="43137"/>
                    </a:srgbClr>
                  </a:outerShdw>
                </a:effectLst>
              </a:rPr>
              <a:t>im Fall der Adoption unter Verwandten/Verschwägerten bis zum 2. oder 3. Grad erlischt nur die Verwandtschaft zu den Eltern des Kindes (§ 1756 I BGB) </a:t>
            </a:r>
          </a:p>
        </p:txBody>
      </p:sp>
      <p:sp>
        <p:nvSpPr>
          <p:cNvPr id="17" name="Abgerundetes Rechteck 16"/>
          <p:cNvSpPr/>
          <p:nvPr/>
        </p:nvSpPr>
        <p:spPr>
          <a:xfrm>
            <a:off x="414337" y="1078966"/>
            <a:ext cx="6007665" cy="61835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Adoption Minderjähriger (Annahme an Kindesstatt) </a:t>
            </a:r>
            <a:endParaRPr lang="de-DE" sz="200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Gefaltete Ecke 11"/>
          <p:cNvSpPr/>
          <p:nvPr/>
        </p:nvSpPr>
        <p:spPr>
          <a:xfrm>
            <a:off x="10198229" y="753790"/>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1755 </a:t>
            </a:r>
          </a:p>
          <a:p>
            <a:pPr algn="ctr"/>
            <a:r>
              <a:rPr lang="de-DE" sz="2000" dirty="0" smtClean="0">
                <a:solidFill>
                  <a:schemeClr val="tx1"/>
                </a:solidFill>
                <a:latin typeface="MV Boli" panose="02000500030200090000" pitchFamily="2" charset="0"/>
                <a:cs typeface="MV Boli" panose="02000500030200090000" pitchFamily="2" charset="0"/>
              </a:rPr>
              <a:t>I S.1</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9" name="Abgerundetes Rechteck 8"/>
          <p:cNvSpPr/>
          <p:nvPr/>
        </p:nvSpPr>
        <p:spPr>
          <a:xfrm>
            <a:off x="514350" y="4901458"/>
            <a:ext cx="11401426" cy="936952"/>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dirty="0" smtClean="0"/>
          </a:p>
          <a:p>
            <a:r>
              <a:rPr lang="de-DE" dirty="0" smtClean="0"/>
              <a:t>Erwerb </a:t>
            </a:r>
            <a:r>
              <a:rPr lang="de-DE" dirty="0"/>
              <a:t>von Staatsangehörigkeit und Namen des Annehmenden (§§ 6 StAG, 1757 I BGB) </a:t>
            </a:r>
          </a:p>
          <a:p>
            <a:pPr marL="285750" indent="-285750">
              <a:buFont typeface="Arial" panose="020B0604020202020204" pitchFamily="34" charset="0"/>
              <a:buChar char="•"/>
            </a:pPr>
            <a:r>
              <a:rPr lang="de-DE" dirty="0" smtClean="0"/>
              <a:t>das </a:t>
            </a:r>
            <a:r>
              <a:rPr lang="de-DE" dirty="0"/>
              <a:t>Kind erhält als Geburtsnamen den Namen des Annehmenden </a:t>
            </a:r>
          </a:p>
          <a:p>
            <a:endParaRPr lang="de-DE" dirty="0"/>
          </a:p>
        </p:txBody>
      </p:sp>
      <p:sp>
        <p:nvSpPr>
          <p:cNvPr id="10" name="Gefaltete Ecke 9"/>
          <p:cNvSpPr/>
          <p:nvPr/>
        </p:nvSpPr>
        <p:spPr>
          <a:xfrm rot="20648980">
            <a:off x="9777911" y="5141437"/>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1757 </a:t>
            </a:r>
          </a:p>
          <a:p>
            <a:pPr algn="ctr"/>
            <a:r>
              <a:rPr lang="de-DE" sz="2000" dirty="0" smtClean="0">
                <a:solidFill>
                  <a:schemeClr val="tx1"/>
                </a:solidFill>
                <a:latin typeface="MV Boli" panose="02000500030200090000" pitchFamily="2" charset="0"/>
                <a:cs typeface="MV Boli" panose="02000500030200090000" pitchFamily="2" charset="0"/>
              </a:rPr>
              <a:t>I </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13" name="Gefaltete Ecke 12"/>
          <p:cNvSpPr/>
          <p:nvPr/>
        </p:nvSpPr>
        <p:spPr>
          <a:xfrm>
            <a:off x="8921306" y="3378257"/>
            <a:ext cx="1708594"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1755 II </a:t>
            </a:r>
          </a:p>
          <a:p>
            <a:pPr algn="ctr"/>
            <a:r>
              <a:rPr lang="de-DE" sz="2000" dirty="0" smtClean="0">
                <a:solidFill>
                  <a:schemeClr val="tx1"/>
                </a:solidFill>
                <a:latin typeface="MV Boli" panose="02000500030200090000" pitchFamily="2" charset="0"/>
                <a:cs typeface="MV Boli" panose="02000500030200090000" pitchFamily="2" charset="0"/>
              </a:rPr>
              <a:t>+ 1756 II</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4034452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p:cTn id="19" dur="500" fill="hold"/>
                                        <p:tgtEl>
                                          <p:spTgt spid="12"/>
                                        </p:tgtEl>
                                        <p:attrNameLst>
                                          <p:attrName>ppt_w</p:attrName>
                                        </p:attrNameLst>
                                      </p:cBhvr>
                                      <p:tavLst>
                                        <p:tav tm="0">
                                          <p:val>
                                            <p:fltVal val="0"/>
                                          </p:val>
                                        </p:tav>
                                        <p:tav tm="100000">
                                          <p:val>
                                            <p:strVal val="#ppt_w"/>
                                          </p:val>
                                        </p:tav>
                                      </p:tavLst>
                                    </p:anim>
                                    <p:anim calcmode="lin" valueType="num">
                                      <p:cBhvr>
                                        <p:cTn id="20" dur="500" fill="hold"/>
                                        <p:tgtEl>
                                          <p:spTgt spid="12"/>
                                        </p:tgtEl>
                                        <p:attrNameLst>
                                          <p:attrName>ppt_h</p:attrName>
                                        </p:attrNameLst>
                                      </p:cBhvr>
                                      <p:tavLst>
                                        <p:tav tm="0">
                                          <p:val>
                                            <p:fltVal val="0"/>
                                          </p:val>
                                        </p:tav>
                                        <p:tav tm="100000">
                                          <p:val>
                                            <p:strVal val="#ppt_h"/>
                                          </p:val>
                                        </p:tav>
                                      </p:tavLst>
                                    </p:anim>
                                    <p:animEffect transition="in" filter="fade">
                                      <p:cBhvr>
                                        <p:cTn id="21" dur="500"/>
                                        <p:tgtEl>
                                          <p:spTgt spid="12"/>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13"/>
                                        </p:tgtEl>
                                        <p:attrNameLst>
                                          <p:attrName>style.visibility</p:attrName>
                                        </p:attrNameLst>
                                      </p:cBhvr>
                                      <p:to>
                                        <p:strVal val="visible"/>
                                      </p:to>
                                    </p:set>
                                    <p:anim calcmode="lin" valueType="num">
                                      <p:cBhvr>
                                        <p:cTn id="26" dur="500" fill="hold"/>
                                        <p:tgtEl>
                                          <p:spTgt spid="13"/>
                                        </p:tgtEl>
                                        <p:attrNameLst>
                                          <p:attrName>ppt_w</p:attrName>
                                        </p:attrNameLst>
                                      </p:cBhvr>
                                      <p:tavLst>
                                        <p:tav tm="0">
                                          <p:val>
                                            <p:fltVal val="0"/>
                                          </p:val>
                                        </p:tav>
                                        <p:tav tm="100000">
                                          <p:val>
                                            <p:strVal val="#ppt_w"/>
                                          </p:val>
                                        </p:tav>
                                      </p:tavLst>
                                    </p:anim>
                                    <p:anim calcmode="lin" valueType="num">
                                      <p:cBhvr>
                                        <p:cTn id="27" dur="500" fill="hold"/>
                                        <p:tgtEl>
                                          <p:spTgt spid="13"/>
                                        </p:tgtEl>
                                        <p:attrNameLst>
                                          <p:attrName>ppt_h</p:attrName>
                                        </p:attrNameLst>
                                      </p:cBhvr>
                                      <p:tavLst>
                                        <p:tav tm="0">
                                          <p:val>
                                            <p:fltVal val="0"/>
                                          </p:val>
                                        </p:tav>
                                        <p:tav tm="100000">
                                          <p:val>
                                            <p:strVal val="#ppt_h"/>
                                          </p:val>
                                        </p:tav>
                                      </p:tavLst>
                                    </p:anim>
                                    <p:animEffect transition="in" filter="fade">
                                      <p:cBhvr>
                                        <p:cTn id="28" dur="500"/>
                                        <p:tgtEl>
                                          <p:spTgt spid="13"/>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 calcmode="lin" valueType="num">
                                      <p:cBhvr additive="base">
                                        <p:cTn id="33" dur="500" fill="hold"/>
                                        <p:tgtEl>
                                          <p:spTgt spid="9"/>
                                        </p:tgtEl>
                                        <p:attrNameLst>
                                          <p:attrName>ppt_x</p:attrName>
                                        </p:attrNameLst>
                                      </p:cBhvr>
                                      <p:tavLst>
                                        <p:tav tm="0">
                                          <p:val>
                                            <p:strVal val="#ppt_x"/>
                                          </p:val>
                                        </p:tav>
                                        <p:tav tm="100000">
                                          <p:val>
                                            <p:strVal val="#ppt_x"/>
                                          </p:val>
                                        </p:tav>
                                      </p:tavLst>
                                    </p:anim>
                                    <p:anim calcmode="lin" valueType="num">
                                      <p:cBhvr additive="base">
                                        <p:cTn id="3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 calcmode="lin" valueType="num">
                                      <p:cBhvr>
                                        <p:cTn id="39" dur="500" fill="hold"/>
                                        <p:tgtEl>
                                          <p:spTgt spid="10"/>
                                        </p:tgtEl>
                                        <p:attrNameLst>
                                          <p:attrName>ppt_w</p:attrName>
                                        </p:attrNameLst>
                                      </p:cBhvr>
                                      <p:tavLst>
                                        <p:tav tm="0">
                                          <p:val>
                                            <p:fltVal val="0"/>
                                          </p:val>
                                        </p:tav>
                                        <p:tav tm="100000">
                                          <p:val>
                                            <p:strVal val="#ppt_w"/>
                                          </p:val>
                                        </p:tav>
                                      </p:tavLst>
                                    </p:anim>
                                    <p:anim calcmode="lin" valueType="num">
                                      <p:cBhvr>
                                        <p:cTn id="40" dur="500" fill="hold"/>
                                        <p:tgtEl>
                                          <p:spTgt spid="10"/>
                                        </p:tgtEl>
                                        <p:attrNameLst>
                                          <p:attrName>ppt_h</p:attrName>
                                        </p:attrNameLst>
                                      </p:cBhvr>
                                      <p:tavLst>
                                        <p:tav tm="0">
                                          <p:val>
                                            <p:fltVal val="0"/>
                                          </p:val>
                                        </p:tav>
                                        <p:tav tm="100000">
                                          <p:val>
                                            <p:strVal val="#ppt_h"/>
                                          </p:val>
                                        </p:tav>
                                      </p:tavLst>
                                    </p:anim>
                                    <p:animEffect transition="in" filter="fade">
                                      <p:cBhvr>
                                        <p:cTn id="4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7" grpId="0" animBg="1"/>
      <p:bldP spid="12" grpId="0" animBg="1"/>
      <p:bldP spid="9" grpId="0" animBg="1"/>
      <p:bldP spid="10" grpId="0" animBg="1"/>
      <p:bldP spid="1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Abgerundetes Rechteck 8"/>
          <p:cNvSpPr/>
          <p:nvPr/>
        </p:nvSpPr>
        <p:spPr>
          <a:xfrm>
            <a:off x="414337" y="2100088"/>
            <a:ext cx="11401426" cy="3585718"/>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t>eine einmal erfolgte Adoption ist grundsätzlich nicht mehr rückgängig zu machen (BVerfG </a:t>
            </a:r>
            <a:r>
              <a:rPr lang="de-DE" b="1" dirty="0" err="1"/>
              <a:t>FamRZ</a:t>
            </a:r>
            <a:r>
              <a:rPr lang="de-DE" b="1" dirty="0"/>
              <a:t> 2015,1365) </a:t>
            </a:r>
          </a:p>
          <a:p>
            <a:r>
              <a:rPr lang="de-DE" dirty="0"/>
              <a:t> </a:t>
            </a:r>
          </a:p>
          <a:p>
            <a:r>
              <a:rPr lang="de-DE" dirty="0"/>
              <a:t>der Beschluss ist nicht anfechtbar (§ 197 III 1 </a:t>
            </a:r>
            <a:r>
              <a:rPr lang="de-DE" dirty="0" err="1"/>
              <a:t>FamFG</a:t>
            </a:r>
            <a:r>
              <a:rPr lang="de-DE" dirty="0"/>
              <a:t>) </a:t>
            </a:r>
          </a:p>
          <a:p>
            <a:r>
              <a:rPr lang="de-DE" dirty="0"/>
              <a:t>eine Abänderung oder Wiederaufnahme ist ausgeschlossen (§ 197 III 2 </a:t>
            </a:r>
            <a:r>
              <a:rPr lang="de-DE" dirty="0" err="1"/>
              <a:t>FamFG</a:t>
            </a:r>
            <a:r>
              <a:rPr lang="de-DE" dirty="0"/>
              <a:t>) </a:t>
            </a:r>
          </a:p>
          <a:p>
            <a:r>
              <a:rPr lang="de-DE" dirty="0"/>
              <a:t> </a:t>
            </a:r>
          </a:p>
          <a:p>
            <a:r>
              <a:rPr lang="de-DE" dirty="0"/>
              <a:t>eine Aufhebung kann nur erfolgen (§ 1759 BGB)</a:t>
            </a:r>
          </a:p>
          <a:p>
            <a:pPr marL="285750" lvl="0" indent="-285750">
              <a:buFont typeface="Arial" panose="020B0604020202020204" pitchFamily="34" charset="0"/>
              <a:buChar char="•"/>
            </a:pPr>
            <a:r>
              <a:rPr lang="de-DE" dirty="0" smtClean="0"/>
              <a:t>der </a:t>
            </a:r>
            <a:r>
              <a:rPr lang="de-DE" dirty="0"/>
              <a:t>bei Erklärungsmängel (§ 1760 BGB)</a:t>
            </a:r>
          </a:p>
          <a:p>
            <a:pPr marL="285750" lvl="0" indent="-285750">
              <a:buFont typeface="Arial" panose="020B0604020202020204" pitchFamily="34" charset="0"/>
              <a:buChar char="•"/>
            </a:pPr>
            <a:r>
              <a:rPr lang="de-DE" dirty="0"/>
              <a:t>bei erheblicher Beeinträchtigung des Kindeswohls (§ 1763 BGB) </a:t>
            </a:r>
          </a:p>
          <a:p>
            <a:endParaRPr lang="de-DE" dirty="0"/>
          </a:p>
          <a:p>
            <a:r>
              <a:rPr lang="de-DE" dirty="0" smtClean="0"/>
              <a:t>Antrag </a:t>
            </a:r>
            <a:r>
              <a:rPr lang="de-DE" dirty="0"/>
              <a:t>auf Aufhebung ist fristgebunden – seit der Annahme dürfen noch keine drei Jahre verstrichen sein </a:t>
            </a: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Minderjährigen - Adoption</a:t>
            </a:r>
            <a:endParaRPr lang="de-DE" sz="2400" dirty="0">
              <a:effectLst/>
            </a:endParaRPr>
          </a:p>
        </p:txBody>
      </p:sp>
      <p:sp>
        <p:nvSpPr>
          <p:cNvPr id="14" name="Abgerundetes Rechteck 13"/>
          <p:cNvSpPr/>
          <p:nvPr/>
        </p:nvSpPr>
        <p:spPr>
          <a:xfrm>
            <a:off x="414337" y="1697316"/>
            <a:ext cx="2947988" cy="51210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a:t>Aufhebung einer Adoption</a:t>
            </a:r>
          </a:p>
        </p:txBody>
      </p:sp>
      <p:sp>
        <p:nvSpPr>
          <p:cNvPr id="17" name="Abgerundetes Rechteck 16"/>
          <p:cNvSpPr/>
          <p:nvPr/>
        </p:nvSpPr>
        <p:spPr>
          <a:xfrm>
            <a:off x="414337" y="1078966"/>
            <a:ext cx="6007665" cy="61835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Adoption Minderjähriger (Annahme an Kindesstatt) </a:t>
            </a:r>
            <a:endParaRPr lang="de-DE" sz="200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Gefaltete Ecke 9"/>
          <p:cNvSpPr/>
          <p:nvPr/>
        </p:nvSpPr>
        <p:spPr>
          <a:xfrm rot="21401923">
            <a:off x="10566753" y="4758303"/>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1759, </a:t>
            </a:r>
          </a:p>
          <a:p>
            <a:pPr algn="ctr"/>
            <a:r>
              <a:rPr lang="de-DE" sz="2000" dirty="0" smtClean="0">
                <a:solidFill>
                  <a:schemeClr val="tx1"/>
                </a:solidFill>
                <a:latin typeface="MV Boli" panose="02000500030200090000" pitchFamily="2" charset="0"/>
                <a:cs typeface="MV Boli" panose="02000500030200090000" pitchFamily="2" charset="0"/>
              </a:rPr>
              <a:t>1760, 1763</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12" name="Gefaltete Ecke 11"/>
          <p:cNvSpPr/>
          <p:nvPr/>
        </p:nvSpPr>
        <p:spPr>
          <a:xfrm>
            <a:off x="8134113" y="3393988"/>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197</a:t>
            </a:r>
          </a:p>
          <a:p>
            <a:pPr algn="ctr"/>
            <a:r>
              <a:rPr lang="de-DE" sz="2000" dirty="0" smtClean="0">
                <a:solidFill>
                  <a:schemeClr val="tx1"/>
                </a:solidFill>
                <a:latin typeface="MV Boli" panose="02000500030200090000" pitchFamily="2" charset="0"/>
                <a:cs typeface="MV Boli" panose="02000500030200090000" pitchFamily="2" charset="0"/>
              </a:rPr>
              <a:t>III</a:t>
            </a:r>
          </a:p>
          <a:p>
            <a:pPr algn="ctr"/>
            <a:r>
              <a:rPr lang="de-DE" sz="2000" dirty="0" err="1" smtClean="0">
                <a:solidFill>
                  <a:schemeClr val="tx1"/>
                </a:solidFill>
                <a:latin typeface="MV Boli" panose="02000500030200090000" pitchFamily="2" charset="0"/>
                <a:cs typeface="MV Boli" panose="02000500030200090000" pitchFamily="2" charset="0"/>
              </a:rPr>
              <a:t>FamFG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080707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p:cTn id="25" dur="500" fill="hold"/>
                                        <p:tgtEl>
                                          <p:spTgt spid="12"/>
                                        </p:tgtEl>
                                        <p:attrNameLst>
                                          <p:attrName>ppt_w</p:attrName>
                                        </p:attrNameLst>
                                      </p:cBhvr>
                                      <p:tavLst>
                                        <p:tav tm="0">
                                          <p:val>
                                            <p:fltVal val="0"/>
                                          </p:val>
                                        </p:tav>
                                        <p:tav tm="100000">
                                          <p:val>
                                            <p:strVal val="#ppt_w"/>
                                          </p:val>
                                        </p:tav>
                                      </p:tavLst>
                                    </p:anim>
                                    <p:anim calcmode="lin" valueType="num">
                                      <p:cBhvr>
                                        <p:cTn id="26" dur="500" fill="hold"/>
                                        <p:tgtEl>
                                          <p:spTgt spid="12"/>
                                        </p:tgtEl>
                                        <p:attrNameLst>
                                          <p:attrName>ppt_h</p:attrName>
                                        </p:attrNameLst>
                                      </p:cBhvr>
                                      <p:tavLst>
                                        <p:tav tm="0">
                                          <p:val>
                                            <p:fltVal val="0"/>
                                          </p:val>
                                        </p:tav>
                                        <p:tav tm="100000">
                                          <p:val>
                                            <p:strVal val="#ppt_h"/>
                                          </p:val>
                                        </p:tav>
                                      </p:tavLst>
                                    </p:anim>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 calcmode="lin" valueType="num">
                                      <p:cBhvr>
                                        <p:cTn id="32" dur="500" fill="hold"/>
                                        <p:tgtEl>
                                          <p:spTgt spid="10"/>
                                        </p:tgtEl>
                                        <p:attrNameLst>
                                          <p:attrName>ppt_w</p:attrName>
                                        </p:attrNameLst>
                                      </p:cBhvr>
                                      <p:tavLst>
                                        <p:tav tm="0">
                                          <p:val>
                                            <p:fltVal val="0"/>
                                          </p:val>
                                        </p:tav>
                                        <p:tav tm="100000">
                                          <p:val>
                                            <p:strVal val="#ppt_w"/>
                                          </p:val>
                                        </p:tav>
                                      </p:tavLst>
                                    </p:anim>
                                    <p:anim calcmode="lin" valueType="num">
                                      <p:cBhvr>
                                        <p:cTn id="33" dur="500" fill="hold"/>
                                        <p:tgtEl>
                                          <p:spTgt spid="10"/>
                                        </p:tgtEl>
                                        <p:attrNameLst>
                                          <p:attrName>ppt_h</p:attrName>
                                        </p:attrNameLst>
                                      </p:cBhvr>
                                      <p:tavLst>
                                        <p:tav tm="0">
                                          <p:val>
                                            <p:fltVal val="0"/>
                                          </p:val>
                                        </p:tav>
                                        <p:tav tm="100000">
                                          <p:val>
                                            <p:strVal val="#ppt_h"/>
                                          </p:val>
                                        </p:tav>
                                      </p:tavLst>
                                    </p:anim>
                                    <p:animEffect transition="in" filter="fade">
                                      <p:cBhvr>
                                        <p:cTn id="3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4" grpId="0" animBg="1"/>
      <p:bldP spid="17" grpId="0" animBg="1"/>
      <p:bldP spid="10" grpId="0" animBg="1"/>
      <p:bldP spid="1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Volljährigen - Adoption</a:t>
            </a:r>
            <a:endParaRPr lang="de-DE" sz="2400" dirty="0">
              <a:effectLst/>
            </a:endParaRPr>
          </a:p>
        </p:txBody>
      </p:sp>
      <p:sp>
        <p:nvSpPr>
          <p:cNvPr id="18" name="Abgerundetes Rechteck 17"/>
          <p:cNvSpPr/>
          <p:nvPr/>
        </p:nvSpPr>
        <p:spPr>
          <a:xfrm>
            <a:off x="414336" y="4689792"/>
            <a:ext cx="10677525" cy="1459745"/>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eine solche Beziehung setzt eine innere Verbundenheit und Bereitschaft zu gegenseitigem Bestand voraus</a:t>
            </a:r>
          </a:p>
          <a:p>
            <a:r>
              <a:rPr lang="de-DE"/>
              <a:t> </a:t>
            </a:r>
          </a:p>
          <a:p>
            <a:r>
              <a:rPr lang="de-DE"/>
              <a:t>allein der Wunsch des Annehmenden, die Fortführung seines Adelsnamens zu sichern, oder geschäftliche Interessen der Betroffenen dürfen nicht Hauptzweck der Volljährigenadoption sein </a:t>
            </a:r>
          </a:p>
        </p:txBody>
      </p:sp>
      <p:sp>
        <p:nvSpPr>
          <p:cNvPr id="16" name="Abgerundetes Rechteck 15"/>
          <p:cNvSpPr/>
          <p:nvPr/>
        </p:nvSpPr>
        <p:spPr>
          <a:xfrm>
            <a:off x="414337" y="3886468"/>
            <a:ext cx="10677525" cy="89087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größter Unterschied: anstelle der Einwilligung des Kindes muss der volljährige Anzunehmende einen zusätzlichen Antrag stellen (§ 1768 I S. 1 BGB) </a:t>
            </a:r>
          </a:p>
        </p:txBody>
      </p:sp>
      <p:sp>
        <p:nvSpPr>
          <p:cNvPr id="15" name="Abgerundetes Rechteck 14"/>
          <p:cNvSpPr/>
          <p:nvPr/>
        </p:nvSpPr>
        <p:spPr>
          <a:xfrm>
            <a:off x="414337" y="3060821"/>
            <a:ext cx="10677525" cy="890876"/>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im Wesentlichen gelten die gleichen Voraussetzungen wie für die Minderjährigenadoption – soweit §§ 1768, 1769 BGB nicht anderes bestimmt </a:t>
            </a:r>
          </a:p>
        </p:txBody>
      </p:sp>
      <p:sp>
        <p:nvSpPr>
          <p:cNvPr id="13" name="Abgerundetes Rechteck 12"/>
          <p:cNvSpPr/>
          <p:nvPr/>
        </p:nvSpPr>
        <p:spPr>
          <a:xfrm>
            <a:off x="414337" y="976058"/>
            <a:ext cx="10677525" cy="2175812"/>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Zulässigkeit der Annahme (§ 1767 I BGB): </a:t>
            </a:r>
          </a:p>
          <a:p>
            <a:pPr lvl="0"/>
            <a:r>
              <a:rPr lang="de-DE" dirty="0"/>
              <a:t>wenn sie sittlich gerechtfertigt ist</a:t>
            </a:r>
          </a:p>
          <a:p>
            <a:pPr marL="285750" lvl="0" indent="-285750">
              <a:buFont typeface="Arial" panose="020B0604020202020204" pitchFamily="34" charset="0"/>
              <a:buChar char="•"/>
            </a:pPr>
            <a:r>
              <a:rPr lang="de-DE" dirty="0"/>
              <a:t>wenn zwischen den Beteiligten ein Eltern-Kind-Verhältnis bereits entstanden ist</a:t>
            </a:r>
          </a:p>
          <a:p>
            <a:pPr marL="285750" lvl="0" indent="-285750">
              <a:buFont typeface="Arial" panose="020B0604020202020204" pitchFamily="34" charset="0"/>
              <a:buChar char="•"/>
            </a:pPr>
            <a:r>
              <a:rPr lang="de-DE" dirty="0"/>
              <a:t>ist dies der Fall, dann schadet es auch nicht, wenn daneben noch ein sachfremder – z. B. erbschaftssteuerrechtlicher – Zweck verfolgt wird</a:t>
            </a: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Gefaltete Ecke 9"/>
          <p:cNvSpPr/>
          <p:nvPr/>
        </p:nvSpPr>
        <p:spPr>
          <a:xfrm rot="21401923">
            <a:off x="9591485" y="1096050"/>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1767 I</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19" name="Gefaltete Ecke 18"/>
          <p:cNvSpPr/>
          <p:nvPr/>
        </p:nvSpPr>
        <p:spPr>
          <a:xfrm rot="212457">
            <a:off x="10715434" y="2759809"/>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1768,</a:t>
            </a:r>
          </a:p>
          <a:p>
            <a:pPr algn="ctr"/>
            <a:r>
              <a:rPr lang="de-DE" sz="2000" dirty="0" smtClean="0">
                <a:solidFill>
                  <a:schemeClr val="tx1"/>
                </a:solidFill>
                <a:latin typeface="MV Boli" panose="02000500030200090000" pitchFamily="2" charset="0"/>
                <a:cs typeface="MV Boli" panose="02000500030200090000" pitchFamily="2" charset="0"/>
              </a:rPr>
              <a:t>1769</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432160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 calcmode="lin" valueType="num">
                                      <p:cBhvr additive="base">
                                        <p:cTn id="25" dur="500" fill="hold"/>
                                        <p:tgtEl>
                                          <p:spTgt spid="18"/>
                                        </p:tgtEl>
                                        <p:attrNameLst>
                                          <p:attrName>ppt_x</p:attrName>
                                        </p:attrNameLst>
                                      </p:cBhvr>
                                      <p:tavLst>
                                        <p:tav tm="0">
                                          <p:val>
                                            <p:strVal val="#ppt_x"/>
                                          </p:val>
                                        </p:tav>
                                        <p:tav tm="100000">
                                          <p:val>
                                            <p:strVal val="#ppt_x"/>
                                          </p:val>
                                        </p:tav>
                                      </p:tavLst>
                                    </p:anim>
                                    <p:anim calcmode="lin" valueType="num">
                                      <p:cBhvr additive="base">
                                        <p:cTn id="2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p:cTn id="31" dur="500" fill="hold"/>
                                        <p:tgtEl>
                                          <p:spTgt spid="10"/>
                                        </p:tgtEl>
                                        <p:attrNameLst>
                                          <p:attrName>ppt_w</p:attrName>
                                        </p:attrNameLst>
                                      </p:cBhvr>
                                      <p:tavLst>
                                        <p:tav tm="0">
                                          <p:val>
                                            <p:fltVal val="0"/>
                                          </p:val>
                                        </p:tav>
                                        <p:tav tm="100000">
                                          <p:val>
                                            <p:strVal val="#ppt_w"/>
                                          </p:val>
                                        </p:tav>
                                      </p:tavLst>
                                    </p:anim>
                                    <p:anim calcmode="lin" valueType="num">
                                      <p:cBhvr>
                                        <p:cTn id="32" dur="500" fill="hold"/>
                                        <p:tgtEl>
                                          <p:spTgt spid="10"/>
                                        </p:tgtEl>
                                        <p:attrNameLst>
                                          <p:attrName>ppt_h</p:attrName>
                                        </p:attrNameLst>
                                      </p:cBhvr>
                                      <p:tavLst>
                                        <p:tav tm="0">
                                          <p:val>
                                            <p:fltVal val="0"/>
                                          </p:val>
                                        </p:tav>
                                        <p:tav tm="100000">
                                          <p:val>
                                            <p:strVal val="#ppt_h"/>
                                          </p:val>
                                        </p:tav>
                                      </p:tavLst>
                                    </p:anim>
                                    <p:animEffect transition="in" filter="fade">
                                      <p:cBhvr>
                                        <p:cTn id="33" dur="500"/>
                                        <p:tgtEl>
                                          <p:spTgt spid="10"/>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19"/>
                                        </p:tgtEl>
                                        <p:attrNameLst>
                                          <p:attrName>style.visibility</p:attrName>
                                        </p:attrNameLst>
                                      </p:cBhvr>
                                      <p:to>
                                        <p:strVal val="visible"/>
                                      </p:to>
                                    </p:set>
                                    <p:anim calcmode="lin" valueType="num">
                                      <p:cBhvr>
                                        <p:cTn id="38" dur="500" fill="hold"/>
                                        <p:tgtEl>
                                          <p:spTgt spid="19"/>
                                        </p:tgtEl>
                                        <p:attrNameLst>
                                          <p:attrName>ppt_w</p:attrName>
                                        </p:attrNameLst>
                                      </p:cBhvr>
                                      <p:tavLst>
                                        <p:tav tm="0">
                                          <p:val>
                                            <p:fltVal val="0"/>
                                          </p:val>
                                        </p:tav>
                                        <p:tav tm="100000">
                                          <p:val>
                                            <p:strVal val="#ppt_w"/>
                                          </p:val>
                                        </p:tav>
                                      </p:tavLst>
                                    </p:anim>
                                    <p:anim calcmode="lin" valueType="num">
                                      <p:cBhvr>
                                        <p:cTn id="39" dur="500" fill="hold"/>
                                        <p:tgtEl>
                                          <p:spTgt spid="19"/>
                                        </p:tgtEl>
                                        <p:attrNameLst>
                                          <p:attrName>ppt_h</p:attrName>
                                        </p:attrNameLst>
                                      </p:cBhvr>
                                      <p:tavLst>
                                        <p:tav tm="0">
                                          <p:val>
                                            <p:fltVal val="0"/>
                                          </p:val>
                                        </p:tav>
                                        <p:tav tm="100000">
                                          <p:val>
                                            <p:strVal val="#ppt_h"/>
                                          </p:val>
                                        </p:tav>
                                      </p:tavLst>
                                    </p:anim>
                                    <p:animEffect transition="in" filter="fade">
                                      <p:cBhvr>
                                        <p:cTn id="4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6" grpId="0" animBg="1"/>
      <p:bldP spid="15" grpId="0" animBg="1"/>
      <p:bldP spid="13" grpId="0" animBg="1"/>
      <p:bldP spid="10" grpId="0" animBg="1"/>
      <p:bldP spid="1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bgerundetes Rechteck 12"/>
          <p:cNvSpPr/>
          <p:nvPr/>
        </p:nvSpPr>
        <p:spPr>
          <a:xfrm>
            <a:off x="414337" y="724074"/>
            <a:ext cx="10677525" cy="2532442"/>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Wirkungen: </a:t>
            </a:r>
          </a:p>
          <a:p>
            <a:pPr marL="285750" indent="-285750">
              <a:buFont typeface="Arial" panose="020B0604020202020204" pitchFamily="34" charset="0"/>
              <a:buChar char="•"/>
            </a:pPr>
            <a:r>
              <a:rPr lang="de-DE" dirty="0"/>
              <a:t>die Annahme Volljähriger hat grundsätzlich </a:t>
            </a:r>
            <a:r>
              <a:rPr lang="de-DE" b="1" dirty="0">
                <a:effectLst>
                  <a:outerShdw blurRad="38100" dist="38100" dir="2700000" algn="tl">
                    <a:srgbClr val="000000">
                      <a:alpha val="43137"/>
                    </a:srgbClr>
                  </a:outerShdw>
                </a:effectLst>
              </a:rPr>
              <a:t>„schwache Wirkungen“ </a:t>
            </a:r>
            <a:r>
              <a:rPr lang="de-DE" dirty="0"/>
              <a:t>(§ 1770 BGB)</a:t>
            </a:r>
          </a:p>
          <a:p>
            <a:pPr marL="285750" lvl="0" indent="-285750">
              <a:buFont typeface="Arial" panose="020B0604020202020204" pitchFamily="34" charset="0"/>
              <a:buChar char="•"/>
            </a:pPr>
            <a:r>
              <a:rPr lang="de-DE" dirty="0"/>
              <a:t>Verwandtschaftsverhältnis wird nur mit den Annehmenden, nicht mit dessen Verwandten begründet</a:t>
            </a:r>
          </a:p>
          <a:p>
            <a:pPr marL="742950" lvl="1" indent="-285750">
              <a:buFont typeface="Arial" panose="020B0604020202020204" pitchFamily="34" charset="0"/>
              <a:buChar char="•"/>
            </a:pPr>
            <a:r>
              <a:rPr lang="de-DE" dirty="0"/>
              <a:t>Rechte und Pflichten aus dem Verwandtschaftsverhältnis des Angenommenen und seiner Abkömmlinge zu ihren Verwandten werden durch die Annahme nicht berührt </a:t>
            </a:r>
          </a:p>
          <a:p>
            <a:pPr marL="742950" lvl="1" indent="-285750">
              <a:buFont typeface="Arial" panose="020B0604020202020204" pitchFamily="34" charset="0"/>
              <a:buChar char="•"/>
            </a:pPr>
            <a:r>
              <a:rPr lang="de-DE" dirty="0"/>
              <a:t>das alte Verwandtschaftsverhältnis des Anzunehmenden bleibt zu seinen „biologischen“ Verwandten bestehen (Adoptiveltern kommen nur als weiteres Elternteil hinzu</a:t>
            </a:r>
          </a:p>
          <a:p>
            <a:pPr marL="285750" lvl="0" indent="-285750">
              <a:buFont typeface="Arial" panose="020B0604020202020204" pitchFamily="34" charset="0"/>
              <a:buChar char="•"/>
            </a:pPr>
            <a:r>
              <a:rPr lang="de-DE" dirty="0"/>
              <a:t>gegenseitige Unterhaltspflichten bleiben bestehen </a:t>
            </a:r>
          </a:p>
          <a:p>
            <a:pPr marL="285750" lvl="0" indent="-285750">
              <a:buFont typeface="Arial" panose="020B0604020202020204" pitchFamily="34" charset="0"/>
              <a:buChar char="•"/>
            </a:pPr>
            <a:r>
              <a:rPr lang="de-DE" dirty="0"/>
              <a:t>die Adoptiveltern sind dem Angenommenen und seinen Abkömmlingen gegenüber unterhaltspflichtig </a:t>
            </a: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Volljährigen - Adoption</a:t>
            </a:r>
            <a:endParaRPr lang="de-DE" sz="2400" dirty="0">
              <a:effectLst/>
            </a:endParaRPr>
          </a:p>
        </p:txBody>
      </p:sp>
      <p:sp>
        <p:nvSpPr>
          <p:cNvPr id="18" name="Abgerundetes Rechteck 17"/>
          <p:cNvSpPr/>
          <p:nvPr/>
        </p:nvSpPr>
        <p:spPr>
          <a:xfrm>
            <a:off x="414336" y="3256516"/>
            <a:ext cx="10677525" cy="2736974"/>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eine Adoption eines Volljährigen ist </a:t>
            </a:r>
            <a:r>
              <a:rPr lang="de-DE" b="1" dirty="0">
                <a:effectLst>
                  <a:outerShdw blurRad="38100" dist="38100" dir="2700000" algn="tl">
                    <a:srgbClr val="000000">
                      <a:alpha val="43137"/>
                    </a:srgbClr>
                  </a:outerShdw>
                </a:effectLst>
              </a:rPr>
              <a:t>auf Antrag unter den Voraussetzungen des § 1772 BGB mit „starken“ Wirkungen (= Volladoption – vgl. </a:t>
            </a:r>
            <a:r>
              <a:rPr lang="de-DE" b="1" dirty="0" err="1">
                <a:effectLst>
                  <a:outerShdw blurRad="38100" dist="38100" dir="2700000" algn="tl">
                    <a:srgbClr val="000000">
                      <a:alpha val="43137"/>
                    </a:srgbClr>
                  </a:outerShdw>
                </a:effectLst>
              </a:rPr>
              <a:t>Minderjährigenadoption</a:t>
            </a:r>
            <a:r>
              <a:rPr lang="de-DE" b="1" dirty="0">
                <a:effectLst>
                  <a:outerShdw blurRad="38100" dist="38100" dir="2700000" algn="tl">
                    <a:srgbClr val="000000">
                      <a:alpha val="43137"/>
                    </a:srgbClr>
                  </a:outerShdw>
                </a:effectLst>
              </a:rPr>
              <a:t>) möglich wenn: </a:t>
            </a:r>
          </a:p>
          <a:p>
            <a:pPr marL="285750" lvl="0" indent="-285750">
              <a:buFont typeface="Arial" panose="020B0604020202020204" pitchFamily="34" charset="0"/>
              <a:buChar char="•"/>
            </a:pPr>
            <a:r>
              <a:rPr lang="de-DE" dirty="0"/>
              <a:t>ein minderjähriger Bruder/Schwester des Anzunehmenden von dem Annehmenden als Kind angenommen worden ist oder gleichzeitig angenommen wird</a:t>
            </a:r>
          </a:p>
          <a:p>
            <a:pPr marL="285750" lvl="0" indent="-285750">
              <a:buFont typeface="Arial" panose="020B0604020202020204" pitchFamily="34" charset="0"/>
              <a:buChar char="•"/>
            </a:pPr>
            <a:r>
              <a:rPr lang="de-DE" dirty="0"/>
              <a:t>der Anzunehmende bereits als Minderjähriger in die Familie des Annehmenden aufgenommen worden ist</a:t>
            </a:r>
          </a:p>
          <a:p>
            <a:pPr marL="285750" lvl="0" indent="-285750">
              <a:buFont typeface="Arial" panose="020B0604020202020204" pitchFamily="34" charset="0"/>
              <a:buChar char="•"/>
            </a:pPr>
            <a:r>
              <a:rPr lang="de-DE" dirty="0"/>
              <a:t>der Annehmende das Kind seines Ehegatten annimmt</a:t>
            </a:r>
          </a:p>
          <a:p>
            <a:pPr marL="285750" lvl="0" indent="-285750">
              <a:buFont typeface="Arial" panose="020B0604020202020204" pitchFamily="34" charset="0"/>
              <a:buChar char="•"/>
            </a:pPr>
            <a:r>
              <a:rPr lang="de-DE" dirty="0"/>
              <a:t>der Anzunehmende in dem Zeitpunkt, in dem der Antrag auf Annahme bei dem Familiengericht eingereicht wird, noch nicht volljährig ist</a:t>
            </a: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Gefaltete Ecke 9"/>
          <p:cNvSpPr/>
          <p:nvPr/>
        </p:nvSpPr>
        <p:spPr>
          <a:xfrm rot="21401923">
            <a:off x="10070670" y="669775"/>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1770</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12" name="Abgerundetes Rechteck 11"/>
          <p:cNvSpPr/>
          <p:nvPr/>
        </p:nvSpPr>
        <p:spPr>
          <a:xfrm>
            <a:off x="420511" y="5832034"/>
            <a:ext cx="10677525" cy="567479"/>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eine solche Bestimmung darf nicht getroffen werden, wenn ihr überwiegende Interessen der Eltern des Anzunehmenden entgegenstehen</a:t>
            </a:r>
          </a:p>
        </p:txBody>
      </p:sp>
      <p:sp>
        <p:nvSpPr>
          <p:cNvPr id="19" name="Gefaltete Ecke 18"/>
          <p:cNvSpPr/>
          <p:nvPr/>
        </p:nvSpPr>
        <p:spPr>
          <a:xfrm rot="212457">
            <a:off x="10497468" y="4886921"/>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1772</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406451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anim calcmode="lin" valueType="num">
                                      <p:cBhvr additive="base">
                                        <p:cTn id="13" dur="500" fill="hold"/>
                                        <p:tgtEl>
                                          <p:spTgt spid="18"/>
                                        </p:tgtEl>
                                        <p:attrNameLst>
                                          <p:attrName>ppt_x</p:attrName>
                                        </p:attrNameLst>
                                      </p:cBhvr>
                                      <p:tavLst>
                                        <p:tav tm="0">
                                          <p:val>
                                            <p:strVal val="#ppt_x"/>
                                          </p:val>
                                        </p:tav>
                                        <p:tav tm="100000">
                                          <p:val>
                                            <p:strVal val="#ppt_x"/>
                                          </p:val>
                                        </p:tav>
                                      </p:tavLst>
                                    </p:anim>
                                    <p:anim calcmode="lin" valueType="num">
                                      <p:cBhvr additive="base">
                                        <p:cTn id="1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500" fill="hold"/>
                                        <p:tgtEl>
                                          <p:spTgt spid="10"/>
                                        </p:tgtEl>
                                        <p:attrNameLst>
                                          <p:attrName>ppt_w</p:attrName>
                                        </p:attrNameLst>
                                      </p:cBhvr>
                                      <p:tavLst>
                                        <p:tav tm="0">
                                          <p:val>
                                            <p:fltVal val="0"/>
                                          </p:val>
                                        </p:tav>
                                        <p:tav tm="100000">
                                          <p:val>
                                            <p:strVal val="#ppt_w"/>
                                          </p:val>
                                        </p:tav>
                                      </p:tavLst>
                                    </p:anim>
                                    <p:anim calcmode="lin" valueType="num">
                                      <p:cBhvr>
                                        <p:cTn id="20" dur="500" fill="hold"/>
                                        <p:tgtEl>
                                          <p:spTgt spid="10"/>
                                        </p:tgtEl>
                                        <p:attrNameLst>
                                          <p:attrName>ppt_h</p:attrName>
                                        </p:attrNameLst>
                                      </p:cBhvr>
                                      <p:tavLst>
                                        <p:tav tm="0">
                                          <p:val>
                                            <p:fltVal val="0"/>
                                          </p:val>
                                        </p:tav>
                                        <p:tav tm="100000">
                                          <p:val>
                                            <p:strVal val="#ppt_h"/>
                                          </p:val>
                                        </p:tav>
                                      </p:tavLst>
                                    </p:anim>
                                    <p:animEffect transition="in" filter="fade">
                                      <p:cBhvr>
                                        <p:cTn id="21" dur="500"/>
                                        <p:tgtEl>
                                          <p:spTgt spid="10"/>
                                        </p:tgtEl>
                                      </p:cBhvr>
                                    </p:animEffect>
                                  </p:childTnLst>
                                </p:cTn>
                              </p:par>
                            </p:childTnLst>
                          </p:cTn>
                        </p:par>
                      </p:childTnLst>
                    </p:cTn>
                  </p:par>
                  <p:par>
                    <p:cTn id="22" fill="hold">
                      <p:stCondLst>
                        <p:cond delay="indefinite"/>
                      </p:stCondLst>
                      <p:childTnLst>
                        <p:par>
                          <p:cTn id="23" fill="hold">
                            <p:stCondLst>
                              <p:cond delay="0"/>
                            </p:stCondLst>
                            <p:childTnLst>
                              <p:par>
                                <p:cTn id="24" presetID="31" presetClass="entr" presetSubtype="0" fill="hold" grpId="0" nodeType="clickEffect">
                                  <p:stCondLst>
                                    <p:cond delay="0"/>
                                  </p:stCondLst>
                                  <p:childTnLst>
                                    <p:set>
                                      <p:cBhvr>
                                        <p:cTn id="25" dur="1" fill="hold">
                                          <p:stCondLst>
                                            <p:cond delay="0"/>
                                          </p:stCondLst>
                                        </p:cTn>
                                        <p:tgtEl>
                                          <p:spTgt spid="19"/>
                                        </p:tgtEl>
                                        <p:attrNameLst>
                                          <p:attrName>style.visibility</p:attrName>
                                        </p:attrNameLst>
                                      </p:cBhvr>
                                      <p:to>
                                        <p:strVal val="visible"/>
                                      </p:to>
                                    </p:set>
                                    <p:anim calcmode="lin" valueType="num">
                                      <p:cBhvr>
                                        <p:cTn id="26" dur="1000" fill="hold"/>
                                        <p:tgtEl>
                                          <p:spTgt spid="19"/>
                                        </p:tgtEl>
                                        <p:attrNameLst>
                                          <p:attrName>ppt_w</p:attrName>
                                        </p:attrNameLst>
                                      </p:cBhvr>
                                      <p:tavLst>
                                        <p:tav tm="0">
                                          <p:val>
                                            <p:fltVal val="0"/>
                                          </p:val>
                                        </p:tav>
                                        <p:tav tm="100000">
                                          <p:val>
                                            <p:strVal val="#ppt_w"/>
                                          </p:val>
                                        </p:tav>
                                      </p:tavLst>
                                    </p:anim>
                                    <p:anim calcmode="lin" valueType="num">
                                      <p:cBhvr>
                                        <p:cTn id="27" dur="1000" fill="hold"/>
                                        <p:tgtEl>
                                          <p:spTgt spid="19"/>
                                        </p:tgtEl>
                                        <p:attrNameLst>
                                          <p:attrName>ppt_h</p:attrName>
                                        </p:attrNameLst>
                                      </p:cBhvr>
                                      <p:tavLst>
                                        <p:tav tm="0">
                                          <p:val>
                                            <p:fltVal val="0"/>
                                          </p:val>
                                        </p:tav>
                                        <p:tav tm="100000">
                                          <p:val>
                                            <p:strVal val="#ppt_h"/>
                                          </p:val>
                                        </p:tav>
                                      </p:tavLst>
                                    </p:anim>
                                    <p:anim calcmode="lin" valueType="num">
                                      <p:cBhvr>
                                        <p:cTn id="28" dur="1000" fill="hold"/>
                                        <p:tgtEl>
                                          <p:spTgt spid="19"/>
                                        </p:tgtEl>
                                        <p:attrNameLst>
                                          <p:attrName>style.rotation</p:attrName>
                                        </p:attrNameLst>
                                      </p:cBhvr>
                                      <p:tavLst>
                                        <p:tav tm="0">
                                          <p:val>
                                            <p:fltVal val="90"/>
                                          </p:val>
                                        </p:tav>
                                        <p:tav tm="100000">
                                          <p:val>
                                            <p:fltVal val="0"/>
                                          </p:val>
                                        </p:tav>
                                      </p:tavLst>
                                    </p:anim>
                                    <p:animEffect transition="in" filter="fade">
                                      <p:cBhvr>
                                        <p:cTn id="29" dur="1000"/>
                                        <p:tgtEl>
                                          <p:spTgt spid="19"/>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12"/>
                                        </p:tgtEl>
                                        <p:attrNameLst>
                                          <p:attrName>style.visibility</p:attrName>
                                        </p:attrNameLst>
                                      </p:cBhvr>
                                      <p:to>
                                        <p:strVal val="visible"/>
                                      </p:to>
                                    </p:set>
                                    <p:anim calcmode="lin" valueType="num">
                                      <p:cBhvr additive="base">
                                        <p:cTn id="34" dur="500" fill="hold"/>
                                        <p:tgtEl>
                                          <p:spTgt spid="12"/>
                                        </p:tgtEl>
                                        <p:attrNameLst>
                                          <p:attrName>ppt_x</p:attrName>
                                        </p:attrNameLst>
                                      </p:cBhvr>
                                      <p:tavLst>
                                        <p:tav tm="0">
                                          <p:val>
                                            <p:strVal val="#ppt_x"/>
                                          </p:val>
                                        </p:tav>
                                        <p:tav tm="100000">
                                          <p:val>
                                            <p:strVal val="#ppt_x"/>
                                          </p:val>
                                        </p:tav>
                                      </p:tavLst>
                                    </p:anim>
                                    <p:anim calcmode="lin" valueType="num">
                                      <p:cBhvr additive="base">
                                        <p:cTn id="3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8" grpId="0" animBg="1"/>
      <p:bldP spid="10" grpId="0" animBg="1"/>
      <p:bldP spid="12" grpId="0" animBg="1"/>
      <p:bldP spid="1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Volljährigen - Adoption</a:t>
            </a:r>
            <a:endParaRPr lang="de-DE" sz="2400" dirty="0">
              <a:effectLst/>
            </a:endParaRPr>
          </a:p>
        </p:txBody>
      </p:sp>
      <p:sp>
        <p:nvSpPr>
          <p:cNvPr id="13" name="Abgerundetes Rechteck 12"/>
          <p:cNvSpPr/>
          <p:nvPr/>
        </p:nvSpPr>
        <p:spPr>
          <a:xfrm>
            <a:off x="426686" y="1597362"/>
            <a:ext cx="10677525" cy="2532442"/>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 </a:t>
            </a:r>
          </a:p>
          <a:p>
            <a:r>
              <a:rPr lang="de-DE" b="1" dirty="0" smtClean="0"/>
              <a:t>Kostenvorschuss bei der Volljährigen Adoption erforderlich</a:t>
            </a:r>
            <a:endParaRPr lang="de-DE" b="1" dirty="0"/>
          </a:p>
          <a:p>
            <a:pPr marL="285750" lvl="0" indent="-285750">
              <a:buFont typeface="Arial" panose="020B0604020202020204" pitchFamily="34" charset="0"/>
              <a:buChar char="•"/>
            </a:pPr>
            <a:r>
              <a:rPr lang="de-DE" dirty="0"/>
              <a:t>VKR erstellen (Mindestverfahrenswert 5.000,00 €) </a:t>
            </a:r>
            <a:endParaRPr lang="de-DE" dirty="0" smtClean="0"/>
          </a:p>
          <a:p>
            <a:pPr marL="285750" lvl="0" indent="-285750">
              <a:buFont typeface="Arial" panose="020B0604020202020204" pitchFamily="34" charset="0"/>
              <a:buChar char="•"/>
            </a:pPr>
            <a:r>
              <a:rPr lang="de-DE" b="1" dirty="0"/>
              <a:t>e</a:t>
            </a:r>
            <a:r>
              <a:rPr lang="de-DE" b="1" dirty="0" smtClean="0"/>
              <a:t>s entstehen Gebühren und Auslagen</a:t>
            </a:r>
            <a:endParaRPr lang="de-DE" b="1" dirty="0"/>
          </a:p>
          <a:p>
            <a:pPr lvl="0"/>
            <a:r>
              <a:rPr lang="de-DE" dirty="0" smtClean="0"/>
              <a:t> </a:t>
            </a:r>
            <a:endParaRPr lang="de-DE" dirty="0"/>
          </a:p>
          <a:p>
            <a:r>
              <a:rPr lang="de-DE" dirty="0"/>
              <a:t> </a:t>
            </a:r>
          </a:p>
          <a:p>
            <a:r>
              <a:rPr lang="de-DE" b="1" dirty="0" smtClean="0"/>
              <a:t>Antragsverfahren </a:t>
            </a:r>
            <a:r>
              <a:rPr lang="de-DE" b="1" dirty="0"/>
              <a:t>(§ 1752 I BGB)</a:t>
            </a:r>
          </a:p>
          <a:p>
            <a:pPr marL="285750" lvl="0" indent="-285750">
              <a:buFont typeface="Arial" panose="020B0604020202020204" pitchFamily="34" charset="0"/>
              <a:buChar char="•"/>
            </a:pPr>
            <a:r>
              <a:rPr lang="de-DE" dirty="0"/>
              <a:t>der Annehmende </a:t>
            </a:r>
            <a:r>
              <a:rPr lang="de-DE" b="1" dirty="0">
                <a:effectLst>
                  <a:outerShdw blurRad="38100" dist="38100" dir="2700000" algn="tl">
                    <a:srgbClr val="000000">
                      <a:alpha val="43137"/>
                    </a:srgbClr>
                  </a:outerShdw>
                </a:effectLst>
              </a:rPr>
              <a:t>und</a:t>
            </a:r>
            <a:r>
              <a:rPr lang="de-DE" dirty="0"/>
              <a:t> der Anzunehmende sind </a:t>
            </a:r>
            <a:r>
              <a:rPr lang="de-DE" dirty="0" smtClean="0"/>
              <a:t>Antragsteller</a:t>
            </a:r>
          </a:p>
          <a:p>
            <a:pPr marL="285750" lvl="0" indent="-285750">
              <a:buFont typeface="Arial" panose="020B0604020202020204" pitchFamily="34" charset="0"/>
              <a:buChar char="•"/>
            </a:pPr>
            <a:r>
              <a:rPr lang="de-DE" dirty="0" smtClean="0"/>
              <a:t>Adoption hat eine „schwache Wirkung“ – starke Wirkung nur auf Antrag</a:t>
            </a:r>
            <a:endParaRPr lang="de-DE" dirty="0"/>
          </a:p>
          <a:p>
            <a:pPr marL="285750" lvl="0" indent="-285750">
              <a:buFont typeface="Arial" panose="020B0604020202020204" pitchFamily="34" charset="0"/>
              <a:buChar char="•"/>
            </a:pPr>
            <a:endParaRPr lang="de-DE" dirty="0" smtClean="0"/>
          </a:p>
          <a:p>
            <a:pPr marL="285750" lvl="0" indent="-285750">
              <a:buFont typeface="Arial" panose="020B0604020202020204" pitchFamily="34" charset="0"/>
              <a:buChar char="•"/>
            </a:pPr>
            <a:endParaRPr lang="de-DE"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Gefaltete Ecke 9"/>
          <p:cNvSpPr/>
          <p:nvPr/>
        </p:nvSpPr>
        <p:spPr>
          <a:xfrm rot="21401923">
            <a:off x="9727769" y="2531892"/>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1752 I</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9" name="Abgerundetes Rechteck 8"/>
          <p:cNvSpPr/>
          <p:nvPr/>
        </p:nvSpPr>
        <p:spPr>
          <a:xfrm>
            <a:off x="426686" y="1160400"/>
            <a:ext cx="8476062" cy="45551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Unterschiede zwischen Volljährigen Adoption und minderj. Adoption</a:t>
            </a:r>
            <a:endParaRPr lang="de-DE" sz="2000" dirty="0"/>
          </a:p>
        </p:txBody>
      </p:sp>
    </p:spTree>
    <p:extLst>
      <p:ext uri="{BB962C8B-B14F-4D97-AF65-F5344CB8AC3E}">
        <p14:creationId xmlns:p14="http://schemas.microsoft.com/office/powerpoint/2010/main" val="1981471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500" fill="hold"/>
                                        <p:tgtEl>
                                          <p:spTgt spid="10"/>
                                        </p:tgtEl>
                                        <p:attrNameLst>
                                          <p:attrName>ppt_w</p:attrName>
                                        </p:attrNameLst>
                                      </p:cBhvr>
                                      <p:tavLst>
                                        <p:tav tm="0">
                                          <p:val>
                                            <p:fltVal val="0"/>
                                          </p:val>
                                        </p:tav>
                                        <p:tav tm="100000">
                                          <p:val>
                                            <p:strVal val="#ppt_w"/>
                                          </p:val>
                                        </p:tav>
                                      </p:tavLst>
                                    </p:anim>
                                    <p:anim calcmode="lin" valueType="num">
                                      <p:cBhvr>
                                        <p:cTn id="14" dur="500" fill="hold"/>
                                        <p:tgtEl>
                                          <p:spTgt spid="10"/>
                                        </p:tgtEl>
                                        <p:attrNameLst>
                                          <p:attrName>ppt_h</p:attrName>
                                        </p:attrNameLst>
                                      </p:cBhvr>
                                      <p:tavLst>
                                        <p:tav tm="0">
                                          <p:val>
                                            <p:fltVal val="0"/>
                                          </p:val>
                                        </p:tav>
                                        <p:tav tm="100000">
                                          <p:val>
                                            <p:strVal val="#ppt_h"/>
                                          </p:val>
                                        </p:tav>
                                      </p:tavLst>
                                    </p:anim>
                                    <p:animEffect transition="in" filter="fade">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69375"/>
            <a:ext cx="6472988" cy="52201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Abgerundetes Rechteck 11"/>
          <p:cNvSpPr/>
          <p:nvPr/>
        </p:nvSpPr>
        <p:spPr>
          <a:xfrm>
            <a:off x="3893008" y="607082"/>
            <a:ext cx="4590787" cy="617753"/>
          </a:xfrm>
          <a:prstGeom prst="round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lvl="1" indent="0" algn="ctr" defTabSz="914400" rtl="0" eaLnBrk="1" fontAlgn="auto" latinLnBrk="0" hangingPunct="1">
              <a:lnSpc>
                <a:spcPct val="100000"/>
              </a:lnSpc>
              <a:spcBef>
                <a:spcPts val="0"/>
              </a:spcBef>
              <a:spcAft>
                <a:spcPts val="0"/>
              </a:spcAft>
              <a:buClrTx/>
              <a:buSzTx/>
              <a:buFontTx/>
              <a:buNone/>
              <a:tabLst/>
              <a:defRPr/>
            </a:pPr>
            <a:endParaRPr kumimoji="0" lang="de-DE" sz="2800" b="1" i="0" strike="noStrike" kern="1200" cap="none" spc="0" normalizeH="0" baseline="0" noProof="0" dirty="0" smtClean="0">
              <a:ln>
                <a:noFill/>
              </a:ln>
              <a:solidFill>
                <a:prstClr val="white"/>
              </a:solidFill>
              <a:effectLst/>
              <a:uLnTx/>
              <a:uFillTx/>
              <a:latin typeface="Calibri" panose="020F0502020204030204"/>
            </a:endParaRPr>
          </a:p>
          <a:p>
            <a:pPr algn="ctr"/>
            <a:r>
              <a:rPr lang="de-DE" sz="2800" b="1" dirty="0" smtClean="0">
                <a:latin typeface="Arial" panose="020B0604020202020204" pitchFamily="34" charset="0"/>
                <a:ea typeface="Calibri" panose="020F0502020204030204" pitchFamily="34" charset="0"/>
                <a:cs typeface="Times New Roman" panose="02020603050405020304" pitchFamily="18" charset="0"/>
              </a:rPr>
              <a:t>Ehescheidung</a:t>
            </a:r>
            <a:endParaRPr lang="de-DE" sz="2800" dirty="0" smtClean="0"/>
          </a:p>
          <a:p>
            <a:pPr algn="ctr"/>
            <a:endParaRPr kumimoji="0" lang="de-DE" sz="2800" b="1" i="0" strike="noStrike" kern="1200" cap="none" spc="0" normalizeH="0" baseline="0" noProof="0" dirty="0">
              <a:ln>
                <a:noFill/>
              </a:ln>
              <a:solidFill>
                <a:prstClr val="white"/>
              </a:solidFill>
              <a:effectLst/>
              <a:uLnTx/>
              <a:uFillTx/>
              <a:latin typeface="Calibri" panose="020F0502020204030204"/>
            </a:endParaRPr>
          </a:p>
        </p:txBody>
      </p:sp>
      <p:sp>
        <p:nvSpPr>
          <p:cNvPr id="6" name="Abgerundetes Rechteck 5"/>
          <p:cNvSpPr/>
          <p:nvPr/>
        </p:nvSpPr>
        <p:spPr>
          <a:xfrm>
            <a:off x="872873" y="2573144"/>
            <a:ext cx="10052114" cy="3978592"/>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smtClean="0"/>
              <a:t>= </a:t>
            </a:r>
            <a:r>
              <a:rPr lang="de-DE" sz="2000" dirty="0"/>
              <a:t>Ausgleichszahlung des besserverdienenden Ehegatten an den anderen Ehegatten</a:t>
            </a:r>
          </a:p>
          <a:p>
            <a:r>
              <a:rPr lang="de-DE" sz="2000" dirty="0"/>
              <a:t> </a:t>
            </a:r>
          </a:p>
          <a:p>
            <a:r>
              <a:rPr lang="de-DE" sz="2000" dirty="0"/>
              <a:t>Berechnung: </a:t>
            </a:r>
          </a:p>
          <a:p>
            <a:pPr marL="285750" lvl="0" indent="-285750">
              <a:buFont typeface="Arial" panose="020B0604020202020204" pitchFamily="34" charset="0"/>
              <a:buChar char="•"/>
            </a:pPr>
            <a:r>
              <a:rPr lang="de-DE" sz="2000" dirty="0"/>
              <a:t>beide Eheleute sollen in der Trennungszeit so gestellt sein, wie es dem ehelichen Lebensstandard entsprach </a:t>
            </a:r>
          </a:p>
          <a:p>
            <a:pPr marL="285750" lvl="0" indent="-285750">
              <a:buFont typeface="Arial" panose="020B0604020202020204" pitchFamily="34" charset="0"/>
              <a:buChar char="•"/>
            </a:pPr>
            <a:r>
              <a:rPr lang="de-DE" sz="2000" dirty="0"/>
              <a:t>deshalb stehen beiden Ehegatten jeweils die Hälfte des in der Ehe verfügbaren Gesamteinkommens zu (Halbteilungsgrundsatz) </a:t>
            </a:r>
          </a:p>
          <a:p>
            <a:pPr marL="285750" lvl="0" indent="-285750">
              <a:buFont typeface="Arial" panose="020B0604020202020204" pitchFamily="34" charset="0"/>
              <a:buChar char="•"/>
            </a:pPr>
            <a:r>
              <a:rPr lang="de-DE" sz="2000" dirty="0"/>
              <a:t>erwerbtätigen Ehegatten wird i. d. R. ein zusätzlicher Teil seines Einkommens zugesprochen (Erwerbstätigenbonus) </a:t>
            </a:r>
          </a:p>
          <a:p>
            <a:pPr lvl="0"/>
            <a:endParaRPr lang="de-DE" sz="2000" dirty="0"/>
          </a:p>
        </p:txBody>
      </p:sp>
      <p:sp>
        <p:nvSpPr>
          <p:cNvPr id="3" name="Abgerundetes Rechteck 2"/>
          <p:cNvSpPr/>
          <p:nvPr/>
        </p:nvSpPr>
        <p:spPr>
          <a:xfrm>
            <a:off x="871538" y="2207069"/>
            <a:ext cx="3829050" cy="45551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Trennungsunterhalt (§ 1361 BGB)</a:t>
            </a:r>
            <a:endParaRPr lang="de-DE" sz="2000" dirty="0"/>
          </a:p>
        </p:txBody>
      </p:sp>
      <p:sp>
        <p:nvSpPr>
          <p:cNvPr id="11" name="Gefaltete Ecke 10"/>
          <p:cNvSpPr/>
          <p:nvPr/>
        </p:nvSpPr>
        <p:spPr>
          <a:xfrm rot="171909">
            <a:off x="9983598" y="1625157"/>
            <a:ext cx="1568450" cy="1619338"/>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1361</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4" name="Ellipse 3"/>
          <p:cNvSpPr/>
          <p:nvPr/>
        </p:nvSpPr>
        <p:spPr>
          <a:xfrm>
            <a:off x="180305" y="500260"/>
            <a:ext cx="2828925" cy="914400"/>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Folgesache:</a:t>
            </a:r>
            <a:endParaRPr lang="de-DE" sz="2400" b="1" dirty="0"/>
          </a:p>
        </p:txBody>
      </p:sp>
    </p:spTree>
    <p:extLst>
      <p:ext uri="{BB962C8B-B14F-4D97-AF65-F5344CB8AC3E}">
        <p14:creationId xmlns:p14="http://schemas.microsoft.com/office/powerpoint/2010/main" val="2184310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bgerundetes Rechteck 6"/>
          <p:cNvSpPr/>
          <p:nvPr/>
        </p:nvSpPr>
        <p:spPr>
          <a:xfrm>
            <a:off x="3775208" y="366850"/>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Volljährigen - Adoption</a:t>
            </a:r>
            <a:endParaRPr lang="de-DE" sz="2400" dirty="0">
              <a:effectLst/>
            </a:endParaRPr>
          </a:p>
        </p:txBody>
      </p:sp>
      <p:sp>
        <p:nvSpPr>
          <p:cNvPr id="3" name="Textfeld 2"/>
          <p:cNvSpPr txBox="1"/>
          <p:nvPr/>
        </p:nvSpPr>
        <p:spPr>
          <a:xfrm>
            <a:off x="319768" y="1570723"/>
            <a:ext cx="11552464" cy="1477328"/>
          </a:xfrm>
          <a:prstGeom prst="rect">
            <a:avLst/>
          </a:prstGeom>
          <a:solidFill>
            <a:schemeClr val="accent6">
              <a:lumMod val="20000"/>
              <a:lumOff val="80000"/>
            </a:schemeClr>
          </a:solidFill>
        </p:spPr>
        <p:style>
          <a:lnRef idx="2">
            <a:schemeClr val="accent6"/>
          </a:lnRef>
          <a:fillRef idx="1">
            <a:schemeClr val="lt1"/>
          </a:fillRef>
          <a:effectRef idx="0">
            <a:schemeClr val="accent6"/>
          </a:effectRef>
          <a:fontRef idx="minor">
            <a:schemeClr val="dk1"/>
          </a:fontRef>
        </p:style>
        <p:txBody>
          <a:bodyPr wrap="square" rtlCol="0">
            <a:spAutoFit/>
          </a:bodyPr>
          <a:lstStyle/>
          <a:p>
            <a:r>
              <a:rPr lang="de-DE" sz="2400" dirty="0" smtClean="0">
                <a:latin typeface="Arial" panose="020B0604020202020204" pitchFamily="34" charset="0"/>
                <a:cs typeface="Arial" panose="020B0604020202020204" pitchFamily="34" charset="0"/>
              </a:rPr>
              <a:t>Zulässigkeit: </a:t>
            </a:r>
            <a:endParaRPr lang="de-DE" sz="2400" dirty="0">
              <a:latin typeface="Arial" panose="020B0604020202020204" pitchFamily="34" charset="0"/>
              <a:cs typeface="Arial" panose="020B0604020202020204" pitchFamily="34" charset="0"/>
            </a:endParaRPr>
          </a:p>
          <a:p>
            <a:pPr lvl="0"/>
            <a:r>
              <a:rPr lang="de-DE" sz="2400" dirty="0" smtClean="0">
                <a:latin typeface="Arial" panose="020B0604020202020204" pitchFamily="34" charset="0"/>
                <a:cs typeface="Arial" panose="020B0604020202020204" pitchFamily="34" charset="0"/>
              </a:rPr>
              <a:t>- wenn </a:t>
            </a:r>
            <a:r>
              <a:rPr lang="de-DE" sz="2400" dirty="0">
                <a:latin typeface="Arial" panose="020B0604020202020204" pitchFamily="34" charset="0"/>
                <a:cs typeface="Arial" panose="020B0604020202020204" pitchFamily="34" charset="0"/>
              </a:rPr>
              <a:t>sie sittlich gerechtfertigt ist</a:t>
            </a:r>
          </a:p>
          <a:p>
            <a:pPr lvl="0"/>
            <a:r>
              <a:rPr lang="de-DE" sz="2400" dirty="0" smtClean="0">
                <a:latin typeface="Arial" panose="020B0604020202020204" pitchFamily="34" charset="0"/>
                <a:cs typeface="Arial" panose="020B0604020202020204" pitchFamily="34" charset="0"/>
              </a:rPr>
              <a:t>- wenn </a:t>
            </a:r>
            <a:r>
              <a:rPr lang="de-DE" sz="2400" dirty="0">
                <a:latin typeface="Arial" panose="020B0604020202020204" pitchFamily="34" charset="0"/>
                <a:cs typeface="Arial" panose="020B0604020202020204" pitchFamily="34" charset="0"/>
              </a:rPr>
              <a:t>zwischen den Beteiligten ein Eltern-Kind-Verhältnis bereits entstanden ist</a:t>
            </a:r>
          </a:p>
          <a:p>
            <a:endParaRPr lang="de-DE" dirty="0">
              <a:latin typeface="Arial" panose="020B0604020202020204" pitchFamily="34" charset="0"/>
              <a:cs typeface="Arial" panose="020B0604020202020204" pitchFamily="34" charset="0"/>
            </a:endParaRPr>
          </a:p>
        </p:txBody>
      </p:sp>
      <p:sp>
        <p:nvSpPr>
          <p:cNvPr id="4" name="Textfeld 3"/>
          <p:cNvSpPr txBox="1"/>
          <p:nvPr/>
        </p:nvSpPr>
        <p:spPr>
          <a:xfrm>
            <a:off x="2870392" y="3399883"/>
            <a:ext cx="6221186" cy="1687890"/>
          </a:xfrm>
          <a:prstGeom prst="ellipse">
            <a:avLst/>
          </a:prstGeom>
          <a:solidFill>
            <a:schemeClr val="accent4">
              <a:lumMod val="20000"/>
              <a:lumOff val="80000"/>
            </a:schemeClr>
          </a:solidFill>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de-DE" sz="2400" dirty="0" smtClean="0">
                <a:latin typeface="Arial" panose="020B0604020202020204" pitchFamily="34" charset="0"/>
                <a:cs typeface="Arial" panose="020B0604020202020204" pitchFamily="34" charset="0"/>
              </a:rPr>
              <a:t>es gelten die Vorschriften der Minderjährigen-Adoption – Ausnahmen §§ 1768 f. BGB</a:t>
            </a:r>
            <a:endParaRPr lang="de-DE" sz="2400" dirty="0">
              <a:latin typeface="Arial" panose="020B0604020202020204" pitchFamily="34" charset="0"/>
              <a:cs typeface="Arial" panose="020B0604020202020204" pitchFamily="34" charset="0"/>
            </a:endParaRPr>
          </a:p>
        </p:txBody>
      </p:sp>
      <p:sp>
        <p:nvSpPr>
          <p:cNvPr id="6" name="Abgerundetes Rechteck 5"/>
          <p:cNvSpPr/>
          <p:nvPr/>
        </p:nvSpPr>
        <p:spPr>
          <a:xfrm>
            <a:off x="2744491" y="26072"/>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9" name="Rechteck 8"/>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Ellipse 1"/>
          <p:cNvSpPr/>
          <p:nvPr/>
        </p:nvSpPr>
        <p:spPr>
          <a:xfrm>
            <a:off x="7400925" y="4629151"/>
            <a:ext cx="3043238" cy="1157287"/>
          </a:xfrm>
          <a:prstGeom prst="ellipse">
            <a:avLst/>
          </a:prstGeom>
          <a:solidFill>
            <a:schemeClr val="accent2">
              <a:lumMod val="60000"/>
              <a:lumOff val="4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solidFill>
                  <a:schemeClr val="tx1"/>
                </a:solidFill>
              </a:rPr>
              <a:t>Registerzeichen</a:t>
            </a:r>
          </a:p>
          <a:p>
            <a:pPr algn="ctr"/>
            <a:r>
              <a:rPr lang="de-DE" sz="4000" b="1" dirty="0">
                <a:solidFill>
                  <a:schemeClr val="tx1"/>
                </a:solidFill>
              </a:rPr>
              <a:t>F</a:t>
            </a:r>
          </a:p>
        </p:txBody>
      </p:sp>
    </p:spTree>
    <p:extLst>
      <p:ext uri="{BB962C8B-B14F-4D97-AF65-F5344CB8AC3E}">
        <p14:creationId xmlns:p14="http://schemas.microsoft.com/office/powerpoint/2010/main" val="19211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642235" y="478248"/>
            <a:ext cx="1812471" cy="369332"/>
          </a:xfrm>
          <a:prstGeom prst="rect">
            <a:avLst/>
          </a:prstGeom>
          <a:noFill/>
        </p:spPr>
        <p:txBody>
          <a:bodyPr wrap="square" rtlCol="0">
            <a:spAutoFit/>
          </a:bodyPr>
          <a:lstStyle/>
          <a:p>
            <a:pPr algn="ctr"/>
            <a:r>
              <a:rPr lang="de-DE" dirty="0" smtClean="0"/>
              <a:t> </a:t>
            </a:r>
            <a:endParaRPr lang="de-DE" dirty="0"/>
          </a:p>
        </p:txBody>
      </p:sp>
      <p:sp>
        <p:nvSpPr>
          <p:cNvPr id="7" name="Abgerundetes Rechteck 6"/>
          <p:cNvSpPr/>
          <p:nvPr/>
        </p:nvSpPr>
        <p:spPr>
          <a:xfrm>
            <a:off x="4285940" y="128700"/>
            <a:ext cx="3906161" cy="617753"/>
          </a:xfrm>
          <a:prstGeom prst="round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ctr">
              <a:defRPr/>
            </a:pPr>
            <a:r>
              <a:rPr lang="de-DE" sz="2800" b="1">
                <a:effectLst>
                  <a:outerShdw blurRad="38100" dist="38100" dir="2700000" algn="tl">
                    <a:srgbClr val="000000">
                      <a:alpha val="43137"/>
                    </a:srgbClr>
                  </a:outerShdw>
                </a:effectLst>
                <a:latin typeface="Arial" panose="020B0604020202020204" pitchFamily="34" charset="0"/>
                <a:cs typeface="Arial" panose="020B0604020202020204" pitchFamily="34" charset="0"/>
              </a:rPr>
              <a:t>Unterhalt</a:t>
            </a:r>
            <a:endParaRPr kumimoji="0" lang="de-DE" sz="2800" b="1" i="0" strike="noStrike" kern="1200" cap="none" spc="0" normalizeH="0" baseline="0" noProof="0" dirty="0">
              <a:ln>
                <a:noFill/>
              </a:ln>
              <a:solidFill>
                <a:prstClr val="white"/>
              </a:solidFill>
              <a:effectLst/>
              <a:uLnTx/>
              <a:uFillTx/>
              <a:latin typeface="Calibri" panose="020F0502020204030204"/>
            </a:endParaRPr>
          </a:p>
        </p:txBody>
      </p:sp>
      <p:sp>
        <p:nvSpPr>
          <p:cNvPr id="2" name="Abgerundetes Rechteck 1"/>
          <p:cNvSpPr/>
          <p:nvPr/>
        </p:nvSpPr>
        <p:spPr>
          <a:xfrm>
            <a:off x="423305" y="880772"/>
            <a:ext cx="5345723" cy="4872038"/>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u="sng" dirty="0">
                <a:latin typeface="Arial" panose="020B0604020202020204" pitchFamily="34" charset="0"/>
                <a:cs typeface="Arial" panose="020B0604020202020204" pitchFamily="34" charset="0"/>
              </a:rPr>
              <a:t>Trennungsunterhalt: </a:t>
            </a:r>
          </a:p>
          <a:p>
            <a:pPr algn="ctr"/>
            <a:endParaRPr lang="de-DE" sz="2000" b="1" dirty="0" smtClean="0">
              <a:latin typeface="Arial" panose="020B0604020202020204" pitchFamily="34" charset="0"/>
              <a:cs typeface="Arial" panose="020B0604020202020204" pitchFamily="34" charset="0"/>
            </a:endParaRPr>
          </a:p>
          <a:p>
            <a:pPr algn="ctr"/>
            <a:r>
              <a:rPr lang="de-DE" sz="20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Zeitraum: Aufhebung der häuslichen Gemeinschaft – rechtskräftige Ehescheidung </a:t>
            </a:r>
          </a:p>
          <a:p>
            <a:pPr algn="ctr"/>
            <a:endParaRPr lang="de-DE" sz="2000" dirty="0" smtClean="0">
              <a:latin typeface="Arial" panose="020B0604020202020204" pitchFamily="34" charset="0"/>
              <a:cs typeface="Arial" panose="020B0604020202020204" pitchFamily="34" charset="0"/>
            </a:endParaRPr>
          </a:p>
          <a:p>
            <a:pPr algn="ctr"/>
            <a:r>
              <a:rPr lang="de-DE" sz="2000" u="sng" dirty="0">
                <a:latin typeface="Arial" panose="020B0604020202020204" pitchFamily="34" charset="0"/>
                <a:cs typeface="Arial" panose="020B0604020202020204" pitchFamily="34" charset="0"/>
              </a:rPr>
              <a:t>Voraussetzung:</a:t>
            </a:r>
            <a:r>
              <a:rPr lang="de-DE" sz="2000" dirty="0">
                <a:latin typeface="Arial" panose="020B0604020202020204" pitchFamily="34" charset="0"/>
                <a:cs typeface="Arial" panose="020B0604020202020204" pitchFamily="34" charset="0"/>
              </a:rPr>
              <a:t> Bedürftigkeit des Antragstellers, Trennung, Leistungsfähigkeit des Antragsgegners</a:t>
            </a:r>
          </a:p>
          <a:p>
            <a:pPr algn="ctr"/>
            <a:r>
              <a:rPr lang="de-DE" sz="2000" dirty="0" smtClean="0">
                <a:latin typeface="Arial" panose="020B0604020202020204" pitchFamily="34" charset="0"/>
                <a:cs typeface="Arial" panose="020B0604020202020204" pitchFamily="34" charset="0"/>
              </a:rPr>
              <a:t> </a:t>
            </a:r>
          </a:p>
          <a:p>
            <a:pPr algn="ctr"/>
            <a:r>
              <a:rPr lang="de-DE" sz="2000" dirty="0">
                <a:latin typeface="Arial" panose="020B0604020202020204" pitchFamily="34" charset="0"/>
                <a:cs typeface="Arial" panose="020B0604020202020204" pitchFamily="34" charset="0"/>
              </a:rPr>
              <a:t>Geldrente im Voraus </a:t>
            </a:r>
          </a:p>
          <a:p>
            <a:pPr algn="ctr"/>
            <a:endParaRPr lang="de-DE" sz="2000" dirty="0" smtClean="0">
              <a:latin typeface="Arial" panose="020B0604020202020204" pitchFamily="34" charset="0"/>
              <a:cs typeface="Arial" panose="020B0604020202020204" pitchFamily="34" charset="0"/>
            </a:endParaRPr>
          </a:p>
          <a:p>
            <a:pPr algn="ctr"/>
            <a:r>
              <a:rPr lang="de-DE" sz="2000" dirty="0">
                <a:latin typeface="Arial" panose="020B0604020202020204" pitchFamily="34" charset="0"/>
                <a:cs typeface="Arial" panose="020B0604020202020204" pitchFamily="34" charset="0"/>
              </a:rPr>
              <a:t>Anspruch kann beschränkt oder ausgeschlossen sein </a:t>
            </a:r>
          </a:p>
        </p:txBody>
      </p:sp>
      <p:sp>
        <p:nvSpPr>
          <p:cNvPr id="8" name="Abgerundetes Rechteck 7"/>
          <p:cNvSpPr/>
          <p:nvPr/>
        </p:nvSpPr>
        <p:spPr>
          <a:xfrm>
            <a:off x="6384315" y="840641"/>
            <a:ext cx="5345723" cy="487203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u="sng" dirty="0" smtClean="0">
                <a:latin typeface="Arial" panose="020B0604020202020204" pitchFamily="34" charset="0"/>
                <a:cs typeface="Arial" panose="020B0604020202020204" pitchFamily="34" charset="0"/>
              </a:rPr>
              <a:t>nachehelicher Unterhalt: </a:t>
            </a:r>
          </a:p>
          <a:p>
            <a:pPr algn="ctr"/>
            <a:endParaRPr lang="de-DE" sz="900" b="1" dirty="0" smtClean="0">
              <a:latin typeface="Arial" panose="020B0604020202020204" pitchFamily="34" charset="0"/>
              <a:cs typeface="Arial" panose="020B0604020202020204" pitchFamily="34" charset="0"/>
            </a:endParaRPr>
          </a:p>
          <a:p>
            <a:pPr algn="ctr"/>
            <a:r>
              <a:rPr lang="de-DE" sz="2000" dirty="0" smtClean="0">
                <a:latin typeface="Arial" panose="020B0604020202020204" pitchFamily="34" charset="0"/>
                <a:cs typeface="Arial" panose="020B0604020202020204" pitchFamily="34" charset="0"/>
              </a:rPr>
              <a:t>Grundsatz der Eigenverantwortung</a:t>
            </a:r>
          </a:p>
          <a:p>
            <a:pPr algn="ctr"/>
            <a:r>
              <a:rPr lang="de-DE" sz="20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a:t>
            </a:r>
            <a:r>
              <a:rPr lang="de-DE" sz="20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b rechtskräftiger Scheidung</a:t>
            </a:r>
          </a:p>
          <a:p>
            <a:pPr algn="ctr"/>
            <a:endParaRPr lang="de-DE" sz="900" dirty="0" smtClean="0">
              <a:latin typeface="Arial" panose="020B0604020202020204" pitchFamily="34" charset="0"/>
              <a:cs typeface="Arial" panose="020B0604020202020204" pitchFamily="34" charset="0"/>
            </a:endParaRPr>
          </a:p>
          <a:p>
            <a:pPr algn="ctr"/>
            <a:r>
              <a:rPr lang="de-DE" sz="2000" dirty="0" smtClean="0">
                <a:latin typeface="Arial" panose="020B0604020202020204" pitchFamily="34" charset="0"/>
                <a:cs typeface="Arial" panose="020B0604020202020204" pitchFamily="34" charset="0"/>
              </a:rPr>
              <a:t>in besonderen Situationen – längerer Anspruch auf Unterhalt möglich </a:t>
            </a:r>
          </a:p>
          <a:p>
            <a:pPr algn="ctr"/>
            <a:endParaRPr lang="de-DE" sz="900" dirty="0" smtClean="0">
              <a:latin typeface="Arial" panose="020B0604020202020204" pitchFamily="34" charset="0"/>
              <a:cs typeface="Arial" panose="020B0604020202020204" pitchFamily="34" charset="0"/>
            </a:endParaRPr>
          </a:p>
          <a:p>
            <a:pPr algn="ctr"/>
            <a:r>
              <a:rPr lang="de-DE" sz="2000" dirty="0" smtClean="0">
                <a:latin typeface="Arial" panose="020B0604020202020204" pitchFamily="34" charset="0"/>
                <a:cs typeface="Arial" panose="020B0604020202020204" pitchFamily="34" charset="0"/>
              </a:rPr>
              <a:t>Unterhaltsanspruch kann aus-</a:t>
            </a:r>
          </a:p>
          <a:p>
            <a:pPr algn="ctr"/>
            <a:r>
              <a:rPr lang="de-DE" sz="2000" dirty="0" smtClean="0">
                <a:latin typeface="Arial" panose="020B0604020202020204" pitchFamily="34" charset="0"/>
                <a:cs typeface="Arial" panose="020B0604020202020204" pitchFamily="34" charset="0"/>
              </a:rPr>
              <a:t>geschlossen, gekürzt oder befristet</a:t>
            </a:r>
          </a:p>
          <a:p>
            <a:pPr algn="ctr"/>
            <a:r>
              <a:rPr lang="de-DE" sz="900" dirty="0" smtClean="0">
                <a:latin typeface="Arial" panose="020B0604020202020204" pitchFamily="34" charset="0"/>
                <a:cs typeface="Arial" panose="020B0604020202020204" pitchFamily="34" charset="0"/>
              </a:rPr>
              <a:t> </a:t>
            </a:r>
          </a:p>
          <a:p>
            <a:pPr algn="ctr"/>
            <a:r>
              <a:rPr lang="de-DE" sz="2000" dirty="0" smtClean="0">
                <a:latin typeface="Arial" panose="020B0604020202020204" pitchFamily="34" charset="0"/>
                <a:cs typeface="Arial" panose="020B0604020202020204" pitchFamily="34" charset="0"/>
              </a:rPr>
              <a:t>Bedarf, Bedürftigkeit + Leistungsfähigkeit </a:t>
            </a:r>
          </a:p>
          <a:p>
            <a:pPr algn="ctr"/>
            <a:endParaRPr lang="de-DE" sz="900" dirty="0" smtClean="0">
              <a:latin typeface="Arial" panose="020B0604020202020204" pitchFamily="34" charset="0"/>
              <a:cs typeface="Arial" panose="020B0604020202020204" pitchFamily="34" charset="0"/>
            </a:endParaRPr>
          </a:p>
          <a:p>
            <a:pPr algn="ctr"/>
            <a:r>
              <a:rPr lang="de-DE" sz="2000" dirty="0" smtClean="0">
                <a:latin typeface="Arial" panose="020B0604020202020204" pitchFamily="34" charset="0"/>
                <a:cs typeface="Arial" panose="020B0604020202020204" pitchFamily="34" charset="0"/>
              </a:rPr>
              <a:t>Ende: Wiederheirat/Begründung einer LPS, Tod des Berechtigten, Wegfall des Unterhaltsgrundes</a:t>
            </a:r>
            <a:endParaRPr lang="de-DE" sz="2000" dirty="0">
              <a:latin typeface="Arial" panose="020B0604020202020204" pitchFamily="34" charset="0"/>
              <a:cs typeface="Arial" panose="020B0604020202020204" pitchFamily="34" charset="0"/>
            </a:endParaRPr>
          </a:p>
        </p:txBody>
      </p:sp>
      <p:sp>
        <p:nvSpPr>
          <p:cNvPr id="9" name="Gefaltete Ecke 8"/>
          <p:cNvSpPr/>
          <p:nvPr/>
        </p:nvSpPr>
        <p:spPr>
          <a:xfrm rot="171909">
            <a:off x="5182997" y="4903009"/>
            <a:ext cx="1568450" cy="1619338"/>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latin typeface="MV Boli" panose="02000500030200090000" pitchFamily="2" charset="0"/>
                <a:cs typeface="MV Boli" panose="02000500030200090000" pitchFamily="2" charset="0"/>
              </a:rPr>
              <a:t>Rangfolge</a:t>
            </a:r>
          </a:p>
          <a:p>
            <a:pPr algn="ctr"/>
            <a:r>
              <a:rPr lang="de-DE" sz="2400" b="1" dirty="0" smtClean="0">
                <a:solidFill>
                  <a:schemeClr val="tx1"/>
                </a:solidFill>
                <a:latin typeface="MV Boli" panose="02000500030200090000" pitchFamily="2" charset="0"/>
                <a:cs typeface="MV Boli" panose="02000500030200090000" pitchFamily="2" charset="0"/>
              </a:rPr>
              <a:t>§ 1609</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Rechteck 12"/>
          <p:cNvSpPr/>
          <p:nvPr/>
        </p:nvSpPr>
        <p:spPr>
          <a:xfrm>
            <a:off x="10350629" y="67041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8894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Abgerundetes Rechteck 1"/>
          <p:cNvSpPr/>
          <p:nvPr/>
        </p:nvSpPr>
        <p:spPr>
          <a:xfrm>
            <a:off x="171664" y="722436"/>
            <a:ext cx="5781820" cy="5829300"/>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a:latin typeface="Arial" panose="020B0604020202020204" pitchFamily="34" charset="0"/>
                <a:cs typeface="Arial" panose="020B0604020202020204" pitchFamily="34" charset="0"/>
              </a:rPr>
              <a:t>Verwandtenunterhalt: </a:t>
            </a:r>
          </a:p>
          <a:p>
            <a:pPr algn="ctr"/>
            <a:endParaRPr lang="de-DE" sz="2000" b="1" smtClean="0">
              <a:latin typeface="Arial" panose="020B0604020202020204" pitchFamily="34" charset="0"/>
              <a:cs typeface="Arial" panose="020B0604020202020204" pitchFamily="34" charset="0"/>
            </a:endParaRPr>
          </a:p>
          <a:p>
            <a:pPr algn="ctr"/>
            <a:r>
              <a:rPr lang="de-DE" sz="2000">
                <a:latin typeface="Arial" panose="020B0604020202020204" pitchFamily="34" charset="0"/>
                <a:cs typeface="Arial" panose="020B0604020202020204" pitchFamily="34" charset="0"/>
              </a:rPr>
              <a:t>alle Verwandten in gerader Linie</a:t>
            </a:r>
          </a:p>
          <a:p>
            <a:pPr algn="ctr"/>
            <a:r>
              <a:rPr lang="de-DE" sz="2000" smtClean="0">
                <a:latin typeface="Arial" panose="020B0604020202020204" pitchFamily="34" charset="0"/>
                <a:cs typeface="Arial" panose="020B0604020202020204" pitchFamily="34" charset="0"/>
              </a:rPr>
              <a:t> </a:t>
            </a:r>
          </a:p>
          <a:p>
            <a:pPr algn="ctr"/>
            <a:r>
              <a:rPr lang="de-DE" sz="2000" u="sng">
                <a:latin typeface="Arial" panose="020B0604020202020204" pitchFamily="34" charset="0"/>
                <a:cs typeface="Arial" panose="020B0604020202020204" pitchFamily="34" charset="0"/>
              </a:rPr>
              <a:t>unterhaltsberechtigt</a:t>
            </a:r>
            <a:r>
              <a:rPr lang="de-DE" sz="2000">
                <a:latin typeface="Arial" panose="020B0604020202020204" pitchFamily="34" charset="0"/>
                <a:cs typeface="Arial" panose="020B0604020202020204" pitchFamily="34" charset="0"/>
              </a:rPr>
              <a:t> = wer sich nicht selbst unterhalten kann </a:t>
            </a:r>
          </a:p>
          <a:p>
            <a:pPr algn="ctr"/>
            <a:endParaRPr lang="de-DE" sz="2000" smtClean="0">
              <a:latin typeface="Arial" panose="020B0604020202020204" pitchFamily="34" charset="0"/>
              <a:cs typeface="Arial" panose="020B0604020202020204" pitchFamily="34" charset="0"/>
            </a:endParaRPr>
          </a:p>
          <a:p>
            <a:pPr algn="ctr"/>
            <a:r>
              <a:rPr lang="de-DE" sz="2000" u="sng">
                <a:latin typeface="Arial" panose="020B0604020202020204" pitchFamily="34" charset="0"/>
                <a:cs typeface="Arial" panose="020B0604020202020204" pitchFamily="34" charset="0"/>
              </a:rPr>
              <a:t>unterhaltspflichtig</a:t>
            </a:r>
            <a:r>
              <a:rPr lang="de-DE" sz="2000">
                <a:latin typeface="Arial" panose="020B0604020202020204" pitchFamily="34" charset="0"/>
                <a:cs typeface="Arial" panose="020B0604020202020204" pitchFamily="34" charset="0"/>
              </a:rPr>
              <a:t> = wer in der Lage ist, Unterhalt zu gewähren</a:t>
            </a:r>
          </a:p>
          <a:p>
            <a:pPr algn="ctr"/>
            <a:endParaRPr lang="de-DE" sz="2000" smtClean="0">
              <a:latin typeface="Arial" panose="020B0604020202020204" pitchFamily="34" charset="0"/>
              <a:cs typeface="Arial" panose="020B0604020202020204" pitchFamily="34" charset="0"/>
            </a:endParaRPr>
          </a:p>
          <a:p>
            <a:pPr algn="ctr"/>
            <a:r>
              <a:rPr lang="de-DE" sz="2000">
                <a:latin typeface="Arial" panose="020B0604020202020204" pitchFamily="34" charset="0"/>
                <a:cs typeface="Arial" panose="020B0604020202020204" pitchFamily="34" charset="0"/>
              </a:rPr>
              <a:t>Rangfolge gemäß § 1609 BGB </a:t>
            </a:r>
          </a:p>
          <a:p>
            <a:pPr algn="ctr"/>
            <a:endParaRPr lang="de-DE" sz="2000" smtClean="0">
              <a:latin typeface="Arial" panose="020B0604020202020204" pitchFamily="34" charset="0"/>
              <a:cs typeface="Arial" panose="020B0604020202020204" pitchFamily="34" charset="0"/>
            </a:endParaRPr>
          </a:p>
          <a:p>
            <a:pPr algn="ctr"/>
            <a:r>
              <a:rPr lang="de-DE" sz="2000">
                <a:latin typeface="Arial" panose="020B0604020202020204" pitchFamily="34" charset="0"/>
                <a:cs typeface="Arial" panose="020B0604020202020204" pitchFamily="34" charset="0"/>
              </a:rPr>
              <a:t>Geldrente monatlich im Voraus</a:t>
            </a:r>
          </a:p>
          <a:p>
            <a:pPr algn="ctr"/>
            <a:endParaRPr lang="de-DE" sz="2000" smtClean="0">
              <a:latin typeface="Arial" panose="020B0604020202020204" pitchFamily="34" charset="0"/>
              <a:cs typeface="Arial" panose="020B0604020202020204" pitchFamily="34" charset="0"/>
            </a:endParaRPr>
          </a:p>
          <a:p>
            <a:pPr algn="ctr"/>
            <a:r>
              <a:rPr lang="de-DE" sz="2000">
                <a:latin typeface="Arial" panose="020B0604020202020204" pitchFamily="34" charset="0"/>
                <a:cs typeface="Arial" panose="020B0604020202020204" pitchFamily="34" charset="0"/>
              </a:rPr>
              <a:t>Anspruch kann beschränkt werden bzw. wegfallen</a:t>
            </a:r>
          </a:p>
          <a:p>
            <a:pPr algn="ctr"/>
            <a:endParaRPr lang="de-DE" sz="2000" smtClean="0">
              <a:latin typeface="Arial" panose="020B0604020202020204" pitchFamily="34" charset="0"/>
              <a:cs typeface="Arial" panose="020B0604020202020204" pitchFamily="34" charset="0"/>
            </a:endParaRPr>
          </a:p>
          <a:p>
            <a:pPr algn="ctr"/>
            <a:r>
              <a:rPr lang="de-DE" sz="2000">
                <a:latin typeface="Arial" panose="020B0604020202020204" pitchFamily="34" charset="0"/>
                <a:cs typeface="Arial" panose="020B0604020202020204" pitchFamily="34" charset="0"/>
              </a:rPr>
              <a:t>Ende: Tod des Berechtigten oder des Verpflichteten</a:t>
            </a:r>
            <a:endParaRPr lang="de-DE" sz="2000" dirty="0">
              <a:latin typeface="Arial" panose="020B0604020202020204" pitchFamily="34" charset="0"/>
              <a:cs typeface="Arial" panose="020B0604020202020204" pitchFamily="34" charset="0"/>
            </a:endParaRPr>
          </a:p>
        </p:txBody>
      </p:sp>
      <p:sp>
        <p:nvSpPr>
          <p:cNvPr id="10" name="Abgerundetes Rechteck 9"/>
          <p:cNvSpPr/>
          <p:nvPr/>
        </p:nvSpPr>
        <p:spPr>
          <a:xfrm>
            <a:off x="6125148" y="697891"/>
            <a:ext cx="5781820" cy="582930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latin typeface="Arial" panose="020B0604020202020204" pitchFamily="34" charset="0"/>
                <a:cs typeface="Arial" panose="020B0604020202020204" pitchFamily="34" charset="0"/>
              </a:rPr>
              <a:t>Kindesunterhalt: </a:t>
            </a:r>
          </a:p>
          <a:p>
            <a:pPr algn="ctr"/>
            <a:endParaRPr lang="de-DE" sz="2000" b="1" dirty="0" smtClean="0">
              <a:latin typeface="Arial" panose="020B0604020202020204" pitchFamily="34" charset="0"/>
              <a:cs typeface="Arial" panose="020B0604020202020204" pitchFamily="34" charset="0"/>
            </a:endParaRPr>
          </a:p>
          <a:p>
            <a:pPr algn="ctr"/>
            <a:r>
              <a:rPr lang="de-DE" sz="2000" dirty="0" smtClean="0">
                <a:latin typeface="Arial" panose="020B0604020202020204" pitchFamily="34" charset="0"/>
                <a:cs typeface="Arial" panose="020B0604020202020204" pitchFamily="34" charset="0"/>
              </a:rPr>
              <a:t>Bedarf richtet sich nach dem Lebensalter und dem bereinigten Nettoeinkommen des barunterhaltspflichtigen Elternteils</a:t>
            </a:r>
          </a:p>
          <a:p>
            <a:pPr algn="ctr"/>
            <a:endParaRPr lang="de-DE" sz="2000" dirty="0" smtClean="0">
              <a:latin typeface="Arial" panose="020B0604020202020204" pitchFamily="34" charset="0"/>
              <a:cs typeface="Arial" panose="020B0604020202020204" pitchFamily="34" charset="0"/>
            </a:endParaRPr>
          </a:p>
          <a:p>
            <a:pPr algn="ctr"/>
            <a:r>
              <a:rPr lang="de-DE" sz="2000" dirty="0" smtClean="0">
                <a:latin typeface="Arial" panose="020B0604020202020204" pitchFamily="34" charset="0"/>
                <a:cs typeface="Arial" panose="020B0604020202020204" pitchFamily="34" charset="0"/>
              </a:rPr>
              <a:t>Unterhalt als Prozentsatz des jeweiligen Mindestunterhalts</a:t>
            </a:r>
          </a:p>
          <a:p>
            <a:pPr algn="ctr"/>
            <a:endParaRPr lang="de-DE" sz="2000" dirty="0" smtClean="0">
              <a:latin typeface="Arial" panose="020B0604020202020204" pitchFamily="34" charset="0"/>
              <a:cs typeface="Arial" panose="020B0604020202020204" pitchFamily="34" charset="0"/>
            </a:endParaRPr>
          </a:p>
          <a:p>
            <a:pPr algn="ctr"/>
            <a:r>
              <a:rPr lang="de-DE" sz="2000" dirty="0" smtClean="0">
                <a:latin typeface="Arial" panose="020B0604020202020204" pitchFamily="34" charset="0"/>
                <a:cs typeface="Arial" panose="020B0604020202020204" pitchFamily="34" charset="0"/>
              </a:rPr>
              <a:t>Düsseldorfer Tabelle </a:t>
            </a:r>
          </a:p>
        </p:txBody>
      </p:sp>
      <p:sp>
        <p:nvSpPr>
          <p:cNvPr id="9" name="Abgerundetes Rechteck 8"/>
          <p:cNvSpPr/>
          <p:nvPr/>
        </p:nvSpPr>
        <p:spPr>
          <a:xfrm>
            <a:off x="3896191" y="104683"/>
            <a:ext cx="4286251" cy="617753"/>
          </a:xfrm>
          <a:prstGeom prst="round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ctr">
              <a:defRPr/>
            </a:pPr>
            <a:r>
              <a:rPr kumimoji="0" lang="de-DE" sz="2800" b="1" i="0" strike="noStrike" kern="1200" cap="none" spc="0" normalizeH="0" baseline="0" noProof="0" dirty="0" smtClean="0">
                <a:ln>
                  <a:noFill/>
                </a:ln>
                <a:solidFill>
                  <a:prstClr val="white"/>
                </a:solidFill>
                <a:effectLst/>
                <a:uLnTx/>
                <a:uFillTx/>
                <a:latin typeface="Calibri" panose="020F0502020204030204"/>
              </a:rPr>
              <a:t>Unterhalt</a:t>
            </a:r>
            <a:endParaRPr kumimoji="0" lang="de-DE" sz="2800" b="1" i="0" strike="noStrike" kern="1200" cap="none" spc="0" normalizeH="0" baseline="0" noProof="0" dirty="0">
              <a:ln>
                <a:noFill/>
              </a:ln>
              <a:solidFill>
                <a:prstClr val="white"/>
              </a:solidFill>
              <a:effectLst/>
              <a:uLnTx/>
              <a:uFillTx/>
              <a:latin typeface="Calibri" panose="020F0502020204030204"/>
            </a:endParaRPr>
          </a:p>
        </p:txBody>
      </p:sp>
    </p:spTree>
    <p:extLst>
      <p:ext uri="{BB962C8B-B14F-4D97-AF65-F5344CB8AC3E}">
        <p14:creationId xmlns:p14="http://schemas.microsoft.com/office/powerpoint/2010/main" val="11169437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69375"/>
            <a:ext cx="6472988" cy="52201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Abgerundetes Rechteck 11"/>
          <p:cNvSpPr/>
          <p:nvPr/>
        </p:nvSpPr>
        <p:spPr>
          <a:xfrm>
            <a:off x="3893008" y="607082"/>
            <a:ext cx="4590787" cy="617753"/>
          </a:xfrm>
          <a:prstGeom prst="round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lvl="1" indent="0" algn="ctr" defTabSz="914400" rtl="0" eaLnBrk="1" fontAlgn="auto" latinLnBrk="0" hangingPunct="1">
              <a:lnSpc>
                <a:spcPct val="100000"/>
              </a:lnSpc>
              <a:spcBef>
                <a:spcPts val="0"/>
              </a:spcBef>
              <a:spcAft>
                <a:spcPts val="0"/>
              </a:spcAft>
              <a:buClrTx/>
              <a:buSzTx/>
              <a:buFontTx/>
              <a:buNone/>
              <a:tabLst/>
              <a:defRPr/>
            </a:pPr>
            <a:endParaRPr kumimoji="0" lang="de-DE" sz="2800" b="1" i="0" strike="noStrike" kern="1200" cap="none" spc="0" normalizeH="0" baseline="0" noProof="0" dirty="0" smtClean="0">
              <a:ln>
                <a:noFill/>
              </a:ln>
              <a:solidFill>
                <a:prstClr val="white"/>
              </a:solidFill>
              <a:effectLst/>
              <a:uLnTx/>
              <a:uFillTx/>
              <a:latin typeface="Calibri" panose="020F0502020204030204"/>
            </a:endParaRPr>
          </a:p>
          <a:p>
            <a:pPr algn="ctr"/>
            <a:r>
              <a:rPr lang="de-DE" sz="2800" b="1" dirty="0" smtClean="0">
                <a:latin typeface="Arial" panose="020B0604020202020204" pitchFamily="34" charset="0"/>
                <a:ea typeface="Calibri" panose="020F0502020204030204" pitchFamily="34" charset="0"/>
                <a:cs typeface="Times New Roman" panose="02020603050405020304" pitchFamily="18" charset="0"/>
              </a:rPr>
              <a:t>Ehescheidung</a:t>
            </a:r>
            <a:endParaRPr lang="de-DE" sz="2800" dirty="0" smtClean="0"/>
          </a:p>
          <a:p>
            <a:pPr algn="ctr"/>
            <a:endParaRPr kumimoji="0" lang="de-DE" sz="2800" b="1" i="0" strike="noStrike" kern="1200" cap="none" spc="0" normalizeH="0" baseline="0" noProof="0" dirty="0">
              <a:ln>
                <a:noFill/>
              </a:ln>
              <a:solidFill>
                <a:prstClr val="white"/>
              </a:solidFill>
              <a:effectLst/>
              <a:uLnTx/>
              <a:uFillTx/>
              <a:latin typeface="Calibri" panose="020F0502020204030204"/>
            </a:endParaRPr>
          </a:p>
        </p:txBody>
      </p:sp>
      <p:sp>
        <p:nvSpPr>
          <p:cNvPr id="13" name="Abgerundetes Rechteck 12"/>
          <p:cNvSpPr/>
          <p:nvPr/>
        </p:nvSpPr>
        <p:spPr>
          <a:xfrm>
            <a:off x="766763" y="1967571"/>
            <a:ext cx="10052114" cy="1705124"/>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Gemäß § 1609 BGB haben minderjährige Kinder Vorrang, erst anschließend erhält der Unterhaltsberechtigte Ehegatte die Unterhaltszahlung, ggf. nur eine Restbetrag.</a:t>
            </a:r>
            <a:endParaRPr lang="de-DE" sz="2400" b="1" dirty="0"/>
          </a:p>
        </p:txBody>
      </p:sp>
      <p:sp>
        <p:nvSpPr>
          <p:cNvPr id="14" name="Abgerundetes Rechteck 13"/>
          <p:cNvSpPr/>
          <p:nvPr/>
        </p:nvSpPr>
        <p:spPr>
          <a:xfrm>
            <a:off x="435769" y="1739813"/>
            <a:ext cx="1993106" cy="45551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800" b="1" smtClean="0"/>
              <a:t>Achtung:</a:t>
            </a:r>
            <a:endParaRPr lang="de-DE" sz="2800" b="1"/>
          </a:p>
        </p:txBody>
      </p:sp>
      <p:sp>
        <p:nvSpPr>
          <p:cNvPr id="15" name="Gefaltete Ecke 14"/>
          <p:cNvSpPr/>
          <p:nvPr/>
        </p:nvSpPr>
        <p:spPr>
          <a:xfrm rot="171909">
            <a:off x="8120166" y="3460953"/>
            <a:ext cx="1310540" cy="1280888"/>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1609 BGB</a:t>
            </a:r>
            <a:endParaRPr lang="de-DE" sz="24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386990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69375"/>
            <a:ext cx="6472988" cy="52201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Abgerundetes Rechteck 11"/>
          <p:cNvSpPr/>
          <p:nvPr/>
        </p:nvSpPr>
        <p:spPr>
          <a:xfrm>
            <a:off x="3893008" y="607082"/>
            <a:ext cx="4590787" cy="617753"/>
          </a:xfrm>
          <a:prstGeom prst="round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lvl="1" indent="0" algn="ctr" defTabSz="914400" rtl="0" eaLnBrk="1" fontAlgn="auto" latinLnBrk="0" hangingPunct="1">
              <a:lnSpc>
                <a:spcPct val="100000"/>
              </a:lnSpc>
              <a:spcBef>
                <a:spcPts val="0"/>
              </a:spcBef>
              <a:spcAft>
                <a:spcPts val="0"/>
              </a:spcAft>
              <a:buClrTx/>
              <a:buSzTx/>
              <a:buFontTx/>
              <a:buNone/>
              <a:tabLst/>
              <a:defRPr/>
            </a:pPr>
            <a:endParaRPr kumimoji="0" lang="de-DE" sz="2800" b="1" i="0" strike="noStrike" kern="1200" cap="none" spc="0" normalizeH="0" baseline="0" noProof="0" dirty="0" smtClean="0">
              <a:ln>
                <a:noFill/>
              </a:ln>
              <a:solidFill>
                <a:prstClr val="white"/>
              </a:solidFill>
              <a:effectLst/>
              <a:uLnTx/>
              <a:uFillTx/>
              <a:latin typeface="Calibri" panose="020F0502020204030204"/>
            </a:endParaRPr>
          </a:p>
          <a:p>
            <a:pPr algn="ctr"/>
            <a:r>
              <a:rPr lang="de-DE" sz="2800" b="1" dirty="0" smtClean="0">
                <a:latin typeface="Arial" panose="020B0604020202020204" pitchFamily="34" charset="0"/>
                <a:ea typeface="Calibri" panose="020F0502020204030204" pitchFamily="34" charset="0"/>
                <a:cs typeface="Times New Roman" panose="02020603050405020304" pitchFamily="18" charset="0"/>
              </a:rPr>
              <a:t>Ehescheidung</a:t>
            </a:r>
            <a:endParaRPr lang="de-DE" sz="2800" dirty="0" smtClean="0"/>
          </a:p>
          <a:p>
            <a:pPr algn="ctr"/>
            <a:endParaRPr kumimoji="0" lang="de-DE" sz="2800" b="1" i="0" strike="noStrike" kern="1200" cap="none" spc="0" normalizeH="0" baseline="0" noProof="0" dirty="0">
              <a:ln>
                <a:noFill/>
              </a:ln>
              <a:solidFill>
                <a:prstClr val="white"/>
              </a:solidFill>
              <a:effectLst/>
              <a:uLnTx/>
              <a:uFillTx/>
              <a:latin typeface="Calibri" panose="020F0502020204030204"/>
            </a:endParaRPr>
          </a:p>
        </p:txBody>
      </p:sp>
      <p:grpSp>
        <p:nvGrpSpPr>
          <p:cNvPr id="7" name="Gruppieren 6"/>
          <p:cNvGrpSpPr/>
          <p:nvPr/>
        </p:nvGrpSpPr>
        <p:grpSpPr>
          <a:xfrm>
            <a:off x="845786" y="1063786"/>
            <a:ext cx="10052114" cy="2270988"/>
            <a:chOff x="845786" y="1063786"/>
            <a:chExt cx="10052114" cy="2270988"/>
          </a:xfrm>
        </p:grpSpPr>
        <p:sp>
          <p:nvSpPr>
            <p:cNvPr id="6" name="Abgerundetes Rechteck 5"/>
            <p:cNvSpPr/>
            <p:nvPr/>
          </p:nvSpPr>
          <p:spPr>
            <a:xfrm>
              <a:off x="845786" y="1405216"/>
              <a:ext cx="10052114" cy="192955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000" dirty="0" smtClean="0"/>
            </a:p>
            <a:p>
              <a:r>
                <a:rPr lang="de-DE" sz="2000" dirty="0" smtClean="0"/>
                <a:t>Der Vater hat zwei Kinder, Simon 10 Jahre und Tim 6 Jahre. Der Vater hat ein bereinigtes Nettoeinkommen, abzüglich des Selbstbehalts, für die Unterhaltszahlung von insgesamt 1600,00 EUR zur Verfügung.</a:t>
              </a:r>
            </a:p>
            <a:p>
              <a:r>
                <a:rPr lang="de-DE" sz="2000" dirty="0" smtClean="0"/>
                <a:t>Gemäß eines Scheidungsbeschlusses ist der Vater verpflichtet an die Kinder je  580,00 EUR und an die Ehefrau 600,00 EUR Unterhalt zu zahlen.</a:t>
              </a:r>
            </a:p>
            <a:p>
              <a:endParaRPr lang="de-DE" sz="2000" dirty="0"/>
            </a:p>
          </p:txBody>
        </p:sp>
        <p:sp>
          <p:nvSpPr>
            <p:cNvPr id="3" name="Abgerundetes Rechteck 2"/>
            <p:cNvSpPr/>
            <p:nvPr/>
          </p:nvSpPr>
          <p:spPr>
            <a:xfrm>
              <a:off x="845786" y="1063786"/>
              <a:ext cx="1397352" cy="45551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Beispiel:</a:t>
              </a:r>
              <a:endParaRPr lang="de-DE" sz="2400" dirty="0"/>
            </a:p>
          </p:txBody>
        </p:sp>
      </p:grpSp>
      <p:sp>
        <p:nvSpPr>
          <p:cNvPr id="4" name="Ellipse 3"/>
          <p:cNvSpPr/>
          <p:nvPr/>
        </p:nvSpPr>
        <p:spPr>
          <a:xfrm>
            <a:off x="298100" y="1619154"/>
            <a:ext cx="642937" cy="628650"/>
          </a:xfrm>
          <a:prstGeom prst="ellips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A</a:t>
            </a:r>
            <a:endParaRPr lang="de-DE" sz="2800" b="1" dirty="0"/>
          </a:p>
        </p:txBody>
      </p:sp>
      <p:sp>
        <p:nvSpPr>
          <p:cNvPr id="15" name="Abgerundetes Rechteck 14"/>
          <p:cNvSpPr/>
          <p:nvPr/>
        </p:nvSpPr>
        <p:spPr>
          <a:xfrm>
            <a:off x="3446113" y="4143250"/>
            <a:ext cx="1368776" cy="455515"/>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Simon</a:t>
            </a:r>
            <a:endParaRPr lang="de-DE" sz="2400" dirty="0"/>
          </a:p>
        </p:txBody>
      </p:sp>
      <p:sp>
        <p:nvSpPr>
          <p:cNvPr id="16" name="Abgerundetes Rechteck 15"/>
          <p:cNvSpPr/>
          <p:nvPr/>
        </p:nvSpPr>
        <p:spPr>
          <a:xfrm>
            <a:off x="3446112" y="4692015"/>
            <a:ext cx="1368777" cy="455515"/>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Tim</a:t>
            </a:r>
            <a:endParaRPr lang="de-DE" sz="2400" dirty="0"/>
          </a:p>
        </p:txBody>
      </p:sp>
      <p:sp>
        <p:nvSpPr>
          <p:cNvPr id="17" name="Abgerundetes Rechteck 16"/>
          <p:cNvSpPr/>
          <p:nvPr/>
        </p:nvSpPr>
        <p:spPr>
          <a:xfrm>
            <a:off x="3446112" y="5240780"/>
            <a:ext cx="1368777" cy="455515"/>
          </a:xfrm>
          <a:prstGeom prst="round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Ehefrau</a:t>
            </a:r>
            <a:endParaRPr lang="de-DE" sz="2400" b="1" dirty="0"/>
          </a:p>
        </p:txBody>
      </p:sp>
      <p:sp>
        <p:nvSpPr>
          <p:cNvPr id="5" name="Ovale Legende 4"/>
          <p:cNvSpPr/>
          <p:nvPr/>
        </p:nvSpPr>
        <p:spPr>
          <a:xfrm>
            <a:off x="298099" y="3763022"/>
            <a:ext cx="2316513" cy="1384508"/>
          </a:xfrm>
          <a:prstGeom prst="wedgeEllipseCallout">
            <a:avLst>
              <a:gd name="adj1" fmla="val 80537"/>
              <a:gd name="adj2" fmla="val 8923"/>
            </a:avLst>
          </a:prstGeom>
          <a:solidFill>
            <a:schemeClr val="accent2">
              <a:lumMod val="60000"/>
              <a:lumOff val="4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t>Wie hoch ist der jeweilige Unterhalt für:</a:t>
            </a:r>
            <a:endParaRPr lang="de-DE" sz="2000" dirty="0"/>
          </a:p>
        </p:txBody>
      </p:sp>
      <p:sp>
        <p:nvSpPr>
          <p:cNvPr id="18" name="Abgerundetes Rechteck 17"/>
          <p:cNvSpPr/>
          <p:nvPr/>
        </p:nvSpPr>
        <p:spPr>
          <a:xfrm>
            <a:off x="5187455" y="4171017"/>
            <a:ext cx="1368776" cy="455515"/>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a:t>5</a:t>
            </a:r>
            <a:r>
              <a:rPr lang="de-DE" sz="2400" b="1" dirty="0" smtClean="0"/>
              <a:t>80,00 €</a:t>
            </a:r>
            <a:endParaRPr lang="de-DE" sz="2400" dirty="0"/>
          </a:p>
        </p:txBody>
      </p:sp>
      <p:sp>
        <p:nvSpPr>
          <p:cNvPr id="20" name="Abgerundetes Rechteck 19"/>
          <p:cNvSpPr/>
          <p:nvPr/>
        </p:nvSpPr>
        <p:spPr>
          <a:xfrm>
            <a:off x="5187455" y="5235017"/>
            <a:ext cx="1368776" cy="455515"/>
          </a:xfrm>
          <a:prstGeom prst="round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440,00 €</a:t>
            </a:r>
            <a:endParaRPr lang="de-DE" sz="2400" b="1" dirty="0"/>
          </a:p>
        </p:txBody>
      </p:sp>
      <p:sp>
        <p:nvSpPr>
          <p:cNvPr id="21" name="Abgerundetes Rechteck 20"/>
          <p:cNvSpPr/>
          <p:nvPr/>
        </p:nvSpPr>
        <p:spPr>
          <a:xfrm>
            <a:off x="5187455" y="4692014"/>
            <a:ext cx="1368776" cy="455515"/>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a:t>5</a:t>
            </a:r>
            <a:r>
              <a:rPr lang="de-DE" sz="2400" b="1" dirty="0" smtClean="0"/>
              <a:t>80,00 €</a:t>
            </a:r>
            <a:endParaRPr lang="de-DE" sz="2400" dirty="0"/>
          </a:p>
        </p:txBody>
      </p:sp>
      <p:sp>
        <p:nvSpPr>
          <p:cNvPr id="8" name="Pfeil nach links 7"/>
          <p:cNvSpPr/>
          <p:nvPr/>
        </p:nvSpPr>
        <p:spPr>
          <a:xfrm>
            <a:off x="6718059" y="4990366"/>
            <a:ext cx="2743841" cy="847245"/>
          </a:xfrm>
          <a:prstGeom prst="leftArrow">
            <a:avLst>
              <a:gd name="adj1" fmla="val 50000"/>
              <a:gd name="adj2" fmla="val 6074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 Rest</a:t>
            </a:r>
            <a:endParaRPr lang="de-DE" sz="2400" b="1" dirty="0"/>
          </a:p>
        </p:txBody>
      </p:sp>
    </p:spTree>
    <p:extLst>
      <p:ext uri="{BB962C8B-B14F-4D97-AF65-F5344CB8AC3E}">
        <p14:creationId xmlns:p14="http://schemas.microsoft.com/office/powerpoint/2010/main" val="1463578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500" fill="hold"/>
                                        <p:tgtEl>
                                          <p:spTgt spid="4"/>
                                        </p:tgtEl>
                                        <p:attrNameLst>
                                          <p:attrName>ppt_w</p:attrName>
                                        </p:attrNameLst>
                                      </p:cBhvr>
                                      <p:tavLst>
                                        <p:tav tm="0">
                                          <p:val>
                                            <p:fltVal val="0"/>
                                          </p:val>
                                        </p:tav>
                                        <p:tav tm="100000">
                                          <p:val>
                                            <p:strVal val="#ppt_w"/>
                                          </p:val>
                                        </p:tav>
                                      </p:tavLst>
                                    </p:anim>
                                    <p:anim calcmode="lin" valueType="num">
                                      <p:cBhvr>
                                        <p:cTn id="14" dur="500" fill="hold"/>
                                        <p:tgtEl>
                                          <p:spTgt spid="4"/>
                                        </p:tgtEl>
                                        <p:attrNameLst>
                                          <p:attrName>ppt_h</p:attrName>
                                        </p:attrNameLst>
                                      </p:cBhvr>
                                      <p:tavLst>
                                        <p:tav tm="0">
                                          <p:val>
                                            <p:fltVal val="0"/>
                                          </p:val>
                                        </p:tav>
                                        <p:tav tm="100000">
                                          <p:val>
                                            <p:strVal val="#ppt_h"/>
                                          </p:val>
                                        </p:tav>
                                      </p:tavLst>
                                    </p:anim>
                                    <p:animEffect transition="in" filter="fade">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p:cTn id="20" dur="1000" fill="hold"/>
                                        <p:tgtEl>
                                          <p:spTgt spid="5"/>
                                        </p:tgtEl>
                                        <p:attrNameLst>
                                          <p:attrName>ppt_w</p:attrName>
                                        </p:attrNameLst>
                                      </p:cBhvr>
                                      <p:tavLst>
                                        <p:tav tm="0">
                                          <p:val>
                                            <p:fltVal val="0"/>
                                          </p:val>
                                        </p:tav>
                                        <p:tav tm="100000">
                                          <p:val>
                                            <p:strVal val="#ppt_w"/>
                                          </p:val>
                                        </p:tav>
                                      </p:tavLst>
                                    </p:anim>
                                    <p:anim calcmode="lin" valueType="num">
                                      <p:cBhvr>
                                        <p:cTn id="21" dur="1000" fill="hold"/>
                                        <p:tgtEl>
                                          <p:spTgt spid="5"/>
                                        </p:tgtEl>
                                        <p:attrNameLst>
                                          <p:attrName>ppt_h</p:attrName>
                                        </p:attrNameLst>
                                      </p:cBhvr>
                                      <p:tavLst>
                                        <p:tav tm="0">
                                          <p:val>
                                            <p:fltVal val="0"/>
                                          </p:val>
                                        </p:tav>
                                        <p:tav tm="100000">
                                          <p:val>
                                            <p:strVal val="#ppt_h"/>
                                          </p:val>
                                        </p:tav>
                                      </p:tavLst>
                                    </p:anim>
                                    <p:anim calcmode="lin" valueType="num">
                                      <p:cBhvr>
                                        <p:cTn id="22" dur="1000" fill="hold"/>
                                        <p:tgtEl>
                                          <p:spTgt spid="5"/>
                                        </p:tgtEl>
                                        <p:attrNameLst>
                                          <p:attrName>style.rotation</p:attrName>
                                        </p:attrNameLst>
                                      </p:cBhvr>
                                      <p:tavLst>
                                        <p:tav tm="0">
                                          <p:val>
                                            <p:fltVal val="90"/>
                                          </p:val>
                                        </p:tav>
                                        <p:tav tm="100000">
                                          <p:val>
                                            <p:fltVal val="0"/>
                                          </p:val>
                                        </p:tav>
                                      </p:tavLst>
                                    </p:anim>
                                    <p:animEffect transition="in" filter="fade">
                                      <p:cBhvr>
                                        <p:cTn id="23" dur="10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anim calcmode="lin" valueType="num">
                                      <p:cBhvr additive="base">
                                        <p:cTn id="28" dur="500" fill="hold"/>
                                        <p:tgtEl>
                                          <p:spTgt spid="15"/>
                                        </p:tgtEl>
                                        <p:attrNameLst>
                                          <p:attrName>ppt_x</p:attrName>
                                        </p:attrNameLst>
                                      </p:cBhvr>
                                      <p:tavLst>
                                        <p:tav tm="0">
                                          <p:val>
                                            <p:strVal val="#ppt_x"/>
                                          </p:val>
                                        </p:tav>
                                        <p:tav tm="100000">
                                          <p:val>
                                            <p:strVal val="#ppt_x"/>
                                          </p:val>
                                        </p:tav>
                                      </p:tavLst>
                                    </p:anim>
                                    <p:anim calcmode="lin" valueType="num">
                                      <p:cBhvr additive="base">
                                        <p:cTn id="29"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18"/>
                                        </p:tgtEl>
                                        <p:attrNameLst>
                                          <p:attrName>style.visibility</p:attrName>
                                        </p:attrNameLst>
                                      </p:cBhvr>
                                      <p:to>
                                        <p:strVal val="visible"/>
                                      </p:to>
                                    </p:set>
                                    <p:anim calcmode="lin" valueType="num">
                                      <p:cBhvr additive="base">
                                        <p:cTn id="34" dur="500" fill="hold"/>
                                        <p:tgtEl>
                                          <p:spTgt spid="18"/>
                                        </p:tgtEl>
                                        <p:attrNameLst>
                                          <p:attrName>ppt_x</p:attrName>
                                        </p:attrNameLst>
                                      </p:cBhvr>
                                      <p:tavLst>
                                        <p:tav tm="0">
                                          <p:val>
                                            <p:strVal val="#ppt_x"/>
                                          </p:val>
                                        </p:tav>
                                        <p:tav tm="100000">
                                          <p:val>
                                            <p:strVal val="#ppt_x"/>
                                          </p:val>
                                        </p:tav>
                                      </p:tavLst>
                                    </p:anim>
                                    <p:anim calcmode="lin" valueType="num">
                                      <p:cBhvr additive="base">
                                        <p:cTn id="35"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16"/>
                                        </p:tgtEl>
                                        <p:attrNameLst>
                                          <p:attrName>style.visibility</p:attrName>
                                        </p:attrNameLst>
                                      </p:cBhvr>
                                      <p:to>
                                        <p:strVal val="visible"/>
                                      </p:to>
                                    </p:set>
                                    <p:anim calcmode="lin" valueType="num">
                                      <p:cBhvr additive="base">
                                        <p:cTn id="40" dur="500" fill="hold"/>
                                        <p:tgtEl>
                                          <p:spTgt spid="16"/>
                                        </p:tgtEl>
                                        <p:attrNameLst>
                                          <p:attrName>ppt_x</p:attrName>
                                        </p:attrNameLst>
                                      </p:cBhvr>
                                      <p:tavLst>
                                        <p:tav tm="0">
                                          <p:val>
                                            <p:strVal val="#ppt_x"/>
                                          </p:val>
                                        </p:tav>
                                        <p:tav tm="100000">
                                          <p:val>
                                            <p:strVal val="#ppt_x"/>
                                          </p:val>
                                        </p:tav>
                                      </p:tavLst>
                                    </p:anim>
                                    <p:anim calcmode="lin" valueType="num">
                                      <p:cBhvr additive="base">
                                        <p:cTn id="41"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21"/>
                                        </p:tgtEl>
                                        <p:attrNameLst>
                                          <p:attrName>style.visibility</p:attrName>
                                        </p:attrNameLst>
                                      </p:cBhvr>
                                      <p:to>
                                        <p:strVal val="visible"/>
                                      </p:to>
                                    </p:set>
                                    <p:anim calcmode="lin" valueType="num">
                                      <p:cBhvr additive="base">
                                        <p:cTn id="46" dur="500" fill="hold"/>
                                        <p:tgtEl>
                                          <p:spTgt spid="21"/>
                                        </p:tgtEl>
                                        <p:attrNameLst>
                                          <p:attrName>ppt_x</p:attrName>
                                        </p:attrNameLst>
                                      </p:cBhvr>
                                      <p:tavLst>
                                        <p:tav tm="0">
                                          <p:val>
                                            <p:strVal val="#ppt_x"/>
                                          </p:val>
                                        </p:tav>
                                        <p:tav tm="100000">
                                          <p:val>
                                            <p:strVal val="#ppt_x"/>
                                          </p:val>
                                        </p:tav>
                                      </p:tavLst>
                                    </p:anim>
                                    <p:anim calcmode="lin" valueType="num">
                                      <p:cBhvr additive="base">
                                        <p:cTn id="47"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17"/>
                                        </p:tgtEl>
                                        <p:attrNameLst>
                                          <p:attrName>style.visibility</p:attrName>
                                        </p:attrNameLst>
                                      </p:cBhvr>
                                      <p:to>
                                        <p:strVal val="visible"/>
                                      </p:to>
                                    </p:set>
                                    <p:anim calcmode="lin" valueType="num">
                                      <p:cBhvr additive="base">
                                        <p:cTn id="52" dur="500" fill="hold"/>
                                        <p:tgtEl>
                                          <p:spTgt spid="17"/>
                                        </p:tgtEl>
                                        <p:attrNameLst>
                                          <p:attrName>ppt_x</p:attrName>
                                        </p:attrNameLst>
                                      </p:cBhvr>
                                      <p:tavLst>
                                        <p:tav tm="0">
                                          <p:val>
                                            <p:strVal val="#ppt_x"/>
                                          </p:val>
                                        </p:tav>
                                        <p:tav tm="100000">
                                          <p:val>
                                            <p:strVal val="#ppt_x"/>
                                          </p:val>
                                        </p:tav>
                                      </p:tavLst>
                                    </p:anim>
                                    <p:anim calcmode="lin" valueType="num">
                                      <p:cBhvr additive="base">
                                        <p:cTn id="53"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grpId="0" nodeType="clickEffect">
                                  <p:stCondLst>
                                    <p:cond delay="0"/>
                                  </p:stCondLst>
                                  <p:childTnLst>
                                    <p:set>
                                      <p:cBhvr>
                                        <p:cTn id="57" dur="1" fill="hold">
                                          <p:stCondLst>
                                            <p:cond delay="0"/>
                                          </p:stCondLst>
                                        </p:cTn>
                                        <p:tgtEl>
                                          <p:spTgt spid="20"/>
                                        </p:tgtEl>
                                        <p:attrNameLst>
                                          <p:attrName>style.visibility</p:attrName>
                                        </p:attrNameLst>
                                      </p:cBhvr>
                                      <p:to>
                                        <p:strVal val="visible"/>
                                      </p:to>
                                    </p:set>
                                    <p:anim calcmode="lin" valueType="num">
                                      <p:cBhvr additive="base">
                                        <p:cTn id="58" dur="500" fill="hold"/>
                                        <p:tgtEl>
                                          <p:spTgt spid="20"/>
                                        </p:tgtEl>
                                        <p:attrNameLst>
                                          <p:attrName>ppt_x</p:attrName>
                                        </p:attrNameLst>
                                      </p:cBhvr>
                                      <p:tavLst>
                                        <p:tav tm="0">
                                          <p:val>
                                            <p:strVal val="#ppt_x"/>
                                          </p:val>
                                        </p:tav>
                                        <p:tav tm="100000">
                                          <p:val>
                                            <p:strVal val="#ppt_x"/>
                                          </p:val>
                                        </p:tav>
                                      </p:tavLst>
                                    </p:anim>
                                    <p:anim calcmode="lin" valueType="num">
                                      <p:cBhvr additive="base">
                                        <p:cTn id="59"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53" presetClass="entr" presetSubtype="16" fill="hold" grpId="0" nodeType="clickEffect">
                                  <p:stCondLst>
                                    <p:cond delay="0"/>
                                  </p:stCondLst>
                                  <p:childTnLst>
                                    <p:set>
                                      <p:cBhvr>
                                        <p:cTn id="63" dur="1" fill="hold">
                                          <p:stCondLst>
                                            <p:cond delay="0"/>
                                          </p:stCondLst>
                                        </p:cTn>
                                        <p:tgtEl>
                                          <p:spTgt spid="8"/>
                                        </p:tgtEl>
                                        <p:attrNameLst>
                                          <p:attrName>style.visibility</p:attrName>
                                        </p:attrNameLst>
                                      </p:cBhvr>
                                      <p:to>
                                        <p:strVal val="visible"/>
                                      </p:to>
                                    </p:set>
                                    <p:anim calcmode="lin" valueType="num">
                                      <p:cBhvr>
                                        <p:cTn id="64" dur="500" fill="hold"/>
                                        <p:tgtEl>
                                          <p:spTgt spid="8"/>
                                        </p:tgtEl>
                                        <p:attrNameLst>
                                          <p:attrName>ppt_w</p:attrName>
                                        </p:attrNameLst>
                                      </p:cBhvr>
                                      <p:tavLst>
                                        <p:tav tm="0">
                                          <p:val>
                                            <p:fltVal val="0"/>
                                          </p:val>
                                        </p:tav>
                                        <p:tav tm="100000">
                                          <p:val>
                                            <p:strVal val="#ppt_w"/>
                                          </p:val>
                                        </p:tav>
                                      </p:tavLst>
                                    </p:anim>
                                    <p:anim calcmode="lin" valueType="num">
                                      <p:cBhvr>
                                        <p:cTn id="65" dur="500" fill="hold"/>
                                        <p:tgtEl>
                                          <p:spTgt spid="8"/>
                                        </p:tgtEl>
                                        <p:attrNameLst>
                                          <p:attrName>ppt_h</p:attrName>
                                        </p:attrNameLst>
                                      </p:cBhvr>
                                      <p:tavLst>
                                        <p:tav tm="0">
                                          <p:val>
                                            <p:fltVal val="0"/>
                                          </p:val>
                                        </p:tav>
                                        <p:tav tm="100000">
                                          <p:val>
                                            <p:strVal val="#ppt_h"/>
                                          </p:val>
                                        </p:tav>
                                      </p:tavLst>
                                    </p:anim>
                                    <p:animEffect transition="in" filter="fade">
                                      <p:cBhvr>
                                        <p:cTn id="6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5" grpId="0" animBg="1"/>
      <p:bldP spid="16" grpId="0" animBg="1"/>
      <p:bldP spid="17" grpId="0" animBg="1"/>
      <p:bldP spid="5" grpId="0" animBg="1"/>
      <p:bldP spid="18" grpId="0" animBg="1"/>
      <p:bldP spid="20" grpId="0" animBg="1"/>
      <p:bldP spid="21" grpId="0" animBg="1"/>
      <p:bldP spid="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69375"/>
            <a:ext cx="6472988" cy="52201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Abgerundetes Rechteck 11"/>
          <p:cNvSpPr/>
          <p:nvPr/>
        </p:nvSpPr>
        <p:spPr>
          <a:xfrm>
            <a:off x="3893008" y="607082"/>
            <a:ext cx="4590787" cy="617753"/>
          </a:xfrm>
          <a:prstGeom prst="round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lvl="1" indent="0" algn="ctr" defTabSz="914400" rtl="0" eaLnBrk="1" fontAlgn="auto" latinLnBrk="0" hangingPunct="1">
              <a:lnSpc>
                <a:spcPct val="100000"/>
              </a:lnSpc>
              <a:spcBef>
                <a:spcPts val="0"/>
              </a:spcBef>
              <a:spcAft>
                <a:spcPts val="0"/>
              </a:spcAft>
              <a:buClrTx/>
              <a:buSzTx/>
              <a:buFontTx/>
              <a:buNone/>
              <a:tabLst/>
              <a:defRPr/>
            </a:pPr>
            <a:endParaRPr kumimoji="0" lang="de-DE" sz="2800" b="1" i="0" strike="noStrike" kern="1200" cap="none" spc="0" normalizeH="0" baseline="0" noProof="0" dirty="0" smtClean="0">
              <a:ln>
                <a:noFill/>
              </a:ln>
              <a:solidFill>
                <a:prstClr val="white"/>
              </a:solidFill>
              <a:effectLst/>
              <a:uLnTx/>
              <a:uFillTx/>
              <a:latin typeface="Calibri" panose="020F0502020204030204"/>
            </a:endParaRPr>
          </a:p>
          <a:p>
            <a:pPr algn="ctr"/>
            <a:r>
              <a:rPr lang="de-DE" sz="2800" b="1" dirty="0" smtClean="0">
                <a:latin typeface="Arial" panose="020B0604020202020204" pitchFamily="34" charset="0"/>
                <a:ea typeface="Calibri" panose="020F0502020204030204" pitchFamily="34" charset="0"/>
                <a:cs typeface="Times New Roman" panose="02020603050405020304" pitchFamily="18" charset="0"/>
              </a:rPr>
              <a:t>Ehescheidung</a:t>
            </a:r>
            <a:endParaRPr lang="de-DE" sz="2800" dirty="0" smtClean="0"/>
          </a:p>
          <a:p>
            <a:pPr algn="ctr"/>
            <a:endParaRPr kumimoji="0" lang="de-DE" sz="2800" b="1" i="0" strike="noStrike" kern="1200" cap="none" spc="0" normalizeH="0" baseline="0" noProof="0" dirty="0">
              <a:ln>
                <a:noFill/>
              </a:ln>
              <a:solidFill>
                <a:prstClr val="white"/>
              </a:solidFill>
              <a:effectLst/>
              <a:uLnTx/>
              <a:uFillTx/>
              <a:latin typeface="Calibri" panose="020F0502020204030204"/>
            </a:endParaRPr>
          </a:p>
        </p:txBody>
      </p:sp>
      <p:grpSp>
        <p:nvGrpSpPr>
          <p:cNvPr id="7" name="Gruppieren 6"/>
          <p:cNvGrpSpPr/>
          <p:nvPr/>
        </p:nvGrpSpPr>
        <p:grpSpPr>
          <a:xfrm>
            <a:off x="845786" y="1063786"/>
            <a:ext cx="10052114" cy="1676267"/>
            <a:chOff x="845786" y="1063786"/>
            <a:chExt cx="10052114" cy="1676267"/>
          </a:xfrm>
        </p:grpSpPr>
        <p:sp>
          <p:nvSpPr>
            <p:cNvPr id="6" name="Abgerundetes Rechteck 5"/>
            <p:cNvSpPr/>
            <p:nvPr/>
          </p:nvSpPr>
          <p:spPr>
            <a:xfrm>
              <a:off x="845786" y="1405216"/>
              <a:ext cx="10052114" cy="133483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000" dirty="0" smtClean="0"/>
            </a:p>
            <a:p>
              <a:r>
                <a:rPr lang="de-DE" sz="2000" dirty="0" smtClean="0"/>
                <a:t>Wie ändert sich die Berechnung, wenn der Vater nur 1000,00 EUR für die Unterhaltszahlung zur Verfügung hat?</a:t>
              </a:r>
              <a:endParaRPr lang="de-DE" sz="2000" dirty="0"/>
            </a:p>
          </p:txBody>
        </p:sp>
        <p:sp>
          <p:nvSpPr>
            <p:cNvPr id="3" name="Abgerundetes Rechteck 2"/>
            <p:cNvSpPr/>
            <p:nvPr/>
          </p:nvSpPr>
          <p:spPr>
            <a:xfrm>
              <a:off x="845786" y="1063786"/>
              <a:ext cx="1397352" cy="45551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Beispiel:</a:t>
              </a:r>
              <a:endParaRPr lang="de-DE" sz="2400" dirty="0"/>
            </a:p>
          </p:txBody>
        </p:sp>
      </p:grpSp>
      <p:sp>
        <p:nvSpPr>
          <p:cNvPr id="4" name="Ellipse 3"/>
          <p:cNvSpPr/>
          <p:nvPr/>
        </p:nvSpPr>
        <p:spPr>
          <a:xfrm>
            <a:off x="298100" y="1619154"/>
            <a:ext cx="642937" cy="628650"/>
          </a:xfrm>
          <a:prstGeom prst="ellips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B</a:t>
            </a:r>
          </a:p>
        </p:txBody>
      </p:sp>
      <p:sp>
        <p:nvSpPr>
          <p:cNvPr id="15" name="Abgerundetes Rechteck 14"/>
          <p:cNvSpPr/>
          <p:nvPr/>
        </p:nvSpPr>
        <p:spPr>
          <a:xfrm>
            <a:off x="3446113" y="4143250"/>
            <a:ext cx="1368776" cy="455515"/>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Simon</a:t>
            </a:r>
            <a:endParaRPr lang="de-DE" sz="2400" dirty="0"/>
          </a:p>
        </p:txBody>
      </p:sp>
      <p:sp>
        <p:nvSpPr>
          <p:cNvPr id="16" name="Abgerundetes Rechteck 15"/>
          <p:cNvSpPr/>
          <p:nvPr/>
        </p:nvSpPr>
        <p:spPr>
          <a:xfrm>
            <a:off x="3446112" y="4692015"/>
            <a:ext cx="1368777" cy="455515"/>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Tim</a:t>
            </a:r>
            <a:endParaRPr lang="de-DE" sz="2400" dirty="0"/>
          </a:p>
        </p:txBody>
      </p:sp>
      <p:sp>
        <p:nvSpPr>
          <p:cNvPr id="17" name="Abgerundetes Rechteck 16"/>
          <p:cNvSpPr/>
          <p:nvPr/>
        </p:nvSpPr>
        <p:spPr>
          <a:xfrm>
            <a:off x="3446112" y="5240780"/>
            <a:ext cx="1368777" cy="455515"/>
          </a:xfrm>
          <a:prstGeom prst="round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Ehefrau</a:t>
            </a:r>
            <a:endParaRPr lang="de-DE" sz="2400" b="1" dirty="0"/>
          </a:p>
        </p:txBody>
      </p:sp>
      <p:sp>
        <p:nvSpPr>
          <p:cNvPr id="5" name="Ovale Legende 4"/>
          <p:cNvSpPr/>
          <p:nvPr/>
        </p:nvSpPr>
        <p:spPr>
          <a:xfrm>
            <a:off x="298099" y="3763022"/>
            <a:ext cx="2316513" cy="1384508"/>
          </a:xfrm>
          <a:prstGeom prst="wedgeEllipseCallout">
            <a:avLst>
              <a:gd name="adj1" fmla="val 80537"/>
              <a:gd name="adj2" fmla="val 8923"/>
            </a:avLst>
          </a:prstGeom>
          <a:solidFill>
            <a:schemeClr val="accent2">
              <a:lumMod val="60000"/>
              <a:lumOff val="4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t>Wie hoch ist der jeweilige Unterhalt für:</a:t>
            </a:r>
            <a:endParaRPr lang="de-DE" sz="2000" dirty="0"/>
          </a:p>
        </p:txBody>
      </p:sp>
      <p:sp>
        <p:nvSpPr>
          <p:cNvPr id="18" name="Abgerundetes Rechteck 17"/>
          <p:cNvSpPr/>
          <p:nvPr/>
        </p:nvSpPr>
        <p:spPr>
          <a:xfrm>
            <a:off x="5187455" y="4171017"/>
            <a:ext cx="1368776" cy="455515"/>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500,00 €</a:t>
            </a:r>
            <a:endParaRPr lang="de-DE" sz="2400" dirty="0"/>
          </a:p>
        </p:txBody>
      </p:sp>
      <p:sp>
        <p:nvSpPr>
          <p:cNvPr id="20" name="Abgerundetes Rechteck 19"/>
          <p:cNvSpPr/>
          <p:nvPr/>
        </p:nvSpPr>
        <p:spPr>
          <a:xfrm>
            <a:off x="5187455" y="5235017"/>
            <a:ext cx="1368776" cy="455515"/>
          </a:xfrm>
          <a:prstGeom prst="round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0,00 €</a:t>
            </a:r>
            <a:endParaRPr lang="de-DE" sz="2400" b="1" dirty="0"/>
          </a:p>
        </p:txBody>
      </p:sp>
      <p:sp>
        <p:nvSpPr>
          <p:cNvPr id="21" name="Abgerundetes Rechteck 20"/>
          <p:cNvSpPr/>
          <p:nvPr/>
        </p:nvSpPr>
        <p:spPr>
          <a:xfrm>
            <a:off x="5187455" y="4692014"/>
            <a:ext cx="1368776" cy="455515"/>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5</a:t>
            </a:r>
            <a:r>
              <a:rPr lang="de-DE" sz="2400" b="1" dirty="0"/>
              <a:t>0</a:t>
            </a:r>
            <a:r>
              <a:rPr lang="de-DE" sz="2400" b="1" dirty="0" smtClean="0"/>
              <a:t>0,00 €</a:t>
            </a:r>
            <a:endParaRPr lang="de-DE" sz="2400" dirty="0"/>
          </a:p>
        </p:txBody>
      </p:sp>
      <p:sp>
        <p:nvSpPr>
          <p:cNvPr id="19" name="Pfeil nach links 18"/>
          <p:cNvSpPr/>
          <p:nvPr/>
        </p:nvSpPr>
        <p:spPr>
          <a:xfrm>
            <a:off x="6718059" y="4990366"/>
            <a:ext cx="3626091" cy="847245"/>
          </a:xfrm>
          <a:prstGeom prst="leftArrow">
            <a:avLst>
              <a:gd name="adj1" fmla="val 50000"/>
              <a:gd name="adj2" fmla="val 6074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  kein Rest vorhanden</a:t>
            </a:r>
            <a:endParaRPr lang="de-DE" sz="2400" b="1" dirty="0"/>
          </a:p>
        </p:txBody>
      </p:sp>
    </p:spTree>
    <p:extLst>
      <p:ext uri="{BB962C8B-B14F-4D97-AF65-F5344CB8AC3E}">
        <p14:creationId xmlns:p14="http://schemas.microsoft.com/office/powerpoint/2010/main" val="659901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500" fill="hold"/>
                                        <p:tgtEl>
                                          <p:spTgt spid="4"/>
                                        </p:tgtEl>
                                        <p:attrNameLst>
                                          <p:attrName>ppt_w</p:attrName>
                                        </p:attrNameLst>
                                      </p:cBhvr>
                                      <p:tavLst>
                                        <p:tav tm="0">
                                          <p:val>
                                            <p:fltVal val="0"/>
                                          </p:val>
                                        </p:tav>
                                        <p:tav tm="100000">
                                          <p:val>
                                            <p:strVal val="#ppt_w"/>
                                          </p:val>
                                        </p:tav>
                                      </p:tavLst>
                                    </p:anim>
                                    <p:anim calcmode="lin" valueType="num">
                                      <p:cBhvr>
                                        <p:cTn id="14" dur="500" fill="hold"/>
                                        <p:tgtEl>
                                          <p:spTgt spid="4"/>
                                        </p:tgtEl>
                                        <p:attrNameLst>
                                          <p:attrName>ppt_h</p:attrName>
                                        </p:attrNameLst>
                                      </p:cBhvr>
                                      <p:tavLst>
                                        <p:tav tm="0">
                                          <p:val>
                                            <p:fltVal val="0"/>
                                          </p:val>
                                        </p:tav>
                                        <p:tav tm="100000">
                                          <p:val>
                                            <p:strVal val="#ppt_h"/>
                                          </p:val>
                                        </p:tav>
                                      </p:tavLst>
                                    </p:anim>
                                    <p:animEffect transition="in" filter="fade">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p:cTn id="20" dur="1000" fill="hold"/>
                                        <p:tgtEl>
                                          <p:spTgt spid="5"/>
                                        </p:tgtEl>
                                        <p:attrNameLst>
                                          <p:attrName>ppt_w</p:attrName>
                                        </p:attrNameLst>
                                      </p:cBhvr>
                                      <p:tavLst>
                                        <p:tav tm="0">
                                          <p:val>
                                            <p:fltVal val="0"/>
                                          </p:val>
                                        </p:tav>
                                        <p:tav tm="100000">
                                          <p:val>
                                            <p:strVal val="#ppt_w"/>
                                          </p:val>
                                        </p:tav>
                                      </p:tavLst>
                                    </p:anim>
                                    <p:anim calcmode="lin" valueType="num">
                                      <p:cBhvr>
                                        <p:cTn id="21" dur="1000" fill="hold"/>
                                        <p:tgtEl>
                                          <p:spTgt spid="5"/>
                                        </p:tgtEl>
                                        <p:attrNameLst>
                                          <p:attrName>ppt_h</p:attrName>
                                        </p:attrNameLst>
                                      </p:cBhvr>
                                      <p:tavLst>
                                        <p:tav tm="0">
                                          <p:val>
                                            <p:fltVal val="0"/>
                                          </p:val>
                                        </p:tav>
                                        <p:tav tm="100000">
                                          <p:val>
                                            <p:strVal val="#ppt_h"/>
                                          </p:val>
                                        </p:tav>
                                      </p:tavLst>
                                    </p:anim>
                                    <p:anim calcmode="lin" valueType="num">
                                      <p:cBhvr>
                                        <p:cTn id="22" dur="1000" fill="hold"/>
                                        <p:tgtEl>
                                          <p:spTgt spid="5"/>
                                        </p:tgtEl>
                                        <p:attrNameLst>
                                          <p:attrName>style.rotation</p:attrName>
                                        </p:attrNameLst>
                                      </p:cBhvr>
                                      <p:tavLst>
                                        <p:tav tm="0">
                                          <p:val>
                                            <p:fltVal val="90"/>
                                          </p:val>
                                        </p:tav>
                                        <p:tav tm="100000">
                                          <p:val>
                                            <p:fltVal val="0"/>
                                          </p:val>
                                        </p:tav>
                                      </p:tavLst>
                                    </p:anim>
                                    <p:animEffect transition="in" filter="fade">
                                      <p:cBhvr>
                                        <p:cTn id="23" dur="10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anim calcmode="lin" valueType="num">
                                      <p:cBhvr additive="base">
                                        <p:cTn id="28" dur="500" fill="hold"/>
                                        <p:tgtEl>
                                          <p:spTgt spid="15"/>
                                        </p:tgtEl>
                                        <p:attrNameLst>
                                          <p:attrName>ppt_x</p:attrName>
                                        </p:attrNameLst>
                                      </p:cBhvr>
                                      <p:tavLst>
                                        <p:tav tm="0">
                                          <p:val>
                                            <p:strVal val="#ppt_x"/>
                                          </p:val>
                                        </p:tav>
                                        <p:tav tm="100000">
                                          <p:val>
                                            <p:strVal val="#ppt_x"/>
                                          </p:val>
                                        </p:tav>
                                      </p:tavLst>
                                    </p:anim>
                                    <p:anim calcmode="lin" valueType="num">
                                      <p:cBhvr additive="base">
                                        <p:cTn id="29"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18"/>
                                        </p:tgtEl>
                                        <p:attrNameLst>
                                          <p:attrName>style.visibility</p:attrName>
                                        </p:attrNameLst>
                                      </p:cBhvr>
                                      <p:to>
                                        <p:strVal val="visible"/>
                                      </p:to>
                                    </p:set>
                                    <p:anim calcmode="lin" valueType="num">
                                      <p:cBhvr additive="base">
                                        <p:cTn id="34" dur="500" fill="hold"/>
                                        <p:tgtEl>
                                          <p:spTgt spid="18"/>
                                        </p:tgtEl>
                                        <p:attrNameLst>
                                          <p:attrName>ppt_x</p:attrName>
                                        </p:attrNameLst>
                                      </p:cBhvr>
                                      <p:tavLst>
                                        <p:tav tm="0">
                                          <p:val>
                                            <p:strVal val="#ppt_x"/>
                                          </p:val>
                                        </p:tav>
                                        <p:tav tm="100000">
                                          <p:val>
                                            <p:strVal val="#ppt_x"/>
                                          </p:val>
                                        </p:tav>
                                      </p:tavLst>
                                    </p:anim>
                                    <p:anim calcmode="lin" valueType="num">
                                      <p:cBhvr additive="base">
                                        <p:cTn id="35"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16"/>
                                        </p:tgtEl>
                                        <p:attrNameLst>
                                          <p:attrName>style.visibility</p:attrName>
                                        </p:attrNameLst>
                                      </p:cBhvr>
                                      <p:to>
                                        <p:strVal val="visible"/>
                                      </p:to>
                                    </p:set>
                                    <p:anim calcmode="lin" valueType="num">
                                      <p:cBhvr additive="base">
                                        <p:cTn id="40" dur="500" fill="hold"/>
                                        <p:tgtEl>
                                          <p:spTgt spid="16"/>
                                        </p:tgtEl>
                                        <p:attrNameLst>
                                          <p:attrName>ppt_x</p:attrName>
                                        </p:attrNameLst>
                                      </p:cBhvr>
                                      <p:tavLst>
                                        <p:tav tm="0">
                                          <p:val>
                                            <p:strVal val="#ppt_x"/>
                                          </p:val>
                                        </p:tav>
                                        <p:tav tm="100000">
                                          <p:val>
                                            <p:strVal val="#ppt_x"/>
                                          </p:val>
                                        </p:tav>
                                      </p:tavLst>
                                    </p:anim>
                                    <p:anim calcmode="lin" valueType="num">
                                      <p:cBhvr additive="base">
                                        <p:cTn id="41"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21"/>
                                        </p:tgtEl>
                                        <p:attrNameLst>
                                          <p:attrName>style.visibility</p:attrName>
                                        </p:attrNameLst>
                                      </p:cBhvr>
                                      <p:to>
                                        <p:strVal val="visible"/>
                                      </p:to>
                                    </p:set>
                                    <p:anim calcmode="lin" valueType="num">
                                      <p:cBhvr additive="base">
                                        <p:cTn id="46" dur="500" fill="hold"/>
                                        <p:tgtEl>
                                          <p:spTgt spid="21"/>
                                        </p:tgtEl>
                                        <p:attrNameLst>
                                          <p:attrName>ppt_x</p:attrName>
                                        </p:attrNameLst>
                                      </p:cBhvr>
                                      <p:tavLst>
                                        <p:tav tm="0">
                                          <p:val>
                                            <p:strVal val="#ppt_x"/>
                                          </p:val>
                                        </p:tav>
                                        <p:tav tm="100000">
                                          <p:val>
                                            <p:strVal val="#ppt_x"/>
                                          </p:val>
                                        </p:tav>
                                      </p:tavLst>
                                    </p:anim>
                                    <p:anim calcmode="lin" valueType="num">
                                      <p:cBhvr additive="base">
                                        <p:cTn id="47"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17"/>
                                        </p:tgtEl>
                                        <p:attrNameLst>
                                          <p:attrName>style.visibility</p:attrName>
                                        </p:attrNameLst>
                                      </p:cBhvr>
                                      <p:to>
                                        <p:strVal val="visible"/>
                                      </p:to>
                                    </p:set>
                                    <p:anim calcmode="lin" valueType="num">
                                      <p:cBhvr additive="base">
                                        <p:cTn id="52" dur="500" fill="hold"/>
                                        <p:tgtEl>
                                          <p:spTgt spid="17"/>
                                        </p:tgtEl>
                                        <p:attrNameLst>
                                          <p:attrName>ppt_x</p:attrName>
                                        </p:attrNameLst>
                                      </p:cBhvr>
                                      <p:tavLst>
                                        <p:tav tm="0">
                                          <p:val>
                                            <p:strVal val="#ppt_x"/>
                                          </p:val>
                                        </p:tav>
                                        <p:tav tm="100000">
                                          <p:val>
                                            <p:strVal val="#ppt_x"/>
                                          </p:val>
                                        </p:tav>
                                      </p:tavLst>
                                    </p:anim>
                                    <p:anim calcmode="lin" valueType="num">
                                      <p:cBhvr additive="base">
                                        <p:cTn id="53"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grpId="0" nodeType="clickEffect">
                                  <p:stCondLst>
                                    <p:cond delay="0"/>
                                  </p:stCondLst>
                                  <p:childTnLst>
                                    <p:set>
                                      <p:cBhvr>
                                        <p:cTn id="57" dur="1" fill="hold">
                                          <p:stCondLst>
                                            <p:cond delay="0"/>
                                          </p:stCondLst>
                                        </p:cTn>
                                        <p:tgtEl>
                                          <p:spTgt spid="20"/>
                                        </p:tgtEl>
                                        <p:attrNameLst>
                                          <p:attrName>style.visibility</p:attrName>
                                        </p:attrNameLst>
                                      </p:cBhvr>
                                      <p:to>
                                        <p:strVal val="visible"/>
                                      </p:to>
                                    </p:set>
                                    <p:anim calcmode="lin" valueType="num">
                                      <p:cBhvr additive="base">
                                        <p:cTn id="58" dur="500" fill="hold"/>
                                        <p:tgtEl>
                                          <p:spTgt spid="20"/>
                                        </p:tgtEl>
                                        <p:attrNameLst>
                                          <p:attrName>ppt_x</p:attrName>
                                        </p:attrNameLst>
                                      </p:cBhvr>
                                      <p:tavLst>
                                        <p:tav tm="0">
                                          <p:val>
                                            <p:strVal val="#ppt_x"/>
                                          </p:val>
                                        </p:tav>
                                        <p:tav tm="100000">
                                          <p:val>
                                            <p:strVal val="#ppt_x"/>
                                          </p:val>
                                        </p:tav>
                                      </p:tavLst>
                                    </p:anim>
                                    <p:anim calcmode="lin" valueType="num">
                                      <p:cBhvr additive="base">
                                        <p:cTn id="59"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53" presetClass="entr" presetSubtype="16" fill="hold" grpId="0" nodeType="clickEffect">
                                  <p:stCondLst>
                                    <p:cond delay="0"/>
                                  </p:stCondLst>
                                  <p:childTnLst>
                                    <p:set>
                                      <p:cBhvr>
                                        <p:cTn id="63" dur="1" fill="hold">
                                          <p:stCondLst>
                                            <p:cond delay="0"/>
                                          </p:stCondLst>
                                        </p:cTn>
                                        <p:tgtEl>
                                          <p:spTgt spid="19"/>
                                        </p:tgtEl>
                                        <p:attrNameLst>
                                          <p:attrName>style.visibility</p:attrName>
                                        </p:attrNameLst>
                                      </p:cBhvr>
                                      <p:to>
                                        <p:strVal val="visible"/>
                                      </p:to>
                                    </p:set>
                                    <p:anim calcmode="lin" valueType="num">
                                      <p:cBhvr>
                                        <p:cTn id="64" dur="500" fill="hold"/>
                                        <p:tgtEl>
                                          <p:spTgt spid="19"/>
                                        </p:tgtEl>
                                        <p:attrNameLst>
                                          <p:attrName>ppt_w</p:attrName>
                                        </p:attrNameLst>
                                      </p:cBhvr>
                                      <p:tavLst>
                                        <p:tav tm="0">
                                          <p:val>
                                            <p:fltVal val="0"/>
                                          </p:val>
                                        </p:tav>
                                        <p:tav tm="100000">
                                          <p:val>
                                            <p:strVal val="#ppt_w"/>
                                          </p:val>
                                        </p:tav>
                                      </p:tavLst>
                                    </p:anim>
                                    <p:anim calcmode="lin" valueType="num">
                                      <p:cBhvr>
                                        <p:cTn id="65" dur="500" fill="hold"/>
                                        <p:tgtEl>
                                          <p:spTgt spid="19"/>
                                        </p:tgtEl>
                                        <p:attrNameLst>
                                          <p:attrName>ppt_h</p:attrName>
                                        </p:attrNameLst>
                                      </p:cBhvr>
                                      <p:tavLst>
                                        <p:tav tm="0">
                                          <p:val>
                                            <p:fltVal val="0"/>
                                          </p:val>
                                        </p:tav>
                                        <p:tav tm="100000">
                                          <p:val>
                                            <p:strVal val="#ppt_h"/>
                                          </p:val>
                                        </p:tav>
                                      </p:tavLst>
                                    </p:anim>
                                    <p:animEffect transition="in" filter="fade">
                                      <p:cBhvr>
                                        <p:cTn id="66"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5" grpId="0" animBg="1"/>
      <p:bldP spid="16" grpId="0" animBg="1"/>
      <p:bldP spid="17" grpId="0" animBg="1"/>
      <p:bldP spid="5" grpId="0" animBg="1"/>
      <p:bldP spid="18" grpId="0" animBg="1"/>
      <p:bldP spid="20" grpId="0" animBg="1"/>
      <p:bldP spid="21" grpId="0" animBg="1"/>
      <p:bldP spid="1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bgerundetes Rechteck 4"/>
          <p:cNvSpPr/>
          <p:nvPr/>
        </p:nvSpPr>
        <p:spPr>
          <a:xfrm>
            <a:off x="435769" y="2521743"/>
            <a:ext cx="11244263" cy="217884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effectLst>
                  <a:outerShdw blurRad="38100" dist="38100" dir="2700000" algn="tl">
                    <a:srgbClr val="000000">
                      <a:alpha val="43137"/>
                    </a:srgbClr>
                  </a:outerShdw>
                </a:effectLst>
              </a:rPr>
              <a:t>es gilt der Grundsatz der nachehelichen Eigenverantwortung </a:t>
            </a:r>
          </a:p>
          <a:p>
            <a:pPr marL="342900" lvl="0" indent="-342900">
              <a:buFont typeface="Arial" panose="020B0604020202020204" pitchFamily="34" charset="0"/>
              <a:buChar char="•"/>
            </a:pPr>
            <a:r>
              <a:rPr lang="de-DE" sz="2000" b="1" dirty="0">
                <a:effectLst>
                  <a:outerShdw blurRad="38100" dist="38100" dir="2700000" algn="tl">
                    <a:srgbClr val="000000">
                      <a:alpha val="43137"/>
                    </a:srgbClr>
                  </a:outerShdw>
                </a:effectLst>
              </a:rPr>
              <a:t>jeder Ehegatte muss wieder selbst für seinen Unterhalt sorgen, sobald die Scheidung rechtskräftig geworden ist (§ 1569 S. 1 BGB)</a:t>
            </a:r>
          </a:p>
          <a:p>
            <a:pPr marL="342900" lvl="0" indent="-342900">
              <a:buFont typeface="Arial" panose="020B0604020202020204" pitchFamily="34" charset="0"/>
              <a:buChar char="•"/>
            </a:pPr>
            <a:r>
              <a:rPr lang="de-DE" sz="2000" b="1" dirty="0">
                <a:effectLst>
                  <a:outerShdw blurRad="38100" dist="38100" dir="2700000" algn="tl">
                    <a:srgbClr val="000000">
                      <a:alpha val="43137"/>
                    </a:srgbClr>
                  </a:outerShdw>
                </a:effectLst>
              </a:rPr>
              <a:t>von kinderbetreuten Elternteilen wird ein baldiger Wiedereinstieg in den Beruf erwartet, wenn es die Belange des Kindes nicht entgegenstehen</a:t>
            </a:r>
          </a:p>
          <a:p>
            <a:pPr marL="342900" lvl="0" indent="-342900">
              <a:buFont typeface="Arial" panose="020B0604020202020204" pitchFamily="34" charset="0"/>
              <a:buChar char="•"/>
            </a:pPr>
            <a:r>
              <a:rPr lang="de-DE" sz="2000" b="1" dirty="0">
                <a:effectLst>
                  <a:outerShdw blurRad="38100" dist="38100" dir="2700000" algn="tl">
                    <a:srgbClr val="000000">
                      <a:alpha val="43137"/>
                    </a:srgbClr>
                  </a:outerShdw>
                </a:effectLst>
              </a:rPr>
              <a:t>stufenweiser Übergang in die Vollzeitbeschäftigung</a:t>
            </a:r>
          </a:p>
          <a:p>
            <a:pPr marL="342900" lvl="0" indent="-342900">
              <a:buFont typeface="Arial" panose="020B0604020202020204" pitchFamily="34" charset="0"/>
              <a:buChar char="•"/>
            </a:pPr>
            <a:r>
              <a:rPr lang="de-DE" sz="2000" b="1" dirty="0">
                <a:effectLst>
                  <a:outerShdw blurRad="38100" dist="38100" dir="2700000" algn="tl">
                    <a:srgbClr val="000000">
                      <a:alpha val="43137"/>
                    </a:srgbClr>
                  </a:outerShdw>
                </a:effectLst>
              </a:rPr>
              <a:t>Prüfung des Einzelfalls</a:t>
            </a:r>
          </a:p>
        </p:txBody>
      </p:sp>
      <p:sp>
        <p:nvSpPr>
          <p:cNvPr id="4" name="Rechteck 3"/>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Abgerundetes Rechteck 5"/>
          <p:cNvSpPr/>
          <p:nvPr/>
        </p:nvSpPr>
        <p:spPr>
          <a:xfrm>
            <a:off x="435769" y="1000125"/>
            <a:ext cx="11244263" cy="1328738"/>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smtClean="0"/>
              <a:t>Die </a:t>
            </a:r>
            <a:r>
              <a:rPr lang="de-DE" sz="2000" dirty="0"/>
              <a:t>Familie soll zunächst aus eigener Kraft versuchen, ihre Angehörige zu versorgen, ehe hilfsweise stattliche Hilfe gewährt </a:t>
            </a:r>
            <a:r>
              <a:rPr lang="de-DE" sz="2000" dirty="0" smtClean="0"/>
              <a:t>wird.</a:t>
            </a:r>
            <a:endParaRPr lang="de-DE" sz="2000" dirty="0"/>
          </a:p>
        </p:txBody>
      </p:sp>
      <p:sp>
        <p:nvSpPr>
          <p:cNvPr id="7" name="Abgerundetes Rechteck 6"/>
          <p:cNvSpPr/>
          <p:nvPr/>
        </p:nvSpPr>
        <p:spPr>
          <a:xfrm>
            <a:off x="1260146" y="194680"/>
            <a:ext cx="9558338" cy="617753"/>
          </a:xfrm>
          <a:prstGeom prst="round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Unterhalt für den geschiedenen Ehegatten = nachehelicher Unterhalt </a:t>
            </a:r>
            <a:endParaRPr lang="de-DE" sz="2400" dirty="0"/>
          </a:p>
        </p:txBody>
      </p:sp>
      <p:sp>
        <p:nvSpPr>
          <p:cNvPr id="8" name="Abgerundetes Rechteck 7"/>
          <p:cNvSpPr/>
          <p:nvPr/>
        </p:nvSpPr>
        <p:spPr>
          <a:xfrm>
            <a:off x="1260146" y="5143500"/>
            <a:ext cx="8741570" cy="122872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Rangfolge</a:t>
            </a:r>
            <a:r>
              <a:rPr lang="de-DE" dirty="0"/>
              <a:t> nach § 1609 BGB: </a:t>
            </a:r>
          </a:p>
          <a:p>
            <a:pPr lvl="0"/>
            <a:r>
              <a:rPr lang="de-DE" dirty="0"/>
              <a:t>minderjährige unverheiratete Kinder haben absoluten Vorrang vor Ehegatten (Nr. 1 BGB) </a:t>
            </a:r>
          </a:p>
          <a:p>
            <a:pPr lvl="0"/>
            <a:r>
              <a:rPr lang="de-DE" dirty="0"/>
              <a:t>dann Elternteile, die Kinder betreuen und langjährig verheiratete Ehegatten (Nr. 2 BGB)</a:t>
            </a:r>
          </a:p>
          <a:p>
            <a:pPr lvl="0"/>
            <a:r>
              <a:rPr lang="de-DE" dirty="0"/>
              <a:t>sonstige Ehegatten (Nr. 3 BGB)</a:t>
            </a:r>
          </a:p>
        </p:txBody>
      </p:sp>
      <p:sp>
        <p:nvSpPr>
          <p:cNvPr id="9" name="Gefaltete Ecke 8"/>
          <p:cNvSpPr/>
          <p:nvPr/>
        </p:nvSpPr>
        <p:spPr>
          <a:xfrm rot="171909">
            <a:off x="10497978" y="3960131"/>
            <a:ext cx="1310540" cy="1280888"/>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1569 </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4004516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bgerundetes Rechteck 4"/>
          <p:cNvSpPr/>
          <p:nvPr/>
        </p:nvSpPr>
        <p:spPr>
          <a:xfrm>
            <a:off x="3730825" y="864978"/>
            <a:ext cx="4077960" cy="1182029"/>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1600" b="1" dirty="0">
                <a:solidFill>
                  <a:schemeClr val="accent4">
                    <a:lumMod val="60000"/>
                    <a:lumOff val="40000"/>
                  </a:schemeClr>
                </a:solidFill>
                <a:effectLst>
                  <a:outerShdw blurRad="38100" dist="38100" dir="2700000" algn="tl">
                    <a:srgbClr val="000000">
                      <a:alpha val="43137"/>
                    </a:srgbClr>
                  </a:outerShdw>
                </a:effectLst>
              </a:rPr>
              <a:t>Bedarf</a:t>
            </a:r>
            <a:r>
              <a:rPr lang="de-DE" sz="1600" b="1" dirty="0">
                <a:effectLst>
                  <a:outerShdw blurRad="38100" dist="38100" dir="2700000" algn="tl">
                    <a:srgbClr val="000000">
                      <a:alpha val="43137"/>
                    </a:srgbClr>
                  </a:outerShdw>
                </a:effectLst>
              </a:rPr>
              <a:t> </a:t>
            </a:r>
            <a:r>
              <a:rPr lang="de-DE" sz="1600" dirty="0"/>
              <a:t>richtet sich nach den bisher die Ehe prägenden Lebensverhältnissen zum Zeitpunkt der Rechtskraft der </a:t>
            </a:r>
            <a:r>
              <a:rPr lang="de-DE" sz="1600" dirty="0" smtClean="0"/>
              <a:t>Scheidung</a:t>
            </a:r>
          </a:p>
          <a:p>
            <a:r>
              <a:rPr lang="de-DE" sz="1600" dirty="0" smtClean="0"/>
              <a:t> </a:t>
            </a:r>
            <a:r>
              <a:rPr lang="de-DE" sz="1600" dirty="0"/>
              <a:t>(§ 1578 I S. 1 BGB)</a:t>
            </a:r>
          </a:p>
        </p:txBody>
      </p:sp>
      <p:sp>
        <p:nvSpPr>
          <p:cNvPr id="4" name="Rechteck 3"/>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Abgerundetes Rechteck 5"/>
          <p:cNvSpPr/>
          <p:nvPr/>
        </p:nvSpPr>
        <p:spPr>
          <a:xfrm>
            <a:off x="175485" y="812433"/>
            <a:ext cx="3405915" cy="581719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solidFill>
                  <a:schemeClr val="accent4">
                    <a:lumMod val="60000"/>
                    <a:lumOff val="40000"/>
                  </a:schemeClr>
                </a:solidFill>
                <a:effectLst>
                  <a:outerShdw blurRad="38100" dist="38100" dir="2700000" algn="tl">
                    <a:srgbClr val="000000">
                      <a:alpha val="43137"/>
                    </a:srgbClr>
                  </a:outerShdw>
                </a:effectLst>
              </a:rPr>
              <a:t>in besonderen Situationen </a:t>
            </a:r>
            <a:r>
              <a:rPr lang="de-DE" dirty="0"/>
              <a:t>– </a:t>
            </a:r>
            <a:r>
              <a:rPr lang="de-DE" b="1" dirty="0">
                <a:effectLst>
                  <a:outerShdw blurRad="38100" dist="38100" dir="2700000" algn="tl">
                    <a:srgbClr val="000000">
                      <a:alpha val="43137"/>
                    </a:srgbClr>
                  </a:outerShdw>
                </a:effectLst>
              </a:rPr>
              <a:t>längerer Anspruch auf Unterhalt möglich </a:t>
            </a:r>
            <a:endParaRPr lang="de-DE" b="1" dirty="0" smtClean="0">
              <a:effectLst>
                <a:outerShdw blurRad="38100" dist="38100" dir="2700000" algn="tl">
                  <a:srgbClr val="000000">
                    <a:alpha val="43137"/>
                  </a:srgbClr>
                </a:outerShdw>
              </a:effectLst>
            </a:endParaRPr>
          </a:p>
          <a:p>
            <a:r>
              <a:rPr lang="de-DE" dirty="0" smtClean="0"/>
              <a:t>(§ </a:t>
            </a:r>
            <a:r>
              <a:rPr lang="de-DE" dirty="0"/>
              <a:t>1569 S. 2 BGB): </a:t>
            </a:r>
          </a:p>
          <a:p>
            <a:pPr marL="285750" lvl="0" indent="-285750">
              <a:buFont typeface="Arial" panose="020B0604020202020204" pitchFamily="34" charset="0"/>
              <a:buChar char="•"/>
            </a:pPr>
            <a:r>
              <a:rPr lang="de-DE" b="1" dirty="0">
                <a:effectLst>
                  <a:outerShdw blurRad="38100" dist="38100" dir="2700000" algn="tl">
                    <a:srgbClr val="000000">
                      <a:alpha val="43137"/>
                    </a:srgbClr>
                  </a:outerShdw>
                </a:effectLst>
              </a:rPr>
              <a:t>Betreuung eines gemeinschaftlichen Kindes (§ </a:t>
            </a:r>
            <a:r>
              <a:rPr lang="de-DE" b="1" dirty="0" smtClean="0">
                <a:effectLst>
                  <a:outerShdw blurRad="38100" dist="38100" dir="2700000" algn="tl">
                    <a:srgbClr val="000000">
                      <a:alpha val="43137"/>
                    </a:srgbClr>
                  </a:outerShdw>
                </a:effectLst>
              </a:rPr>
              <a:t>1570 I S.1 </a:t>
            </a:r>
            <a:r>
              <a:rPr lang="de-DE" b="1" dirty="0">
                <a:effectLst>
                  <a:outerShdw blurRad="38100" dist="38100" dir="2700000" algn="tl">
                    <a:srgbClr val="000000">
                      <a:alpha val="43137"/>
                    </a:srgbClr>
                  </a:outerShdw>
                </a:effectLst>
              </a:rPr>
              <a:t>BGB)</a:t>
            </a:r>
          </a:p>
          <a:p>
            <a:pPr marL="285750" lvl="0" indent="-285750">
              <a:buFont typeface="Arial" panose="020B0604020202020204" pitchFamily="34" charset="0"/>
              <a:buChar char="•"/>
            </a:pPr>
            <a:r>
              <a:rPr lang="de-DE" dirty="0"/>
              <a:t>Alter (§ 1571 BGB)</a:t>
            </a:r>
          </a:p>
          <a:p>
            <a:pPr marL="285750" lvl="0" indent="-285750">
              <a:buFont typeface="Arial" panose="020B0604020202020204" pitchFamily="34" charset="0"/>
              <a:buChar char="•"/>
            </a:pPr>
            <a:r>
              <a:rPr lang="de-DE" dirty="0"/>
              <a:t>Krankheit/Gebrechen (§ 1572 BGB)</a:t>
            </a:r>
          </a:p>
          <a:p>
            <a:pPr marL="285750" lvl="0" indent="-285750">
              <a:buFont typeface="Arial" panose="020B0604020202020204" pitchFamily="34" charset="0"/>
              <a:buChar char="•"/>
            </a:pPr>
            <a:r>
              <a:rPr lang="de-DE" dirty="0"/>
              <a:t>Fehlen einer angemessenen Erwerbstätigkeit (§§ 1573 f. BGB)</a:t>
            </a:r>
          </a:p>
          <a:p>
            <a:pPr marL="285750" lvl="0" indent="-285750">
              <a:buFont typeface="Arial" panose="020B0604020202020204" pitchFamily="34" charset="0"/>
              <a:buChar char="•"/>
            </a:pPr>
            <a:r>
              <a:rPr lang="de-DE" dirty="0"/>
              <a:t>aus Billigkeitsgründen (z. B. gemeinsam aufgenommenes Pflegekind betreuen, § 1576 BGB)</a:t>
            </a:r>
          </a:p>
          <a:p>
            <a:pPr marL="285750" lvl="0" indent="-285750">
              <a:buFont typeface="Arial" panose="020B0604020202020204" pitchFamily="34" charset="0"/>
              <a:buChar char="•"/>
            </a:pPr>
            <a:r>
              <a:rPr lang="de-DE" b="1" dirty="0">
                <a:effectLst>
                  <a:outerShdw blurRad="38100" dist="38100" dir="2700000" algn="tl">
                    <a:srgbClr val="000000">
                      <a:alpha val="43137"/>
                    </a:srgbClr>
                  </a:outerShdw>
                </a:effectLst>
              </a:rPr>
              <a:t>Fehlen einer angemessenen Ausbildung (§ 1575 BGB)</a:t>
            </a:r>
          </a:p>
        </p:txBody>
      </p:sp>
      <p:sp>
        <p:nvSpPr>
          <p:cNvPr id="7" name="Abgerundetes Rechteck 6"/>
          <p:cNvSpPr/>
          <p:nvPr/>
        </p:nvSpPr>
        <p:spPr>
          <a:xfrm>
            <a:off x="1260146" y="194681"/>
            <a:ext cx="9558338" cy="456396"/>
          </a:xfrm>
          <a:prstGeom prst="round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Unterhalt für den geschiedenen Ehegatten = nachehelicher Unterhalt </a:t>
            </a:r>
            <a:endParaRPr lang="de-DE" sz="2400" dirty="0"/>
          </a:p>
        </p:txBody>
      </p:sp>
      <p:sp>
        <p:nvSpPr>
          <p:cNvPr id="8" name="Abgerundetes Rechteck 7"/>
          <p:cNvSpPr/>
          <p:nvPr/>
        </p:nvSpPr>
        <p:spPr>
          <a:xfrm>
            <a:off x="3768860" y="2185498"/>
            <a:ext cx="3898700" cy="2866158"/>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1600" b="1" dirty="0">
                <a:solidFill>
                  <a:schemeClr val="accent4">
                    <a:lumMod val="60000"/>
                    <a:lumOff val="40000"/>
                  </a:schemeClr>
                </a:solidFill>
                <a:effectLst>
                  <a:outerShdw blurRad="38100" dist="38100" dir="2700000" algn="tl">
                    <a:srgbClr val="000000">
                      <a:alpha val="43137"/>
                    </a:srgbClr>
                  </a:outerShdw>
                </a:effectLst>
              </a:rPr>
              <a:t>Leistungsfähigkeit des </a:t>
            </a:r>
            <a:r>
              <a:rPr lang="de-DE" sz="1600" b="1" dirty="0" smtClean="0">
                <a:solidFill>
                  <a:schemeClr val="accent4">
                    <a:lumMod val="60000"/>
                    <a:lumOff val="40000"/>
                  </a:schemeClr>
                </a:solidFill>
                <a:effectLst>
                  <a:outerShdw blurRad="38100" dist="38100" dir="2700000" algn="tl">
                    <a:srgbClr val="000000">
                      <a:alpha val="43137"/>
                    </a:srgbClr>
                  </a:outerShdw>
                </a:effectLst>
              </a:rPr>
              <a:t>Verpflichteten</a:t>
            </a:r>
          </a:p>
          <a:p>
            <a:r>
              <a:rPr lang="de-DE" sz="1600" b="1" dirty="0" smtClean="0">
                <a:effectLst>
                  <a:outerShdw blurRad="38100" dist="38100" dir="2700000" algn="tl">
                    <a:srgbClr val="000000">
                      <a:alpha val="43137"/>
                    </a:srgbClr>
                  </a:outerShdw>
                </a:effectLst>
              </a:rPr>
              <a:t>(§ </a:t>
            </a:r>
            <a:r>
              <a:rPr lang="de-DE" sz="1600" b="1" dirty="0">
                <a:effectLst>
                  <a:outerShdw blurRad="38100" dist="38100" dir="2700000" algn="tl">
                    <a:srgbClr val="000000">
                      <a:alpha val="43137"/>
                    </a:srgbClr>
                  </a:outerShdw>
                </a:effectLst>
              </a:rPr>
              <a:t>1581 BGB):</a:t>
            </a:r>
          </a:p>
          <a:p>
            <a:pPr lvl="0"/>
            <a:r>
              <a:rPr lang="de-DE" sz="1600" b="1" dirty="0">
                <a:effectLst>
                  <a:outerShdw blurRad="38100" dist="38100" dir="2700000" algn="tl">
                    <a:srgbClr val="000000">
                      <a:alpha val="43137"/>
                    </a:srgbClr>
                  </a:outerShdw>
                </a:effectLst>
              </a:rPr>
              <a:t>Verpflichtete muss </a:t>
            </a:r>
            <a:r>
              <a:rPr lang="de-DE" sz="1600" b="1" dirty="0" smtClean="0">
                <a:effectLst>
                  <a:outerShdw blurRad="38100" dist="38100" dir="2700000" algn="tl">
                    <a:srgbClr val="000000">
                      <a:alpha val="43137"/>
                    </a:srgbClr>
                  </a:outerShdw>
                </a:effectLst>
              </a:rPr>
              <a:t>unter Berücksichtigung seiner sonstigen Verpflichtungen im Stande sein, ohne Gefährdung des eigenen angemessenen Unterhalts, dem Berechtigten Unterhalt zu gewähren.</a:t>
            </a:r>
            <a:endParaRPr lang="de-DE" sz="1600" b="1" dirty="0">
              <a:effectLst>
                <a:outerShdw blurRad="38100" dist="38100" dir="2700000" algn="tl">
                  <a:srgbClr val="000000">
                    <a:alpha val="43137"/>
                  </a:srgbClr>
                </a:outerShdw>
              </a:effectLst>
            </a:endParaRPr>
          </a:p>
        </p:txBody>
      </p:sp>
      <p:sp>
        <p:nvSpPr>
          <p:cNvPr id="10" name="Abgerundetes Rechteck 9"/>
          <p:cNvSpPr/>
          <p:nvPr/>
        </p:nvSpPr>
        <p:spPr>
          <a:xfrm>
            <a:off x="7958210" y="877394"/>
            <a:ext cx="3733995" cy="1169614"/>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1600" b="1" dirty="0">
                <a:solidFill>
                  <a:schemeClr val="accent4">
                    <a:lumMod val="60000"/>
                    <a:lumOff val="40000"/>
                  </a:schemeClr>
                </a:solidFill>
                <a:effectLst>
                  <a:outerShdw blurRad="38100" dist="38100" dir="2700000" algn="tl">
                    <a:srgbClr val="000000">
                      <a:alpha val="43137"/>
                    </a:srgbClr>
                  </a:outerShdw>
                </a:effectLst>
              </a:rPr>
              <a:t>Bedürftigkeit</a:t>
            </a:r>
            <a:r>
              <a:rPr lang="de-DE" sz="1600" dirty="0"/>
              <a:t> des Berechtigten </a:t>
            </a:r>
            <a:endParaRPr lang="de-DE" sz="1600" dirty="0" smtClean="0"/>
          </a:p>
          <a:p>
            <a:r>
              <a:rPr lang="de-DE" sz="1600" dirty="0" smtClean="0"/>
              <a:t>(§ </a:t>
            </a:r>
            <a:r>
              <a:rPr lang="de-DE" sz="1600" dirty="0"/>
              <a:t>1577 BGB):</a:t>
            </a:r>
          </a:p>
          <a:p>
            <a:pPr lvl="0"/>
            <a:r>
              <a:rPr lang="de-DE" sz="1600" dirty="0"/>
              <a:t>Berechtigte darf nicht in der Lage sein, für seinen Unterhalt selbst zu sorgen</a:t>
            </a:r>
          </a:p>
        </p:txBody>
      </p:sp>
      <p:sp>
        <p:nvSpPr>
          <p:cNvPr id="12" name="Abgerundetes Rechteck 11"/>
          <p:cNvSpPr/>
          <p:nvPr/>
        </p:nvSpPr>
        <p:spPr>
          <a:xfrm>
            <a:off x="7855020" y="4334452"/>
            <a:ext cx="3270649" cy="182621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Ehegatten können über die </a:t>
            </a:r>
            <a:r>
              <a:rPr lang="de-DE" dirty="0" err="1"/>
              <a:t>nachehliche</a:t>
            </a:r>
            <a:r>
              <a:rPr lang="de-DE" dirty="0"/>
              <a:t> Unterhaltspflicht </a:t>
            </a:r>
            <a:r>
              <a:rPr lang="de-DE" b="1" dirty="0">
                <a:solidFill>
                  <a:schemeClr val="accent4">
                    <a:lumMod val="60000"/>
                    <a:lumOff val="40000"/>
                  </a:schemeClr>
                </a:solidFill>
                <a:effectLst>
                  <a:outerShdw blurRad="38100" dist="38100" dir="2700000" algn="tl">
                    <a:srgbClr val="000000">
                      <a:alpha val="43137"/>
                    </a:srgbClr>
                  </a:outerShdw>
                </a:effectLst>
              </a:rPr>
              <a:t>Vereinbarungen</a:t>
            </a:r>
            <a:r>
              <a:rPr lang="de-DE" dirty="0"/>
              <a:t> treffen </a:t>
            </a:r>
            <a:endParaRPr lang="de-DE" dirty="0" smtClean="0"/>
          </a:p>
          <a:p>
            <a:r>
              <a:rPr lang="de-DE" dirty="0" smtClean="0"/>
              <a:t>(§ </a:t>
            </a:r>
            <a:r>
              <a:rPr lang="de-DE" dirty="0"/>
              <a:t>1585c BGB)</a:t>
            </a:r>
          </a:p>
          <a:p>
            <a:r>
              <a:rPr lang="de-DE" dirty="0"/>
              <a:t> </a:t>
            </a:r>
          </a:p>
        </p:txBody>
      </p:sp>
      <p:sp>
        <p:nvSpPr>
          <p:cNvPr id="13" name="Abgerundetes Rechteck 12"/>
          <p:cNvSpPr/>
          <p:nvPr/>
        </p:nvSpPr>
        <p:spPr>
          <a:xfrm>
            <a:off x="7855020" y="2183600"/>
            <a:ext cx="4048125" cy="1357312"/>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b="1" dirty="0">
                <a:solidFill>
                  <a:srgbClr val="FFC000">
                    <a:lumMod val="60000"/>
                    <a:lumOff val="40000"/>
                  </a:srgbClr>
                </a:solidFill>
                <a:effectLst>
                  <a:outerShdw blurRad="38100" dist="38100" dir="2700000" algn="tl">
                    <a:srgbClr val="000000">
                      <a:alpha val="43137"/>
                    </a:srgbClr>
                  </a:outerShdw>
                </a:effectLst>
              </a:rPr>
              <a:t>Unterhaltsanspruch erlischt: </a:t>
            </a:r>
          </a:p>
          <a:p>
            <a:pPr marL="285750" lvl="0" indent="-285750">
              <a:buFont typeface="Arial" panose="020B0604020202020204" pitchFamily="34" charset="0"/>
              <a:buChar char="•"/>
            </a:pPr>
            <a:r>
              <a:rPr lang="de-DE" dirty="0">
                <a:solidFill>
                  <a:prstClr val="white"/>
                </a:solidFill>
              </a:rPr>
              <a:t>Wiederheirat – Begründung einer LPS (aber § 1586a BGB)</a:t>
            </a:r>
          </a:p>
          <a:p>
            <a:pPr marL="285750" lvl="0" indent="-285750">
              <a:buFont typeface="Arial" panose="020B0604020202020204" pitchFamily="34" charset="0"/>
              <a:buChar char="•"/>
            </a:pPr>
            <a:r>
              <a:rPr lang="de-DE" dirty="0">
                <a:solidFill>
                  <a:prstClr val="white"/>
                </a:solidFill>
              </a:rPr>
              <a:t>Tod des Berechtigten</a:t>
            </a:r>
          </a:p>
          <a:p>
            <a:pPr marL="285750" lvl="0" indent="-285750">
              <a:buFont typeface="Arial" panose="020B0604020202020204" pitchFamily="34" charset="0"/>
              <a:buChar char="•"/>
            </a:pPr>
            <a:r>
              <a:rPr lang="de-DE" dirty="0">
                <a:solidFill>
                  <a:prstClr val="white"/>
                </a:solidFill>
              </a:rPr>
              <a:t>Wegfall des Unterhaltsgrundes</a:t>
            </a:r>
          </a:p>
        </p:txBody>
      </p:sp>
      <p:sp>
        <p:nvSpPr>
          <p:cNvPr id="9" name="Gefaltete Ecke 8"/>
          <p:cNvSpPr/>
          <p:nvPr/>
        </p:nvSpPr>
        <p:spPr>
          <a:xfrm rot="171909">
            <a:off x="6088307" y="5279512"/>
            <a:ext cx="1310540" cy="1280888"/>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1569 - 1586</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35919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3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p:cTn id="43" dur="1000" fill="hold"/>
                                        <p:tgtEl>
                                          <p:spTgt spid="9"/>
                                        </p:tgtEl>
                                        <p:attrNameLst>
                                          <p:attrName>ppt_w</p:attrName>
                                        </p:attrNameLst>
                                      </p:cBhvr>
                                      <p:tavLst>
                                        <p:tav tm="0">
                                          <p:val>
                                            <p:fltVal val="0"/>
                                          </p:val>
                                        </p:tav>
                                        <p:tav tm="100000">
                                          <p:val>
                                            <p:strVal val="#ppt_w"/>
                                          </p:val>
                                        </p:tav>
                                      </p:tavLst>
                                    </p:anim>
                                    <p:anim calcmode="lin" valueType="num">
                                      <p:cBhvr>
                                        <p:cTn id="44" dur="1000" fill="hold"/>
                                        <p:tgtEl>
                                          <p:spTgt spid="9"/>
                                        </p:tgtEl>
                                        <p:attrNameLst>
                                          <p:attrName>ppt_h</p:attrName>
                                        </p:attrNameLst>
                                      </p:cBhvr>
                                      <p:tavLst>
                                        <p:tav tm="0">
                                          <p:val>
                                            <p:fltVal val="0"/>
                                          </p:val>
                                        </p:tav>
                                        <p:tav tm="100000">
                                          <p:val>
                                            <p:strVal val="#ppt_h"/>
                                          </p:val>
                                        </p:tav>
                                      </p:tavLst>
                                    </p:anim>
                                    <p:anim calcmode="lin" valueType="num">
                                      <p:cBhvr>
                                        <p:cTn id="45" dur="1000" fill="hold"/>
                                        <p:tgtEl>
                                          <p:spTgt spid="9"/>
                                        </p:tgtEl>
                                        <p:attrNameLst>
                                          <p:attrName>style.rotation</p:attrName>
                                        </p:attrNameLst>
                                      </p:cBhvr>
                                      <p:tavLst>
                                        <p:tav tm="0">
                                          <p:val>
                                            <p:fltVal val="90"/>
                                          </p:val>
                                        </p:tav>
                                        <p:tav tm="100000">
                                          <p:val>
                                            <p:fltVal val="0"/>
                                          </p:val>
                                        </p:tav>
                                      </p:tavLst>
                                    </p:anim>
                                    <p:animEffect transition="in" filter="fade">
                                      <p:cBhvr>
                                        <p:cTn id="46"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10" grpId="0" animBg="1"/>
      <p:bldP spid="12" grpId="0" animBg="1"/>
      <p:bldP spid="13" grpId="0" animBg="1"/>
      <p:bldP spid="9"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Abgerundetes Rechteck 6"/>
          <p:cNvSpPr/>
          <p:nvPr/>
        </p:nvSpPr>
        <p:spPr>
          <a:xfrm>
            <a:off x="1260146" y="194681"/>
            <a:ext cx="9558338" cy="456396"/>
          </a:xfrm>
          <a:prstGeom prst="round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Unterhalt für den geschiedenen Ehegatten = nachehelicher Unterhalt </a:t>
            </a:r>
            <a:endParaRPr lang="de-DE" sz="2400" dirty="0"/>
          </a:p>
        </p:txBody>
      </p:sp>
      <p:sp>
        <p:nvSpPr>
          <p:cNvPr id="14" name="Abgerundetes Rechteck 13"/>
          <p:cNvSpPr/>
          <p:nvPr/>
        </p:nvSpPr>
        <p:spPr>
          <a:xfrm>
            <a:off x="1573943" y="1346098"/>
            <a:ext cx="8112981" cy="4735312"/>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u="sng" dirty="0">
                <a:solidFill>
                  <a:schemeClr val="accent4">
                    <a:lumMod val="60000"/>
                    <a:lumOff val="40000"/>
                  </a:schemeClr>
                </a:solidFill>
                <a:effectLst>
                  <a:outerShdw blurRad="38100" dist="38100" dir="2700000" algn="tl">
                    <a:srgbClr val="000000">
                      <a:alpha val="43137"/>
                    </a:srgbClr>
                  </a:outerShdw>
                </a:effectLst>
              </a:rPr>
              <a:t>Unterhaltsanspruch kann ausgeschlossen</a:t>
            </a:r>
            <a:r>
              <a:rPr lang="de-DE" sz="2000" u="sng" dirty="0">
                <a:solidFill>
                  <a:schemeClr val="accent4">
                    <a:lumMod val="60000"/>
                    <a:lumOff val="40000"/>
                  </a:schemeClr>
                </a:solidFill>
              </a:rPr>
              <a:t>, </a:t>
            </a:r>
            <a:endParaRPr lang="de-DE" sz="2000" u="sng" dirty="0" smtClean="0">
              <a:solidFill>
                <a:schemeClr val="accent4">
                  <a:lumMod val="60000"/>
                  <a:lumOff val="40000"/>
                </a:schemeClr>
              </a:solidFill>
            </a:endParaRPr>
          </a:p>
          <a:p>
            <a:r>
              <a:rPr lang="de-DE" sz="2000" u="sng" dirty="0" smtClean="0"/>
              <a:t>gekürzt </a:t>
            </a:r>
            <a:r>
              <a:rPr lang="de-DE" sz="2000" u="sng" dirty="0"/>
              <a:t>oder befristet werden </a:t>
            </a:r>
            <a:r>
              <a:rPr lang="de-DE" sz="2000" u="sng" dirty="0" smtClean="0"/>
              <a:t>(§ </a:t>
            </a:r>
            <a:r>
              <a:rPr lang="de-DE" sz="2000" u="sng" dirty="0"/>
              <a:t>1579 BGB), z. B.: </a:t>
            </a:r>
          </a:p>
          <a:p>
            <a:pPr marL="285750" lvl="0" indent="-285750">
              <a:buFont typeface="Arial" panose="020B0604020202020204" pitchFamily="34" charset="0"/>
              <a:buChar char="•"/>
            </a:pPr>
            <a:r>
              <a:rPr lang="de-DE" sz="2000" dirty="0"/>
              <a:t>kurzer Ehedauer (ca. 2 – 3 Jahre)</a:t>
            </a:r>
          </a:p>
          <a:p>
            <a:pPr marL="285750" lvl="0" indent="-285750">
              <a:buFont typeface="Arial" panose="020B0604020202020204" pitchFamily="34" charset="0"/>
              <a:buChar char="•"/>
            </a:pPr>
            <a:r>
              <a:rPr lang="de-DE" sz="2000" dirty="0"/>
              <a:t>verfestigter Lebensgemeinschaft des Berechtigten mit neuem Partner (Dauer, gemeinsamer Haushalt)</a:t>
            </a:r>
          </a:p>
          <a:p>
            <a:pPr marL="285750" lvl="0" indent="-285750">
              <a:buFont typeface="Arial" panose="020B0604020202020204" pitchFamily="34" charset="0"/>
              <a:buChar char="•"/>
            </a:pPr>
            <a:r>
              <a:rPr lang="de-DE" sz="2000" dirty="0" smtClean="0"/>
              <a:t>der Berechtigte hat sich eines Verbrechens oder eines schweren vorsätzlichen Vergehens gegen den Verpflichteten oder nahen Angehörigen des Verpflichteten schuldig gemacht</a:t>
            </a:r>
            <a:endParaRPr lang="de-DE" sz="2000" dirty="0"/>
          </a:p>
          <a:p>
            <a:pPr marL="285750" lvl="0" indent="-285750">
              <a:buFont typeface="Arial" panose="020B0604020202020204" pitchFamily="34" charset="0"/>
              <a:buChar char="•"/>
            </a:pPr>
            <a:r>
              <a:rPr lang="de-DE" sz="2000" dirty="0"/>
              <a:t>mutwilliger Herbeifügung der </a:t>
            </a:r>
            <a:r>
              <a:rPr lang="de-DE" sz="2000" dirty="0" smtClean="0"/>
              <a:t>Bedürftigkeit</a:t>
            </a:r>
          </a:p>
          <a:p>
            <a:pPr marL="285750" lvl="0" indent="-285750">
              <a:buFont typeface="Arial" panose="020B0604020202020204" pitchFamily="34" charset="0"/>
              <a:buChar char="•"/>
            </a:pPr>
            <a:r>
              <a:rPr lang="de-DE" sz="2000" dirty="0"/>
              <a:t>d</a:t>
            </a:r>
            <a:r>
              <a:rPr lang="de-DE" sz="2000" dirty="0" smtClean="0"/>
              <a:t>er Berechtigte hat vor der Trennung längere Zeit hindurch seine Pflicht, zum Familienunterhalt beizutragen, grob verletzt</a:t>
            </a:r>
          </a:p>
          <a:p>
            <a:pPr marL="285750" lvl="0" indent="-285750">
              <a:buFont typeface="Arial" panose="020B0604020202020204" pitchFamily="34" charset="0"/>
              <a:buChar char="•"/>
            </a:pPr>
            <a:r>
              <a:rPr lang="de-DE" sz="2000" dirty="0"/>
              <a:t>d</a:t>
            </a:r>
            <a:r>
              <a:rPr lang="de-DE" sz="2000" dirty="0" smtClean="0"/>
              <a:t>em Berechtigten fällt ein offensichtlich schwerwiegendes, eindeutig bei ihm liegendes, Fehlverhalten gegen den Verpflichteten, zur Last.</a:t>
            </a:r>
            <a:endParaRPr lang="de-DE" sz="2000" dirty="0"/>
          </a:p>
        </p:txBody>
      </p:sp>
      <p:sp>
        <p:nvSpPr>
          <p:cNvPr id="9" name="Gefaltete Ecke 8"/>
          <p:cNvSpPr/>
          <p:nvPr/>
        </p:nvSpPr>
        <p:spPr>
          <a:xfrm rot="171909">
            <a:off x="9476750" y="4768568"/>
            <a:ext cx="1310540" cy="1280888"/>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1579</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821298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p:cTn id="13" dur="500" fill="hold"/>
                                        <p:tgtEl>
                                          <p:spTgt spid="9"/>
                                        </p:tgtEl>
                                        <p:attrNameLst>
                                          <p:attrName>ppt_w</p:attrName>
                                        </p:attrNameLst>
                                      </p:cBhvr>
                                      <p:tavLst>
                                        <p:tav tm="0">
                                          <p:val>
                                            <p:fltVal val="0"/>
                                          </p:val>
                                        </p:tav>
                                        <p:tav tm="100000">
                                          <p:val>
                                            <p:strVal val="#ppt_w"/>
                                          </p:val>
                                        </p:tav>
                                      </p:tavLst>
                                    </p:anim>
                                    <p:anim calcmode="lin" valueType="num">
                                      <p:cBhvr>
                                        <p:cTn id="14" dur="500" fill="hold"/>
                                        <p:tgtEl>
                                          <p:spTgt spid="9"/>
                                        </p:tgtEl>
                                        <p:attrNameLst>
                                          <p:attrName>ppt_h</p:attrName>
                                        </p:attrNameLst>
                                      </p:cBhvr>
                                      <p:tavLst>
                                        <p:tav tm="0">
                                          <p:val>
                                            <p:fltVal val="0"/>
                                          </p:val>
                                        </p:tav>
                                        <p:tav tm="100000">
                                          <p:val>
                                            <p:strVal val="#ppt_h"/>
                                          </p:val>
                                        </p:tav>
                                      </p:tavLst>
                                    </p:anim>
                                    <p:animEffect transition="in" filter="fade">
                                      <p:cBhvr>
                                        <p:cTn id="1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4241406" y="110144"/>
            <a:ext cx="3727939" cy="584775"/>
          </a:xfrm>
          <a:prstGeom prst="rect">
            <a:avLst/>
          </a:prstGeom>
          <a:noFill/>
        </p:spPr>
        <p:txBody>
          <a:bodyPr wrap="square" rtlCol="0">
            <a:spAutoFit/>
          </a:bodyPr>
          <a:lstStyle/>
          <a:p>
            <a:pPr algn="ctr"/>
            <a:r>
              <a:rPr lang="de-DE" sz="3200" b="1" u="sng"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elterliche Sorge</a:t>
            </a:r>
            <a:endParaRPr lang="de-DE" sz="3200"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Abgerundetes Rechteck 4"/>
          <p:cNvSpPr/>
          <p:nvPr/>
        </p:nvSpPr>
        <p:spPr>
          <a:xfrm>
            <a:off x="351691" y="935898"/>
            <a:ext cx="11507373" cy="783193"/>
          </a:xfrm>
          <a:prstGeom prst="roundRect">
            <a:avLst/>
          </a:prstGeom>
          <a:solidFill>
            <a:schemeClr val="accent6">
              <a:lumMod val="40000"/>
              <a:lumOff val="60000"/>
            </a:schemeClr>
          </a:solidFill>
          <a:ln>
            <a:noFill/>
          </a:ln>
          <a:effectLst>
            <a:outerShdw blurRad="50800" dist="38100" dir="5400000" algn="t"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de-DE" sz="2000" dirty="0">
                <a:latin typeface="Arial" panose="020B0604020202020204" pitchFamily="34" charset="0"/>
                <a:ea typeface="Calibri" panose="020F0502020204030204" pitchFamily="34" charset="0"/>
              </a:rPr>
              <a:t>Recht und die Pflicht der Eltern für das Kind zu </a:t>
            </a:r>
            <a:r>
              <a:rPr lang="de-DE" sz="2000" dirty="0" smtClean="0">
                <a:latin typeface="Arial" panose="020B0604020202020204" pitchFamily="34" charset="0"/>
                <a:ea typeface="Calibri" panose="020F0502020204030204" pitchFamily="34" charset="0"/>
              </a:rPr>
              <a:t>sorgen - </a:t>
            </a:r>
            <a:r>
              <a:rPr lang="de-DE" sz="2000" dirty="0">
                <a:latin typeface="Arial" panose="020B0604020202020204" pitchFamily="34" charset="0"/>
                <a:cs typeface="Arial" panose="020B0604020202020204" pitchFamily="34" charset="0"/>
              </a:rPr>
              <a:t>Personen- und Vermögenssorge, </a:t>
            </a:r>
            <a:endParaRPr lang="de-DE" sz="2000" dirty="0" smtClean="0">
              <a:latin typeface="Arial" panose="020B0604020202020204" pitchFamily="34" charset="0"/>
              <a:cs typeface="Arial" panose="020B0604020202020204" pitchFamily="34" charset="0"/>
            </a:endParaRPr>
          </a:p>
          <a:p>
            <a:pPr algn="ctr"/>
            <a:r>
              <a:rPr lang="de-DE" sz="2000" dirty="0" smtClean="0">
                <a:latin typeface="Arial" panose="020B0604020202020204" pitchFamily="34" charset="0"/>
                <a:cs typeface="Arial" panose="020B0604020202020204" pitchFamily="34" charset="0"/>
              </a:rPr>
              <a:t>Vertretung </a:t>
            </a:r>
            <a:r>
              <a:rPr lang="de-DE" sz="2000" dirty="0">
                <a:latin typeface="Arial" panose="020B0604020202020204" pitchFamily="34" charset="0"/>
                <a:cs typeface="Arial" panose="020B0604020202020204" pitchFamily="34" charset="0"/>
              </a:rPr>
              <a:t>des Kindes </a:t>
            </a:r>
            <a:endParaRPr lang="de-DE" dirty="0"/>
          </a:p>
        </p:txBody>
      </p:sp>
      <p:graphicFrame>
        <p:nvGraphicFramePr>
          <p:cNvPr id="8" name="Tabelle 7"/>
          <p:cNvGraphicFramePr>
            <a:graphicFrameLocks noGrp="1"/>
          </p:cNvGraphicFramePr>
          <p:nvPr>
            <p:extLst/>
          </p:nvPr>
        </p:nvGraphicFramePr>
        <p:xfrm>
          <a:off x="351690" y="1960070"/>
          <a:ext cx="11507374" cy="1371600"/>
        </p:xfrm>
        <a:graphic>
          <a:graphicData uri="http://schemas.openxmlformats.org/drawingml/2006/table">
            <a:tbl>
              <a:tblPr firstRow="1" firstCol="1" bandRow="1"/>
              <a:tblGrid>
                <a:gridCol w="5500469">
                  <a:extLst>
                    <a:ext uri="{9D8B030D-6E8A-4147-A177-3AD203B41FA5}">
                      <a16:colId xmlns:a16="http://schemas.microsoft.com/office/drawing/2014/main" val="4058539046"/>
                    </a:ext>
                  </a:extLst>
                </a:gridCol>
                <a:gridCol w="6006905">
                  <a:extLst>
                    <a:ext uri="{9D8B030D-6E8A-4147-A177-3AD203B41FA5}">
                      <a16:colId xmlns:a16="http://schemas.microsoft.com/office/drawing/2014/main" val="2194631719"/>
                    </a:ext>
                  </a:extLst>
                </a:gridCol>
              </a:tblGrid>
              <a:tr h="0">
                <a:tc>
                  <a:txBody>
                    <a:bodyPr/>
                    <a:lstStyle/>
                    <a:p>
                      <a:pPr algn="ctr">
                        <a:lnSpc>
                          <a:spcPct val="150000"/>
                        </a:lnSpc>
                        <a:spcAft>
                          <a:spcPts val="0"/>
                        </a:spcAft>
                      </a:pPr>
                      <a:r>
                        <a:rPr lang="de-DE" sz="2000" b="1" dirty="0">
                          <a:effectLst/>
                          <a:latin typeface="Arial" panose="020B0604020202020204" pitchFamily="34" charset="0"/>
                          <a:ea typeface="Calibri" panose="020F0502020204030204" pitchFamily="34" charset="0"/>
                          <a:cs typeface="Arial" panose="020B0604020202020204" pitchFamily="34" charset="0"/>
                        </a:rPr>
                        <a:t>gemeinsame Sorgerecht</a:t>
                      </a:r>
                      <a:endParaRPr lang="de-DE" sz="2000" b="1"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verheirate Eltern – automatisch </a:t>
                      </a:r>
                      <a:endParaRPr lang="de-DE" sz="2000"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unverheiratete Eltern – Sorgerechtserklärung </a:t>
                      </a:r>
                      <a:endParaRPr lang="de-DE" sz="2000"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gerichtliche Übertragung </a:t>
                      </a:r>
                      <a:endParaRPr lang="de-DE"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a:lnSpc>
                          <a:spcPct val="150000"/>
                        </a:lnSpc>
                        <a:spcAft>
                          <a:spcPts val="0"/>
                        </a:spcAft>
                      </a:pPr>
                      <a:r>
                        <a:rPr lang="de-DE" sz="2000" b="1" dirty="0">
                          <a:effectLst/>
                          <a:latin typeface="Arial" panose="020B0604020202020204" pitchFamily="34" charset="0"/>
                          <a:ea typeface="Calibri" panose="020F0502020204030204" pitchFamily="34" charset="0"/>
                          <a:cs typeface="Arial" panose="020B0604020202020204" pitchFamily="34" charset="0"/>
                        </a:rPr>
                        <a:t>Alleinsorge</a:t>
                      </a:r>
                      <a:endParaRPr lang="de-DE" sz="2000" b="1"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Mutter, wenn diese mit dem Vater nicht verheiratet und keine Sorgerechtsklärung abgegeben wurde</a:t>
                      </a:r>
                      <a:endParaRPr lang="de-DE" sz="2000"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durch gerichtliche Übertragung </a:t>
                      </a:r>
                      <a:endParaRPr lang="de-DE"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909677042"/>
                  </a:ext>
                </a:extLst>
              </a:tr>
            </a:tbl>
          </a:graphicData>
        </a:graphic>
      </p:graphicFrame>
      <p:graphicFrame>
        <p:nvGraphicFramePr>
          <p:cNvPr id="10" name="Tabelle 9"/>
          <p:cNvGraphicFramePr>
            <a:graphicFrameLocks noGrp="1"/>
          </p:cNvGraphicFramePr>
          <p:nvPr>
            <p:extLst/>
          </p:nvPr>
        </p:nvGraphicFramePr>
        <p:xfrm>
          <a:off x="351690" y="3572649"/>
          <a:ext cx="11507376" cy="2590800"/>
        </p:xfrm>
        <a:graphic>
          <a:graphicData uri="http://schemas.openxmlformats.org/drawingml/2006/table">
            <a:tbl>
              <a:tblPr firstRow="1" firstCol="1" bandRow="1"/>
              <a:tblGrid>
                <a:gridCol w="4403192">
                  <a:extLst>
                    <a:ext uri="{9D8B030D-6E8A-4147-A177-3AD203B41FA5}">
                      <a16:colId xmlns:a16="http://schemas.microsoft.com/office/drawing/2014/main" val="1225261553"/>
                    </a:ext>
                  </a:extLst>
                </a:gridCol>
                <a:gridCol w="7104184">
                  <a:extLst>
                    <a:ext uri="{9D8B030D-6E8A-4147-A177-3AD203B41FA5}">
                      <a16:colId xmlns:a16="http://schemas.microsoft.com/office/drawing/2014/main" val="2287209647"/>
                    </a:ext>
                  </a:extLst>
                </a:gridCol>
              </a:tblGrid>
              <a:tr h="0">
                <a:tc>
                  <a:txBody>
                    <a:bodyPr/>
                    <a:lstStyle/>
                    <a:p>
                      <a:pPr algn="ctr">
                        <a:lnSpc>
                          <a:spcPct val="150000"/>
                        </a:lnSpc>
                        <a:spcAft>
                          <a:spcPts val="0"/>
                        </a:spcAft>
                      </a:pPr>
                      <a:r>
                        <a:rPr lang="de-DE" sz="2000" b="1" dirty="0">
                          <a:effectLst/>
                          <a:latin typeface="Arial" panose="020B0604020202020204" pitchFamily="34" charset="0"/>
                          <a:ea typeface="Calibri" panose="020F0502020204030204" pitchFamily="34" charset="0"/>
                          <a:cs typeface="Arial" panose="020B0604020202020204" pitchFamily="34" charset="0"/>
                        </a:rPr>
                        <a:t>gemeinsame eSo – im Allgemeinen </a:t>
                      </a:r>
                      <a:endParaRPr lang="de-DE" sz="2000" b="1"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im gegenseitigem Einvernehmen </a:t>
                      </a:r>
                      <a:endParaRPr lang="de-DE" sz="2000" dirty="0" smtClean="0">
                        <a:effectLst/>
                        <a:latin typeface="Arial" panose="020B0604020202020204" pitchFamily="34" charset="0"/>
                        <a:ea typeface="Calibri" panose="020F0502020204030204" pitchFamily="34" charset="0"/>
                        <a:cs typeface="Arial" panose="020B0604020202020204" pitchFamily="34" charset="0"/>
                      </a:endParaRPr>
                    </a:p>
                    <a:p>
                      <a:pPr algn="ctr">
                        <a:lnSpc>
                          <a:spcPct val="100000"/>
                        </a:lnSpc>
                        <a:spcAft>
                          <a:spcPts val="0"/>
                        </a:spcAft>
                      </a:pPr>
                      <a:r>
                        <a:rPr lang="de-DE" sz="2000" dirty="0" smtClean="0">
                          <a:effectLst/>
                          <a:latin typeface="Arial" panose="020B0604020202020204" pitchFamily="34" charset="0"/>
                          <a:ea typeface="Calibri" panose="020F0502020204030204" pitchFamily="34" charset="0"/>
                          <a:cs typeface="Arial" panose="020B0604020202020204" pitchFamily="34" charset="0"/>
                        </a:rPr>
                        <a:t>zum </a:t>
                      </a:r>
                      <a:r>
                        <a:rPr lang="de-DE" sz="2000" dirty="0">
                          <a:effectLst/>
                          <a:latin typeface="Arial" panose="020B0604020202020204" pitchFamily="34" charset="0"/>
                          <a:ea typeface="Calibri" panose="020F0502020204030204" pitchFamily="34" charset="0"/>
                          <a:cs typeface="Arial" panose="020B0604020202020204" pitchFamily="34" charset="0"/>
                        </a:rPr>
                        <a:t>Wohl des Kindes </a:t>
                      </a:r>
                      <a:r>
                        <a:rPr lang="de-DE" sz="1600" dirty="0">
                          <a:effectLst/>
                          <a:latin typeface="Arial" panose="020B0604020202020204" pitchFamily="34" charset="0"/>
                          <a:ea typeface="Calibri" panose="020F0502020204030204" pitchFamily="34" charset="0"/>
                          <a:cs typeface="Arial" panose="020B0604020202020204" pitchFamily="34" charset="0"/>
                        </a:rPr>
                        <a:t>(§ 1627 BGB)</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keine </a:t>
                      </a:r>
                      <a:r>
                        <a:rPr lang="de-DE" sz="2000" dirty="0" smtClean="0">
                          <a:effectLst/>
                          <a:latin typeface="Arial" panose="020B0604020202020204" pitchFamily="34" charset="0"/>
                          <a:ea typeface="Calibri" panose="020F0502020204030204" pitchFamily="34" charset="0"/>
                          <a:cs typeface="Arial" panose="020B0604020202020204" pitchFamily="34" charset="0"/>
                        </a:rPr>
                        <a:t>Einigung: Gericht überträgt</a:t>
                      </a:r>
                      <a:r>
                        <a:rPr lang="de-DE" sz="2000" baseline="0" dirty="0" smtClean="0">
                          <a:effectLst/>
                          <a:latin typeface="Arial" panose="020B0604020202020204" pitchFamily="34" charset="0"/>
                          <a:ea typeface="Calibri" panose="020F0502020204030204" pitchFamily="34" charset="0"/>
                          <a:cs typeface="Arial" panose="020B0604020202020204" pitchFamily="34" charset="0"/>
                        </a:rPr>
                        <a:t> </a:t>
                      </a:r>
                      <a:r>
                        <a:rPr lang="de-DE" sz="2000" dirty="0" smtClean="0">
                          <a:effectLst/>
                          <a:latin typeface="Arial" panose="020B0604020202020204" pitchFamily="34" charset="0"/>
                          <a:ea typeface="Calibri" panose="020F0502020204030204" pitchFamily="34" charset="0"/>
                          <a:cs typeface="Arial" panose="020B0604020202020204" pitchFamily="34" charset="0"/>
                        </a:rPr>
                        <a:t>Entscheidung </a:t>
                      </a:r>
                      <a:r>
                        <a:rPr lang="de-DE" sz="2000" dirty="0">
                          <a:effectLst/>
                          <a:latin typeface="Arial" panose="020B0604020202020204" pitchFamily="34" charset="0"/>
                          <a:ea typeface="Calibri" panose="020F0502020204030204" pitchFamily="34" charset="0"/>
                          <a:cs typeface="Arial" panose="020B0604020202020204" pitchFamily="34" charset="0"/>
                        </a:rPr>
                        <a:t>auf einen Elternteil </a:t>
                      </a:r>
                      <a:r>
                        <a:rPr lang="de-DE" sz="2000" dirty="0" smtClean="0">
                          <a:effectLst/>
                          <a:latin typeface="Arial" panose="020B0604020202020204" pitchFamily="34" charset="0"/>
                          <a:ea typeface="Calibri" panose="020F0502020204030204" pitchFamily="34" charset="0"/>
                          <a:cs typeface="Arial" panose="020B0604020202020204" pitchFamily="34" charset="0"/>
                        </a:rPr>
                        <a:t/>
                      </a:r>
                      <a:br>
                        <a:rPr lang="de-DE" sz="2000" dirty="0" smtClean="0">
                          <a:effectLst/>
                          <a:latin typeface="Arial" panose="020B0604020202020204" pitchFamily="34" charset="0"/>
                          <a:ea typeface="Calibri" panose="020F0502020204030204" pitchFamily="34" charset="0"/>
                          <a:cs typeface="Arial" panose="020B0604020202020204" pitchFamily="34" charset="0"/>
                        </a:rPr>
                      </a:br>
                      <a:r>
                        <a:rPr lang="de-DE" sz="1600" dirty="0" smtClean="0">
                          <a:effectLst/>
                          <a:latin typeface="Arial" panose="020B0604020202020204" pitchFamily="34" charset="0"/>
                          <a:ea typeface="Calibri" panose="020F0502020204030204" pitchFamily="34" charset="0"/>
                          <a:cs typeface="Arial" panose="020B0604020202020204" pitchFamily="34" charset="0"/>
                        </a:rPr>
                        <a:t>(§ </a:t>
                      </a:r>
                      <a:r>
                        <a:rPr lang="de-DE" sz="1600" dirty="0">
                          <a:effectLst/>
                          <a:latin typeface="Arial" panose="020B0604020202020204" pitchFamily="34" charset="0"/>
                          <a:ea typeface="Calibri" panose="020F0502020204030204" pitchFamily="34" charset="0"/>
                          <a:cs typeface="Arial" panose="020B0604020202020204" pitchFamily="34" charset="0"/>
                        </a:rPr>
                        <a:t>1628 BGB)</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a:lnSpc>
                          <a:spcPct val="150000"/>
                        </a:lnSpc>
                        <a:spcAft>
                          <a:spcPts val="0"/>
                        </a:spcAft>
                      </a:pPr>
                      <a:r>
                        <a:rPr lang="de-DE" sz="2000" b="1" dirty="0">
                          <a:effectLst/>
                          <a:latin typeface="Arial" panose="020B0604020202020204" pitchFamily="34" charset="0"/>
                          <a:ea typeface="Calibri" panose="020F0502020204030204" pitchFamily="34" charset="0"/>
                          <a:cs typeface="Arial" panose="020B0604020202020204" pitchFamily="34" charset="0"/>
                        </a:rPr>
                        <a:t>gemeinsame eSo – Trennung/Scheidung </a:t>
                      </a:r>
                      <a:endParaRPr lang="de-DE" sz="2000" b="1"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Angelegenheiten des täglichen Lebens – Elternteil, bei dem sich das Kind </a:t>
                      </a:r>
                      <a:r>
                        <a:rPr lang="de-DE" sz="2000" dirty="0" smtClean="0">
                          <a:effectLst/>
                          <a:latin typeface="Arial" panose="020B0604020202020204" pitchFamily="34" charset="0"/>
                          <a:ea typeface="Calibri" panose="020F0502020204030204" pitchFamily="34" charset="0"/>
                          <a:cs typeface="Arial" panose="020B0604020202020204" pitchFamily="34" charset="0"/>
                        </a:rPr>
                        <a:t>aufhält </a:t>
                      </a:r>
                      <a:r>
                        <a:rPr lang="de-DE" sz="1600" dirty="0">
                          <a:effectLst/>
                          <a:latin typeface="Arial" panose="020B0604020202020204" pitchFamily="34" charset="0"/>
                          <a:ea typeface="Calibri" panose="020F0502020204030204" pitchFamily="34" charset="0"/>
                          <a:cs typeface="Arial" panose="020B0604020202020204" pitchFamily="34" charset="0"/>
                        </a:rPr>
                        <a:t>(§ 1687 I S. 2 + 3 BGB) </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Angelegenheiten von erheblicher Bedeutung – gegenseitiges Einvernehmen </a:t>
                      </a:r>
                      <a:r>
                        <a:rPr lang="de-DE" sz="2000" dirty="0" smtClean="0">
                          <a:effectLst/>
                          <a:latin typeface="Arial" panose="020B0604020202020204" pitchFamily="34" charset="0"/>
                          <a:ea typeface="Calibri" panose="020F0502020204030204" pitchFamily="34" charset="0"/>
                          <a:cs typeface="Arial" panose="020B0604020202020204" pitchFamily="34" charset="0"/>
                        </a:rPr>
                        <a:t>– keine Einigung: Gericht überträgt</a:t>
                      </a:r>
                      <a:r>
                        <a:rPr lang="de-DE" sz="2000" baseline="0" dirty="0" smtClean="0">
                          <a:effectLst/>
                          <a:latin typeface="Arial" panose="020B0604020202020204" pitchFamily="34" charset="0"/>
                          <a:ea typeface="Calibri" panose="020F0502020204030204" pitchFamily="34" charset="0"/>
                          <a:cs typeface="Arial" panose="020B0604020202020204" pitchFamily="34" charset="0"/>
                        </a:rPr>
                        <a:t> </a:t>
                      </a:r>
                      <a:r>
                        <a:rPr lang="de-DE" sz="2000" dirty="0" smtClean="0">
                          <a:effectLst/>
                          <a:latin typeface="Arial" panose="020B0604020202020204" pitchFamily="34" charset="0"/>
                          <a:ea typeface="Calibri" panose="020F0502020204030204" pitchFamily="34" charset="0"/>
                          <a:cs typeface="Arial" panose="020B0604020202020204" pitchFamily="34" charset="0"/>
                        </a:rPr>
                        <a:t>Entscheidung auf einen Elternteil </a:t>
                      </a:r>
                      <a:r>
                        <a:rPr lang="de-DE" sz="1600" dirty="0" smtClean="0">
                          <a:effectLst/>
                          <a:latin typeface="Arial" panose="020B0604020202020204" pitchFamily="34" charset="0"/>
                          <a:ea typeface="Calibri" panose="020F0502020204030204" pitchFamily="34" charset="0"/>
                          <a:cs typeface="Arial" panose="020B0604020202020204" pitchFamily="34" charset="0"/>
                        </a:rPr>
                        <a:t>(§ 1628 BGB)</a:t>
                      </a:r>
                      <a:endParaRPr lang="de-DE" sz="1600" dirty="0" smtClean="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smtClean="0">
                          <a:effectLst/>
                          <a:latin typeface="Arial" panose="020B0604020202020204" pitchFamily="34" charset="0"/>
                          <a:ea typeface="Calibri" panose="020F0502020204030204" pitchFamily="34" charset="0"/>
                          <a:cs typeface="Arial" panose="020B0604020202020204" pitchFamily="34" charset="0"/>
                        </a:rPr>
                        <a:t>Gefahr </a:t>
                      </a:r>
                      <a:r>
                        <a:rPr lang="de-DE" sz="2000" dirty="0">
                          <a:effectLst/>
                          <a:latin typeface="Arial" panose="020B0604020202020204" pitchFamily="34" charset="0"/>
                          <a:ea typeface="Calibri" panose="020F0502020204030204" pitchFamily="34" charset="0"/>
                          <a:cs typeface="Arial" panose="020B0604020202020204" pitchFamily="34" charset="0"/>
                        </a:rPr>
                        <a:t>in Verzug – der Elternteil, bei dem sich das gerade aufhält – Notvertretungsrecht </a:t>
                      </a:r>
                      <a:endParaRPr lang="de-DE"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51120916"/>
                  </a:ext>
                </a:extLst>
              </a:tr>
            </a:tbl>
          </a:graphicData>
        </a:graphic>
      </p:graphicFrame>
      <p:sp>
        <p:nvSpPr>
          <p:cNvPr id="6" name="Rechteck 5"/>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Abgerundetes Rechteck 8"/>
          <p:cNvSpPr/>
          <p:nvPr/>
        </p:nvSpPr>
        <p:spPr>
          <a:xfrm>
            <a:off x="2859506" y="21912"/>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11" name="Abgerundetes Rechteck 10"/>
          <p:cNvSpPr/>
          <p:nvPr/>
        </p:nvSpPr>
        <p:spPr>
          <a:xfrm>
            <a:off x="3702033" y="444188"/>
            <a:ext cx="4657725" cy="44424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elterliche Sorge</a:t>
            </a:r>
            <a:endParaRPr lang="de-DE" sz="2800" b="1" dirty="0"/>
          </a:p>
        </p:txBody>
      </p:sp>
    </p:spTree>
    <p:extLst>
      <p:ext uri="{BB962C8B-B14F-4D97-AF65-F5344CB8AC3E}">
        <p14:creationId xmlns:p14="http://schemas.microsoft.com/office/powerpoint/2010/main" val="28247850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12" name="Gruppieren 11"/>
          <p:cNvGrpSpPr/>
          <p:nvPr/>
        </p:nvGrpSpPr>
        <p:grpSpPr>
          <a:xfrm>
            <a:off x="767294" y="1393462"/>
            <a:ext cx="9233956" cy="2072051"/>
            <a:chOff x="767294" y="1393462"/>
            <a:chExt cx="9233956" cy="2072051"/>
          </a:xfrm>
        </p:grpSpPr>
        <p:sp>
          <p:nvSpPr>
            <p:cNvPr id="10" name="Abgerundetes Rechteck 9"/>
            <p:cNvSpPr/>
            <p:nvPr/>
          </p:nvSpPr>
          <p:spPr>
            <a:xfrm>
              <a:off x="1188244" y="1393462"/>
              <a:ext cx="8813006" cy="207205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t>das </a:t>
              </a:r>
              <a:r>
                <a:rPr lang="de-DE" dirty="0"/>
                <a:t>Recht und die Pflicht der Eltern für das Kind zu sorgen (§ 1626 I 1 BGB)</a:t>
              </a:r>
            </a:p>
            <a:p>
              <a:r>
                <a:rPr lang="de-DE" dirty="0"/>
                <a:t>die elterliche Sorge umfasst (§ 1626 I 2 BGB): </a:t>
              </a:r>
            </a:p>
            <a:p>
              <a:pPr marL="285750" lvl="0" indent="-285750">
                <a:buFont typeface="Arial" panose="020B0604020202020204" pitchFamily="34" charset="0"/>
                <a:buChar char="•"/>
              </a:pPr>
              <a:r>
                <a:rPr lang="de-DE" dirty="0"/>
                <a:t>tatsächliche Sorge für die Person = Personensorge (§§ 1626 I, 1631, 1632 BGB) und </a:t>
              </a:r>
            </a:p>
            <a:p>
              <a:pPr marL="285750" lvl="0" indent="-285750">
                <a:buFont typeface="Arial" panose="020B0604020202020204" pitchFamily="34" charset="0"/>
                <a:buChar char="•"/>
              </a:pPr>
              <a:r>
                <a:rPr lang="de-DE" dirty="0"/>
                <a:t>Vermögen des Kindes = Vermögenssorge (§§ 1626 I, 1638 ff. BGB) sowie </a:t>
              </a:r>
            </a:p>
            <a:p>
              <a:pPr marL="285750" lvl="0" indent="-285750">
                <a:buFont typeface="Arial" panose="020B0604020202020204" pitchFamily="34" charset="0"/>
                <a:buChar char="•"/>
              </a:pPr>
              <a:r>
                <a:rPr lang="de-DE" dirty="0"/>
                <a:t>Vertretung des Kindes in Personen- und Vermögensangelegenheiten (§ 1629 I BGB) </a:t>
              </a:r>
            </a:p>
          </p:txBody>
        </p:sp>
        <p:sp>
          <p:nvSpPr>
            <p:cNvPr id="4" name="Abgerundetes Rechteck 3"/>
            <p:cNvSpPr/>
            <p:nvPr/>
          </p:nvSpPr>
          <p:spPr>
            <a:xfrm>
              <a:off x="767294" y="1393462"/>
              <a:ext cx="841899" cy="4227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err="1" smtClean="0"/>
                <a:t>eSo</a:t>
              </a:r>
              <a:endParaRPr lang="de-DE" sz="2400" dirty="0"/>
            </a:p>
          </p:txBody>
        </p:sp>
      </p:grpSp>
      <p:sp>
        <p:nvSpPr>
          <p:cNvPr id="11" name="Gefaltete Ecke 10"/>
          <p:cNvSpPr/>
          <p:nvPr/>
        </p:nvSpPr>
        <p:spPr>
          <a:xfrm rot="21378966">
            <a:off x="9561768" y="1265991"/>
            <a:ext cx="1961055" cy="1879517"/>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1626,1629, 1631, 1632, 1638 ff.</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3" name="Abgerundetes Rechteck 12"/>
          <p:cNvSpPr/>
          <p:nvPr/>
        </p:nvSpPr>
        <p:spPr>
          <a:xfrm>
            <a:off x="1188244" y="3761224"/>
            <a:ext cx="8813006" cy="2072051"/>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t>Kindererziehung gehört zu den Grundrechten und –pflichten der Eltern (Art. 6 II GG) </a:t>
            </a:r>
          </a:p>
          <a:p>
            <a:pPr marL="285750" lvl="0" indent="-285750">
              <a:buFont typeface="Arial" panose="020B0604020202020204" pitchFamily="34" charset="0"/>
              <a:buChar char="•"/>
            </a:pPr>
            <a:r>
              <a:rPr lang="de-DE" dirty="0"/>
              <a:t>das Kindeswohl steht über dem Elternrecht (§§ 1626 II, III BGB) – zum Kindeswohl gehört der Umgang mit beiden Eltern </a:t>
            </a:r>
          </a:p>
          <a:p>
            <a:pPr marL="285750" lvl="0" indent="-285750">
              <a:buFont typeface="Arial" panose="020B0604020202020204" pitchFamily="34" charset="0"/>
              <a:buChar char="•"/>
            </a:pPr>
            <a:r>
              <a:rPr lang="de-DE" dirty="0"/>
              <a:t>der Staat greift nur bei Kindeswohlgefährdung ein (vgl. §§ 1666ff. BGB) </a:t>
            </a:r>
          </a:p>
          <a:p>
            <a:pPr marL="285750" lvl="0" indent="-285750">
              <a:buFont typeface="Arial" panose="020B0604020202020204" pitchFamily="34" charset="0"/>
              <a:buChar char="•"/>
            </a:pPr>
            <a:r>
              <a:rPr lang="de-DE" dirty="0"/>
              <a:t>JA bietet Hilfen an (gemäß SGB VIII – Beratung, sozialpädagogische Betreuung, Erziehungshilfen, Vollzeitpflege) </a:t>
            </a:r>
          </a:p>
        </p:txBody>
      </p:sp>
    </p:spTree>
    <p:extLst>
      <p:ext uri="{BB962C8B-B14F-4D97-AF65-F5344CB8AC3E}">
        <p14:creationId xmlns:p14="http://schemas.microsoft.com/office/powerpoint/2010/main" val="1664549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p:cTn id="13" dur="1000" fill="hold"/>
                                        <p:tgtEl>
                                          <p:spTgt spid="11"/>
                                        </p:tgtEl>
                                        <p:attrNameLst>
                                          <p:attrName>ppt_w</p:attrName>
                                        </p:attrNameLst>
                                      </p:cBhvr>
                                      <p:tavLst>
                                        <p:tav tm="0">
                                          <p:val>
                                            <p:fltVal val="0"/>
                                          </p:val>
                                        </p:tav>
                                        <p:tav tm="100000">
                                          <p:val>
                                            <p:strVal val="#ppt_w"/>
                                          </p:val>
                                        </p:tav>
                                      </p:tavLst>
                                    </p:anim>
                                    <p:anim calcmode="lin" valueType="num">
                                      <p:cBhvr>
                                        <p:cTn id="14" dur="1000" fill="hold"/>
                                        <p:tgtEl>
                                          <p:spTgt spid="11"/>
                                        </p:tgtEl>
                                        <p:attrNameLst>
                                          <p:attrName>ppt_h</p:attrName>
                                        </p:attrNameLst>
                                      </p:cBhvr>
                                      <p:tavLst>
                                        <p:tav tm="0">
                                          <p:val>
                                            <p:fltVal val="0"/>
                                          </p:val>
                                        </p:tav>
                                        <p:tav tm="100000">
                                          <p:val>
                                            <p:strVal val="#ppt_h"/>
                                          </p:val>
                                        </p:tav>
                                      </p:tavLst>
                                    </p:anim>
                                    <p:anim calcmode="lin" valueType="num">
                                      <p:cBhvr>
                                        <p:cTn id="15" dur="1000" fill="hold"/>
                                        <p:tgtEl>
                                          <p:spTgt spid="11"/>
                                        </p:tgtEl>
                                        <p:attrNameLst>
                                          <p:attrName>style.rotation</p:attrName>
                                        </p:attrNameLst>
                                      </p:cBhvr>
                                      <p:tavLst>
                                        <p:tav tm="0">
                                          <p:val>
                                            <p:fltVal val="90"/>
                                          </p:val>
                                        </p:tav>
                                        <p:tav tm="100000">
                                          <p:val>
                                            <p:fltVal val="0"/>
                                          </p:val>
                                        </p:tav>
                                      </p:tavLst>
                                    </p:anim>
                                    <p:animEffect transition="in" filter="fade">
                                      <p:cBhvr>
                                        <p:cTn id="16" dur="10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anim calcmode="lin" valueType="num">
                                      <p:cBhvr additive="base">
                                        <p:cTn id="21" dur="500" fill="hold"/>
                                        <p:tgtEl>
                                          <p:spTgt spid="13"/>
                                        </p:tgtEl>
                                        <p:attrNameLst>
                                          <p:attrName>ppt_x</p:attrName>
                                        </p:attrNameLst>
                                      </p:cBhvr>
                                      <p:tavLst>
                                        <p:tav tm="0">
                                          <p:val>
                                            <p:strVal val="#ppt_x"/>
                                          </p:val>
                                        </p:tav>
                                        <p:tav tm="100000">
                                          <p:val>
                                            <p:strVal val="#ppt_x"/>
                                          </p:val>
                                        </p:tav>
                                      </p:tavLst>
                                    </p:anim>
                                    <p:anim calcmode="lin" valueType="num">
                                      <p:cBhvr additive="base">
                                        <p:cTn id="2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Adoption</a:t>
            </a:r>
            <a:endParaRPr lang="de-DE" sz="2400" dirty="0">
              <a:effectLst/>
            </a:endParaRPr>
          </a:p>
        </p:txBody>
      </p:sp>
      <p:sp>
        <p:nvSpPr>
          <p:cNvPr id="10" name="Abgerundetes Rechteck 9"/>
          <p:cNvSpPr/>
          <p:nvPr/>
        </p:nvSpPr>
        <p:spPr>
          <a:xfrm>
            <a:off x="487607" y="1949277"/>
            <a:ext cx="8842154" cy="136957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Verwandtschaft kann aber auch „künstlich“ durch Rechtsakt entstehen = Adoption </a:t>
            </a:r>
          </a:p>
          <a:p>
            <a:r>
              <a:rPr lang="de-DE" dirty="0"/>
              <a:t> </a:t>
            </a:r>
          </a:p>
          <a:p>
            <a:r>
              <a:rPr lang="de-DE" dirty="0"/>
              <a:t>dabei wird die Adoption durch einen staatlichen Hoheitsakt vollzogen </a:t>
            </a:r>
            <a:endParaRPr lang="de-DE" dirty="0" smtClean="0"/>
          </a:p>
          <a:p>
            <a:r>
              <a:rPr lang="de-DE" dirty="0" smtClean="0"/>
              <a:t>(</a:t>
            </a:r>
            <a:r>
              <a:rPr lang="de-DE" dirty="0"/>
              <a:t>vgl. § 1752 BGB, </a:t>
            </a:r>
            <a:r>
              <a:rPr lang="de-DE" dirty="0" smtClean="0"/>
              <a:t>§ </a:t>
            </a:r>
            <a:r>
              <a:rPr lang="de-DE" dirty="0"/>
              <a:t>197 </a:t>
            </a:r>
            <a:r>
              <a:rPr lang="de-DE" dirty="0" err="1"/>
              <a:t>FamFG</a:t>
            </a:r>
            <a:r>
              <a:rPr lang="de-DE" dirty="0"/>
              <a:t>)</a:t>
            </a:r>
          </a:p>
        </p:txBody>
      </p:sp>
      <p:sp>
        <p:nvSpPr>
          <p:cNvPr id="17" name="Abgerundetes Rechteck 16"/>
          <p:cNvSpPr/>
          <p:nvPr/>
        </p:nvSpPr>
        <p:spPr>
          <a:xfrm>
            <a:off x="487607" y="1278925"/>
            <a:ext cx="8456367" cy="61835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Verwandtschaft wird regelmäßig durch Abstammung begründet (§ 1589 BGB)</a:t>
            </a: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Gefaltete Ecke 15"/>
          <p:cNvSpPr/>
          <p:nvPr/>
        </p:nvSpPr>
        <p:spPr>
          <a:xfrm rot="21367033">
            <a:off x="8790250" y="794554"/>
            <a:ext cx="1033190" cy="108109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solidFill>
                <a:schemeClr val="tx1"/>
              </a:solidFill>
              <a:latin typeface="MV Boli" panose="02000500030200090000" pitchFamily="2" charset="0"/>
              <a:cs typeface="MV Boli" panose="02000500030200090000" pitchFamily="2" charset="0"/>
            </a:endParaRPr>
          </a:p>
          <a:p>
            <a:pPr algn="ctr"/>
            <a:r>
              <a:rPr lang="de-DE" dirty="0" smtClean="0">
                <a:solidFill>
                  <a:schemeClr val="tx1"/>
                </a:solidFill>
                <a:latin typeface="MV Boli" panose="02000500030200090000" pitchFamily="2" charset="0"/>
                <a:cs typeface="MV Boli" panose="02000500030200090000" pitchFamily="2" charset="0"/>
              </a:rPr>
              <a:t>§</a:t>
            </a:r>
          </a:p>
          <a:p>
            <a:pPr algn="ctr"/>
            <a:r>
              <a:rPr lang="de-DE" dirty="0" smtClean="0">
                <a:solidFill>
                  <a:schemeClr val="tx1"/>
                </a:solidFill>
                <a:latin typeface="MV Boli" panose="02000500030200090000" pitchFamily="2" charset="0"/>
                <a:cs typeface="MV Boli" panose="02000500030200090000" pitchFamily="2" charset="0"/>
              </a:rPr>
              <a:t>1589</a:t>
            </a:r>
          </a:p>
          <a:p>
            <a:pPr algn="ctr"/>
            <a:r>
              <a:rPr lang="de-DE" dirty="0" smtClean="0">
                <a:solidFill>
                  <a:schemeClr val="tx1"/>
                </a:solidFill>
                <a:latin typeface="MV Boli" panose="02000500030200090000" pitchFamily="2" charset="0"/>
                <a:cs typeface="MV Boli" panose="02000500030200090000" pitchFamily="2" charset="0"/>
              </a:rPr>
              <a:t>BGB</a:t>
            </a:r>
            <a:endParaRPr lang="de-DE" dirty="0">
              <a:solidFill>
                <a:schemeClr val="tx1"/>
              </a:solidFill>
              <a:latin typeface="MV Boli" panose="02000500030200090000" pitchFamily="2" charset="0"/>
              <a:cs typeface="MV Boli" panose="02000500030200090000" pitchFamily="2" charset="0"/>
            </a:endParaRPr>
          </a:p>
        </p:txBody>
      </p:sp>
      <p:sp>
        <p:nvSpPr>
          <p:cNvPr id="12" name="Abgerundetes Rechteck 11"/>
          <p:cNvSpPr/>
          <p:nvPr/>
        </p:nvSpPr>
        <p:spPr>
          <a:xfrm>
            <a:off x="505446" y="3351628"/>
            <a:ext cx="8842154" cy="136957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Unterscheidung: </a:t>
            </a:r>
          </a:p>
          <a:p>
            <a:pPr marL="285750" indent="-285750">
              <a:buFont typeface="Arial" panose="020B0604020202020204" pitchFamily="34" charset="0"/>
              <a:buChar char="•"/>
            </a:pPr>
            <a:r>
              <a:rPr lang="de-DE" dirty="0" smtClean="0"/>
              <a:t>Adoption </a:t>
            </a:r>
            <a:r>
              <a:rPr lang="de-DE" dirty="0"/>
              <a:t>Minderjähriger (§§ 1741 – 1766a BGB)</a:t>
            </a:r>
          </a:p>
          <a:p>
            <a:pPr marL="285750" indent="-285750">
              <a:buFont typeface="Arial" panose="020B0604020202020204" pitchFamily="34" charset="0"/>
              <a:buChar char="•"/>
            </a:pPr>
            <a:r>
              <a:rPr lang="de-DE" dirty="0" smtClean="0"/>
              <a:t>Adoption </a:t>
            </a:r>
            <a:r>
              <a:rPr lang="de-DE" dirty="0"/>
              <a:t>Volljähriger (§§ 1767 – 1772 BGB) </a:t>
            </a:r>
          </a:p>
        </p:txBody>
      </p:sp>
      <p:sp>
        <p:nvSpPr>
          <p:cNvPr id="13" name="Gefaltete Ecke 12"/>
          <p:cNvSpPr/>
          <p:nvPr/>
        </p:nvSpPr>
        <p:spPr>
          <a:xfrm rot="353843">
            <a:off x="8427379" y="2011614"/>
            <a:ext cx="1033190" cy="108109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solidFill>
                <a:schemeClr val="tx1"/>
              </a:solidFill>
              <a:latin typeface="MV Boli" panose="02000500030200090000" pitchFamily="2" charset="0"/>
              <a:cs typeface="MV Boli" panose="02000500030200090000" pitchFamily="2" charset="0"/>
            </a:endParaRPr>
          </a:p>
          <a:p>
            <a:pPr algn="ctr"/>
            <a:r>
              <a:rPr lang="de-DE" dirty="0" smtClean="0">
                <a:solidFill>
                  <a:schemeClr val="tx1"/>
                </a:solidFill>
                <a:latin typeface="MV Boli" panose="02000500030200090000" pitchFamily="2" charset="0"/>
                <a:cs typeface="MV Boli" panose="02000500030200090000" pitchFamily="2" charset="0"/>
              </a:rPr>
              <a:t>§</a:t>
            </a:r>
          </a:p>
          <a:p>
            <a:pPr algn="ctr"/>
            <a:r>
              <a:rPr lang="de-DE" dirty="0" smtClean="0">
                <a:solidFill>
                  <a:schemeClr val="tx1"/>
                </a:solidFill>
                <a:latin typeface="MV Boli" panose="02000500030200090000" pitchFamily="2" charset="0"/>
                <a:cs typeface="MV Boli" panose="02000500030200090000" pitchFamily="2" charset="0"/>
              </a:rPr>
              <a:t>1752</a:t>
            </a:r>
          </a:p>
          <a:p>
            <a:pPr algn="ctr"/>
            <a:r>
              <a:rPr lang="de-DE" dirty="0" smtClean="0">
                <a:solidFill>
                  <a:schemeClr val="tx1"/>
                </a:solidFill>
                <a:latin typeface="MV Boli" panose="02000500030200090000" pitchFamily="2" charset="0"/>
                <a:cs typeface="MV Boli" panose="02000500030200090000" pitchFamily="2" charset="0"/>
              </a:rPr>
              <a:t>BGB</a:t>
            </a:r>
            <a:endParaRPr lang="de-DE" dirty="0">
              <a:solidFill>
                <a:schemeClr val="tx1"/>
              </a:solidFill>
              <a:latin typeface="MV Boli" panose="02000500030200090000" pitchFamily="2" charset="0"/>
              <a:cs typeface="MV Boli" panose="02000500030200090000" pitchFamily="2" charset="0"/>
            </a:endParaRPr>
          </a:p>
        </p:txBody>
      </p:sp>
      <p:sp>
        <p:nvSpPr>
          <p:cNvPr id="14" name="Gefaltete Ecke 13"/>
          <p:cNvSpPr/>
          <p:nvPr/>
        </p:nvSpPr>
        <p:spPr>
          <a:xfrm rot="21367033">
            <a:off x="9681634" y="2093516"/>
            <a:ext cx="1033190" cy="108109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solidFill>
                <a:schemeClr val="tx1"/>
              </a:solidFill>
              <a:latin typeface="MV Boli" panose="02000500030200090000" pitchFamily="2" charset="0"/>
              <a:cs typeface="MV Boli" panose="02000500030200090000" pitchFamily="2" charset="0"/>
            </a:endParaRPr>
          </a:p>
          <a:p>
            <a:pPr algn="ctr"/>
            <a:r>
              <a:rPr lang="de-DE" dirty="0" smtClean="0">
                <a:solidFill>
                  <a:schemeClr val="tx1"/>
                </a:solidFill>
                <a:latin typeface="MV Boli" panose="02000500030200090000" pitchFamily="2" charset="0"/>
                <a:cs typeface="MV Boli" panose="02000500030200090000" pitchFamily="2" charset="0"/>
              </a:rPr>
              <a:t>§</a:t>
            </a:r>
          </a:p>
          <a:p>
            <a:pPr algn="ctr"/>
            <a:r>
              <a:rPr lang="de-DE" dirty="0" smtClean="0">
                <a:solidFill>
                  <a:schemeClr val="tx1"/>
                </a:solidFill>
                <a:latin typeface="MV Boli" panose="02000500030200090000" pitchFamily="2" charset="0"/>
                <a:cs typeface="MV Boli" panose="02000500030200090000" pitchFamily="2" charset="0"/>
              </a:rPr>
              <a:t>197  </a:t>
            </a:r>
          </a:p>
          <a:p>
            <a:pPr algn="ctr"/>
            <a:r>
              <a:rPr lang="de-DE" dirty="0" err="1" smtClean="0">
                <a:solidFill>
                  <a:schemeClr val="tx1"/>
                </a:solidFill>
                <a:latin typeface="MV Boli" panose="02000500030200090000" pitchFamily="2" charset="0"/>
                <a:cs typeface="MV Boli" panose="02000500030200090000" pitchFamily="2" charset="0"/>
              </a:rPr>
              <a:t>FamFG</a:t>
            </a:r>
            <a:endParaRPr lang="de-DE" dirty="0">
              <a:solidFill>
                <a:schemeClr val="tx1"/>
              </a:solidFill>
              <a:latin typeface="MV Boli" panose="02000500030200090000" pitchFamily="2" charset="0"/>
              <a:cs typeface="MV Boli" panose="02000500030200090000" pitchFamily="2" charset="0"/>
            </a:endParaRPr>
          </a:p>
        </p:txBody>
      </p:sp>
      <p:sp>
        <p:nvSpPr>
          <p:cNvPr id="19" name="Gefaltete Ecke 18"/>
          <p:cNvSpPr/>
          <p:nvPr/>
        </p:nvSpPr>
        <p:spPr>
          <a:xfrm rot="21431193">
            <a:off x="6418068" y="3437845"/>
            <a:ext cx="1033190" cy="108109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solidFill>
                <a:schemeClr val="tx1"/>
              </a:solidFill>
              <a:latin typeface="MV Boli" panose="02000500030200090000" pitchFamily="2" charset="0"/>
              <a:cs typeface="MV Boli" panose="02000500030200090000" pitchFamily="2" charset="0"/>
            </a:endParaRPr>
          </a:p>
          <a:p>
            <a:pPr algn="ctr"/>
            <a:r>
              <a:rPr lang="de-DE" dirty="0" smtClean="0">
                <a:solidFill>
                  <a:schemeClr val="tx1"/>
                </a:solidFill>
                <a:latin typeface="MV Boli" panose="02000500030200090000" pitchFamily="2" charset="0"/>
                <a:cs typeface="MV Boli" panose="02000500030200090000" pitchFamily="2" charset="0"/>
              </a:rPr>
              <a:t>§§</a:t>
            </a:r>
          </a:p>
          <a:p>
            <a:pPr algn="ctr"/>
            <a:r>
              <a:rPr lang="de-DE" dirty="0" smtClean="0">
                <a:solidFill>
                  <a:schemeClr val="tx1"/>
                </a:solidFill>
                <a:latin typeface="MV Boli" panose="02000500030200090000" pitchFamily="2" charset="0"/>
                <a:cs typeface="MV Boli" panose="02000500030200090000" pitchFamily="2" charset="0"/>
              </a:rPr>
              <a:t>1741-1766a</a:t>
            </a:r>
          </a:p>
          <a:p>
            <a:pPr algn="ctr"/>
            <a:r>
              <a:rPr lang="de-DE" dirty="0" smtClean="0">
                <a:solidFill>
                  <a:schemeClr val="tx1"/>
                </a:solidFill>
                <a:latin typeface="MV Boli" panose="02000500030200090000" pitchFamily="2" charset="0"/>
                <a:cs typeface="MV Boli" panose="02000500030200090000" pitchFamily="2" charset="0"/>
              </a:rPr>
              <a:t>BGB</a:t>
            </a:r>
            <a:endParaRPr lang="de-DE" dirty="0">
              <a:solidFill>
                <a:schemeClr val="tx1"/>
              </a:solidFill>
              <a:latin typeface="MV Boli" panose="02000500030200090000" pitchFamily="2" charset="0"/>
              <a:cs typeface="MV Boli" panose="02000500030200090000" pitchFamily="2" charset="0"/>
            </a:endParaRPr>
          </a:p>
        </p:txBody>
      </p:sp>
      <p:sp>
        <p:nvSpPr>
          <p:cNvPr id="20" name="Gefaltete Ecke 19"/>
          <p:cNvSpPr/>
          <p:nvPr/>
        </p:nvSpPr>
        <p:spPr>
          <a:xfrm rot="20861254">
            <a:off x="7731431" y="3405682"/>
            <a:ext cx="1033190" cy="108109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solidFill>
                <a:schemeClr val="tx1"/>
              </a:solidFill>
              <a:latin typeface="MV Boli" panose="02000500030200090000" pitchFamily="2" charset="0"/>
              <a:cs typeface="MV Boli" panose="02000500030200090000" pitchFamily="2" charset="0"/>
            </a:endParaRPr>
          </a:p>
          <a:p>
            <a:pPr algn="ctr"/>
            <a:r>
              <a:rPr lang="de-DE" dirty="0" smtClean="0">
                <a:solidFill>
                  <a:schemeClr val="tx1"/>
                </a:solidFill>
                <a:latin typeface="MV Boli" panose="02000500030200090000" pitchFamily="2" charset="0"/>
                <a:cs typeface="MV Boli" panose="02000500030200090000" pitchFamily="2" charset="0"/>
              </a:rPr>
              <a:t>§§</a:t>
            </a:r>
          </a:p>
          <a:p>
            <a:pPr algn="ctr"/>
            <a:r>
              <a:rPr lang="de-DE" dirty="0" smtClean="0">
                <a:solidFill>
                  <a:schemeClr val="tx1"/>
                </a:solidFill>
                <a:latin typeface="MV Boli" panose="02000500030200090000" pitchFamily="2" charset="0"/>
                <a:cs typeface="MV Boli" panose="02000500030200090000" pitchFamily="2" charset="0"/>
              </a:rPr>
              <a:t>1767-1772</a:t>
            </a:r>
          </a:p>
          <a:p>
            <a:pPr algn="ctr"/>
            <a:r>
              <a:rPr lang="de-DE" dirty="0" smtClean="0">
                <a:solidFill>
                  <a:schemeClr val="tx1"/>
                </a:solidFill>
                <a:latin typeface="MV Boli" panose="02000500030200090000" pitchFamily="2" charset="0"/>
                <a:cs typeface="MV Boli" panose="02000500030200090000" pitchFamily="2" charset="0"/>
              </a:rPr>
              <a:t>BGB</a:t>
            </a:r>
            <a:endParaRPr lang="de-DE" dirty="0">
              <a:solidFill>
                <a:schemeClr val="tx1"/>
              </a:solidFill>
              <a:latin typeface="MV Boli" panose="02000500030200090000" pitchFamily="2" charset="0"/>
              <a:cs typeface="MV Boli" panose="02000500030200090000" pitchFamily="2" charset="0"/>
            </a:endParaRPr>
          </a:p>
        </p:txBody>
      </p:sp>
      <p:sp>
        <p:nvSpPr>
          <p:cNvPr id="15" name="Abgerundetes Rechteck 14"/>
          <p:cNvSpPr/>
          <p:nvPr/>
        </p:nvSpPr>
        <p:spPr>
          <a:xfrm>
            <a:off x="505446" y="4846674"/>
            <a:ext cx="8842154" cy="823040"/>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err="1" smtClean="0"/>
              <a:t>Stiefkindadoption</a:t>
            </a:r>
            <a:endParaRPr lang="de-DE" dirty="0"/>
          </a:p>
        </p:txBody>
      </p:sp>
      <p:sp>
        <p:nvSpPr>
          <p:cNvPr id="18" name="Gefaltete Ecke 17"/>
          <p:cNvSpPr/>
          <p:nvPr/>
        </p:nvSpPr>
        <p:spPr>
          <a:xfrm rot="21431193">
            <a:off x="8996780" y="4778684"/>
            <a:ext cx="1033190" cy="108109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solidFill>
                <a:schemeClr val="tx1"/>
              </a:solidFill>
              <a:latin typeface="MV Boli" panose="02000500030200090000" pitchFamily="2" charset="0"/>
              <a:cs typeface="MV Boli" panose="02000500030200090000" pitchFamily="2" charset="0"/>
            </a:endParaRPr>
          </a:p>
          <a:p>
            <a:pPr algn="ctr"/>
            <a:r>
              <a:rPr lang="de-DE" dirty="0" smtClean="0">
                <a:solidFill>
                  <a:schemeClr val="tx1"/>
                </a:solidFill>
                <a:latin typeface="MV Boli" panose="02000500030200090000" pitchFamily="2" charset="0"/>
                <a:cs typeface="MV Boli" panose="02000500030200090000" pitchFamily="2" charset="0"/>
              </a:rPr>
              <a:t>§§</a:t>
            </a:r>
          </a:p>
          <a:p>
            <a:pPr algn="ctr"/>
            <a:r>
              <a:rPr lang="de-DE" dirty="0" smtClean="0">
                <a:solidFill>
                  <a:schemeClr val="tx1"/>
                </a:solidFill>
                <a:latin typeface="MV Boli" panose="02000500030200090000" pitchFamily="2" charset="0"/>
                <a:cs typeface="MV Boli" panose="02000500030200090000" pitchFamily="2" charset="0"/>
              </a:rPr>
              <a:t>1755 + 1756</a:t>
            </a:r>
          </a:p>
          <a:p>
            <a:pPr algn="ctr"/>
            <a:r>
              <a:rPr lang="de-DE" dirty="0" smtClean="0">
                <a:solidFill>
                  <a:schemeClr val="tx1"/>
                </a:solidFill>
                <a:latin typeface="MV Boli" panose="02000500030200090000" pitchFamily="2" charset="0"/>
                <a:cs typeface="MV Boli" panose="02000500030200090000" pitchFamily="2" charset="0"/>
              </a:rPr>
              <a:t>BGB</a:t>
            </a:r>
            <a:endParaRPr lang="de-DE"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438485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 calcmode="lin" valueType="num">
                                      <p:cBhvr additive="base">
                                        <p:cTn id="25" dur="500" fill="hold"/>
                                        <p:tgtEl>
                                          <p:spTgt spid="15"/>
                                        </p:tgtEl>
                                        <p:attrNameLst>
                                          <p:attrName>ppt_x</p:attrName>
                                        </p:attrNameLst>
                                      </p:cBhvr>
                                      <p:tavLst>
                                        <p:tav tm="0">
                                          <p:val>
                                            <p:strVal val="#ppt_x"/>
                                          </p:val>
                                        </p:tav>
                                        <p:tav tm="100000">
                                          <p:val>
                                            <p:strVal val="#ppt_x"/>
                                          </p:val>
                                        </p:tav>
                                      </p:tavLst>
                                    </p:anim>
                                    <p:anim calcmode="lin" valueType="num">
                                      <p:cBhvr additive="base">
                                        <p:cTn id="2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p:cTn id="31" dur="500" fill="hold"/>
                                        <p:tgtEl>
                                          <p:spTgt spid="16"/>
                                        </p:tgtEl>
                                        <p:attrNameLst>
                                          <p:attrName>ppt_w</p:attrName>
                                        </p:attrNameLst>
                                      </p:cBhvr>
                                      <p:tavLst>
                                        <p:tav tm="0">
                                          <p:val>
                                            <p:fltVal val="0"/>
                                          </p:val>
                                        </p:tav>
                                        <p:tav tm="100000">
                                          <p:val>
                                            <p:strVal val="#ppt_w"/>
                                          </p:val>
                                        </p:tav>
                                      </p:tavLst>
                                    </p:anim>
                                    <p:anim calcmode="lin" valueType="num">
                                      <p:cBhvr>
                                        <p:cTn id="32" dur="500" fill="hold"/>
                                        <p:tgtEl>
                                          <p:spTgt spid="16"/>
                                        </p:tgtEl>
                                        <p:attrNameLst>
                                          <p:attrName>ppt_h</p:attrName>
                                        </p:attrNameLst>
                                      </p:cBhvr>
                                      <p:tavLst>
                                        <p:tav tm="0">
                                          <p:val>
                                            <p:fltVal val="0"/>
                                          </p:val>
                                        </p:tav>
                                        <p:tav tm="100000">
                                          <p:val>
                                            <p:strVal val="#ppt_h"/>
                                          </p:val>
                                        </p:tav>
                                      </p:tavLst>
                                    </p:anim>
                                    <p:animEffect transition="in" filter="fade">
                                      <p:cBhvr>
                                        <p:cTn id="33" dur="500"/>
                                        <p:tgtEl>
                                          <p:spTgt spid="16"/>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13"/>
                                        </p:tgtEl>
                                        <p:attrNameLst>
                                          <p:attrName>style.visibility</p:attrName>
                                        </p:attrNameLst>
                                      </p:cBhvr>
                                      <p:to>
                                        <p:strVal val="visible"/>
                                      </p:to>
                                    </p:set>
                                    <p:anim calcmode="lin" valueType="num">
                                      <p:cBhvr>
                                        <p:cTn id="38" dur="500" fill="hold"/>
                                        <p:tgtEl>
                                          <p:spTgt spid="13"/>
                                        </p:tgtEl>
                                        <p:attrNameLst>
                                          <p:attrName>ppt_w</p:attrName>
                                        </p:attrNameLst>
                                      </p:cBhvr>
                                      <p:tavLst>
                                        <p:tav tm="0">
                                          <p:val>
                                            <p:fltVal val="0"/>
                                          </p:val>
                                        </p:tav>
                                        <p:tav tm="100000">
                                          <p:val>
                                            <p:strVal val="#ppt_w"/>
                                          </p:val>
                                        </p:tav>
                                      </p:tavLst>
                                    </p:anim>
                                    <p:anim calcmode="lin" valueType="num">
                                      <p:cBhvr>
                                        <p:cTn id="39" dur="500" fill="hold"/>
                                        <p:tgtEl>
                                          <p:spTgt spid="13"/>
                                        </p:tgtEl>
                                        <p:attrNameLst>
                                          <p:attrName>ppt_h</p:attrName>
                                        </p:attrNameLst>
                                      </p:cBhvr>
                                      <p:tavLst>
                                        <p:tav tm="0">
                                          <p:val>
                                            <p:fltVal val="0"/>
                                          </p:val>
                                        </p:tav>
                                        <p:tav tm="100000">
                                          <p:val>
                                            <p:strVal val="#ppt_h"/>
                                          </p:val>
                                        </p:tav>
                                      </p:tavLst>
                                    </p:anim>
                                    <p:animEffect transition="in" filter="fade">
                                      <p:cBhvr>
                                        <p:cTn id="40" dur="500"/>
                                        <p:tgtEl>
                                          <p:spTgt spid="13"/>
                                        </p:tgtEl>
                                      </p:cBhvr>
                                    </p:animEffect>
                                  </p:childTnLst>
                                </p:cTn>
                              </p:par>
                            </p:childTnLst>
                          </p:cTn>
                        </p:par>
                      </p:childTnLst>
                    </p:cTn>
                  </p:par>
                  <p:par>
                    <p:cTn id="41" fill="hold">
                      <p:stCondLst>
                        <p:cond delay="indefinite"/>
                      </p:stCondLst>
                      <p:childTnLst>
                        <p:par>
                          <p:cTn id="42" fill="hold">
                            <p:stCondLst>
                              <p:cond delay="0"/>
                            </p:stCondLst>
                            <p:childTnLst>
                              <p:par>
                                <p:cTn id="43" presetID="53" presetClass="entr" presetSubtype="16"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anim calcmode="lin" valueType="num">
                                      <p:cBhvr>
                                        <p:cTn id="45" dur="500" fill="hold"/>
                                        <p:tgtEl>
                                          <p:spTgt spid="14"/>
                                        </p:tgtEl>
                                        <p:attrNameLst>
                                          <p:attrName>ppt_w</p:attrName>
                                        </p:attrNameLst>
                                      </p:cBhvr>
                                      <p:tavLst>
                                        <p:tav tm="0">
                                          <p:val>
                                            <p:fltVal val="0"/>
                                          </p:val>
                                        </p:tav>
                                        <p:tav tm="100000">
                                          <p:val>
                                            <p:strVal val="#ppt_w"/>
                                          </p:val>
                                        </p:tav>
                                      </p:tavLst>
                                    </p:anim>
                                    <p:anim calcmode="lin" valueType="num">
                                      <p:cBhvr>
                                        <p:cTn id="46" dur="500" fill="hold"/>
                                        <p:tgtEl>
                                          <p:spTgt spid="14"/>
                                        </p:tgtEl>
                                        <p:attrNameLst>
                                          <p:attrName>ppt_h</p:attrName>
                                        </p:attrNameLst>
                                      </p:cBhvr>
                                      <p:tavLst>
                                        <p:tav tm="0">
                                          <p:val>
                                            <p:fltVal val="0"/>
                                          </p:val>
                                        </p:tav>
                                        <p:tav tm="100000">
                                          <p:val>
                                            <p:strVal val="#ppt_h"/>
                                          </p:val>
                                        </p:tav>
                                      </p:tavLst>
                                    </p:anim>
                                    <p:animEffect transition="in" filter="fade">
                                      <p:cBhvr>
                                        <p:cTn id="47" dur="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53" presetClass="entr" presetSubtype="16" fill="hold" grpId="0" nodeType="clickEffect">
                                  <p:stCondLst>
                                    <p:cond delay="0"/>
                                  </p:stCondLst>
                                  <p:childTnLst>
                                    <p:set>
                                      <p:cBhvr>
                                        <p:cTn id="51" dur="1" fill="hold">
                                          <p:stCondLst>
                                            <p:cond delay="0"/>
                                          </p:stCondLst>
                                        </p:cTn>
                                        <p:tgtEl>
                                          <p:spTgt spid="19"/>
                                        </p:tgtEl>
                                        <p:attrNameLst>
                                          <p:attrName>style.visibility</p:attrName>
                                        </p:attrNameLst>
                                      </p:cBhvr>
                                      <p:to>
                                        <p:strVal val="visible"/>
                                      </p:to>
                                    </p:set>
                                    <p:anim calcmode="lin" valueType="num">
                                      <p:cBhvr>
                                        <p:cTn id="52" dur="500" fill="hold"/>
                                        <p:tgtEl>
                                          <p:spTgt spid="19"/>
                                        </p:tgtEl>
                                        <p:attrNameLst>
                                          <p:attrName>ppt_w</p:attrName>
                                        </p:attrNameLst>
                                      </p:cBhvr>
                                      <p:tavLst>
                                        <p:tav tm="0">
                                          <p:val>
                                            <p:fltVal val="0"/>
                                          </p:val>
                                        </p:tav>
                                        <p:tav tm="100000">
                                          <p:val>
                                            <p:strVal val="#ppt_w"/>
                                          </p:val>
                                        </p:tav>
                                      </p:tavLst>
                                    </p:anim>
                                    <p:anim calcmode="lin" valueType="num">
                                      <p:cBhvr>
                                        <p:cTn id="53" dur="500" fill="hold"/>
                                        <p:tgtEl>
                                          <p:spTgt spid="19"/>
                                        </p:tgtEl>
                                        <p:attrNameLst>
                                          <p:attrName>ppt_h</p:attrName>
                                        </p:attrNameLst>
                                      </p:cBhvr>
                                      <p:tavLst>
                                        <p:tav tm="0">
                                          <p:val>
                                            <p:fltVal val="0"/>
                                          </p:val>
                                        </p:tav>
                                        <p:tav tm="100000">
                                          <p:val>
                                            <p:strVal val="#ppt_h"/>
                                          </p:val>
                                        </p:tav>
                                      </p:tavLst>
                                    </p:anim>
                                    <p:animEffect transition="in" filter="fade">
                                      <p:cBhvr>
                                        <p:cTn id="54" dur="500"/>
                                        <p:tgtEl>
                                          <p:spTgt spid="19"/>
                                        </p:tgtEl>
                                      </p:cBhvr>
                                    </p:animEffect>
                                  </p:childTnLst>
                                </p:cTn>
                              </p:par>
                            </p:childTnLst>
                          </p:cTn>
                        </p:par>
                      </p:childTnLst>
                    </p:cTn>
                  </p:par>
                  <p:par>
                    <p:cTn id="55" fill="hold">
                      <p:stCondLst>
                        <p:cond delay="indefinite"/>
                      </p:stCondLst>
                      <p:childTnLst>
                        <p:par>
                          <p:cTn id="56" fill="hold">
                            <p:stCondLst>
                              <p:cond delay="0"/>
                            </p:stCondLst>
                            <p:childTnLst>
                              <p:par>
                                <p:cTn id="57" presetID="53" presetClass="entr" presetSubtype="16" fill="hold" grpId="0" nodeType="clickEffect">
                                  <p:stCondLst>
                                    <p:cond delay="0"/>
                                  </p:stCondLst>
                                  <p:childTnLst>
                                    <p:set>
                                      <p:cBhvr>
                                        <p:cTn id="58" dur="1" fill="hold">
                                          <p:stCondLst>
                                            <p:cond delay="0"/>
                                          </p:stCondLst>
                                        </p:cTn>
                                        <p:tgtEl>
                                          <p:spTgt spid="20"/>
                                        </p:tgtEl>
                                        <p:attrNameLst>
                                          <p:attrName>style.visibility</p:attrName>
                                        </p:attrNameLst>
                                      </p:cBhvr>
                                      <p:to>
                                        <p:strVal val="visible"/>
                                      </p:to>
                                    </p:set>
                                    <p:anim calcmode="lin" valueType="num">
                                      <p:cBhvr>
                                        <p:cTn id="59" dur="500" fill="hold"/>
                                        <p:tgtEl>
                                          <p:spTgt spid="20"/>
                                        </p:tgtEl>
                                        <p:attrNameLst>
                                          <p:attrName>ppt_w</p:attrName>
                                        </p:attrNameLst>
                                      </p:cBhvr>
                                      <p:tavLst>
                                        <p:tav tm="0">
                                          <p:val>
                                            <p:fltVal val="0"/>
                                          </p:val>
                                        </p:tav>
                                        <p:tav tm="100000">
                                          <p:val>
                                            <p:strVal val="#ppt_w"/>
                                          </p:val>
                                        </p:tav>
                                      </p:tavLst>
                                    </p:anim>
                                    <p:anim calcmode="lin" valueType="num">
                                      <p:cBhvr>
                                        <p:cTn id="60" dur="500" fill="hold"/>
                                        <p:tgtEl>
                                          <p:spTgt spid="20"/>
                                        </p:tgtEl>
                                        <p:attrNameLst>
                                          <p:attrName>ppt_h</p:attrName>
                                        </p:attrNameLst>
                                      </p:cBhvr>
                                      <p:tavLst>
                                        <p:tav tm="0">
                                          <p:val>
                                            <p:fltVal val="0"/>
                                          </p:val>
                                        </p:tav>
                                        <p:tav tm="100000">
                                          <p:val>
                                            <p:strVal val="#ppt_h"/>
                                          </p:val>
                                        </p:tav>
                                      </p:tavLst>
                                    </p:anim>
                                    <p:animEffect transition="in" filter="fade">
                                      <p:cBhvr>
                                        <p:cTn id="61" dur="500"/>
                                        <p:tgtEl>
                                          <p:spTgt spid="20"/>
                                        </p:tgtEl>
                                      </p:cBhvr>
                                    </p:animEffect>
                                  </p:childTnLst>
                                </p:cTn>
                              </p:par>
                            </p:childTnLst>
                          </p:cTn>
                        </p:par>
                      </p:childTnLst>
                    </p:cTn>
                  </p:par>
                  <p:par>
                    <p:cTn id="62" fill="hold">
                      <p:stCondLst>
                        <p:cond delay="indefinite"/>
                      </p:stCondLst>
                      <p:childTnLst>
                        <p:par>
                          <p:cTn id="63" fill="hold">
                            <p:stCondLst>
                              <p:cond delay="0"/>
                            </p:stCondLst>
                            <p:childTnLst>
                              <p:par>
                                <p:cTn id="64" presetID="53" presetClass="entr" presetSubtype="16" fill="hold" grpId="0" nodeType="clickEffect">
                                  <p:stCondLst>
                                    <p:cond delay="0"/>
                                  </p:stCondLst>
                                  <p:childTnLst>
                                    <p:set>
                                      <p:cBhvr>
                                        <p:cTn id="65" dur="1" fill="hold">
                                          <p:stCondLst>
                                            <p:cond delay="0"/>
                                          </p:stCondLst>
                                        </p:cTn>
                                        <p:tgtEl>
                                          <p:spTgt spid="18"/>
                                        </p:tgtEl>
                                        <p:attrNameLst>
                                          <p:attrName>style.visibility</p:attrName>
                                        </p:attrNameLst>
                                      </p:cBhvr>
                                      <p:to>
                                        <p:strVal val="visible"/>
                                      </p:to>
                                    </p:set>
                                    <p:anim calcmode="lin" valueType="num">
                                      <p:cBhvr>
                                        <p:cTn id="66" dur="500" fill="hold"/>
                                        <p:tgtEl>
                                          <p:spTgt spid="18"/>
                                        </p:tgtEl>
                                        <p:attrNameLst>
                                          <p:attrName>ppt_w</p:attrName>
                                        </p:attrNameLst>
                                      </p:cBhvr>
                                      <p:tavLst>
                                        <p:tav tm="0">
                                          <p:val>
                                            <p:fltVal val="0"/>
                                          </p:val>
                                        </p:tav>
                                        <p:tav tm="100000">
                                          <p:val>
                                            <p:strVal val="#ppt_w"/>
                                          </p:val>
                                        </p:tav>
                                      </p:tavLst>
                                    </p:anim>
                                    <p:anim calcmode="lin" valueType="num">
                                      <p:cBhvr>
                                        <p:cTn id="67" dur="500" fill="hold"/>
                                        <p:tgtEl>
                                          <p:spTgt spid="18"/>
                                        </p:tgtEl>
                                        <p:attrNameLst>
                                          <p:attrName>ppt_h</p:attrName>
                                        </p:attrNameLst>
                                      </p:cBhvr>
                                      <p:tavLst>
                                        <p:tav tm="0">
                                          <p:val>
                                            <p:fltVal val="0"/>
                                          </p:val>
                                        </p:tav>
                                        <p:tav tm="100000">
                                          <p:val>
                                            <p:strVal val="#ppt_h"/>
                                          </p:val>
                                        </p:tav>
                                      </p:tavLst>
                                    </p:anim>
                                    <p:animEffect transition="in" filter="fade">
                                      <p:cBhvr>
                                        <p:cTn id="68"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7" grpId="0" animBg="1"/>
      <p:bldP spid="16" grpId="0" animBg="1"/>
      <p:bldP spid="12" grpId="0" animBg="1"/>
      <p:bldP spid="13" grpId="0" animBg="1"/>
      <p:bldP spid="14" grpId="0" animBg="1"/>
      <p:bldP spid="19" grpId="0" animBg="1"/>
      <p:bldP spid="20" grpId="0" animBg="1"/>
      <p:bldP spid="15" grpId="0" animBg="1"/>
      <p:bldP spid="18"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407603" y="1393461"/>
            <a:ext cx="8813006" cy="80113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es gibt Rechte und Pflichten, die an die Sorgeberechtigung gebunden sind und solche, die es nicht sind: </a:t>
            </a:r>
          </a:p>
        </p:txBody>
      </p:sp>
      <p:sp>
        <p:nvSpPr>
          <p:cNvPr id="11" name="Gefaltete Ecke 10"/>
          <p:cNvSpPr/>
          <p:nvPr/>
        </p:nvSpPr>
        <p:spPr>
          <a:xfrm rot="21378966">
            <a:off x="1344230" y="4173038"/>
            <a:ext cx="1961055" cy="1879517"/>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1601,1684, 1686</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3" name="Abgerundetes Rechteck 12"/>
          <p:cNvSpPr/>
          <p:nvPr/>
        </p:nvSpPr>
        <p:spPr>
          <a:xfrm>
            <a:off x="1487683" y="2270111"/>
            <a:ext cx="5349894" cy="1219533"/>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b="1" dirty="0"/>
              <a:t>sorgerechtsunabhängige Rechte und Pflichten:</a:t>
            </a:r>
          </a:p>
          <a:p>
            <a:pPr marL="742950" lvl="1" indent="-285750">
              <a:buFont typeface="Arial" panose="020B0604020202020204" pitchFamily="34" charset="0"/>
              <a:buChar char="•"/>
            </a:pPr>
            <a:r>
              <a:rPr lang="de-DE" dirty="0"/>
              <a:t>Umgangspflicht und –recht (§ 1684 BGB)</a:t>
            </a:r>
          </a:p>
          <a:p>
            <a:pPr marL="742950" lvl="1" indent="-285750">
              <a:buFont typeface="Arial" panose="020B0604020202020204" pitchFamily="34" charset="0"/>
              <a:buChar char="•"/>
            </a:pPr>
            <a:r>
              <a:rPr lang="de-DE" dirty="0"/>
              <a:t>Auskunftspflicht und –recht (§1686 BGB)</a:t>
            </a:r>
          </a:p>
          <a:p>
            <a:pPr marL="742950" lvl="1" indent="-285750">
              <a:buFont typeface="Arial" panose="020B0604020202020204" pitchFamily="34" charset="0"/>
              <a:buChar char="•"/>
            </a:pPr>
            <a:r>
              <a:rPr lang="de-DE" dirty="0"/>
              <a:t>Unterhaltspflicht (§ 1601 BGB)</a:t>
            </a:r>
          </a:p>
        </p:txBody>
      </p:sp>
      <p:sp>
        <p:nvSpPr>
          <p:cNvPr id="15" name="Abgerundetes Rechteck 14"/>
          <p:cNvSpPr/>
          <p:nvPr/>
        </p:nvSpPr>
        <p:spPr>
          <a:xfrm>
            <a:off x="4848335" y="3728803"/>
            <a:ext cx="6438790" cy="2767988"/>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b="1" dirty="0"/>
              <a:t>sorgerechtsabhängige Rechte und Pflichten:</a:t>
            </a:r>
          </a:p>
          <a:p>
            <a:pPr marL="742950" lvl="1" indent="-285750">
              <a:buFont typeface="Arial" panose="020B0604020202020204" pitchFamily="34" charset="0"/>
              <a:buChar char="•"/>
            </a:pPr>
            <a:r>
              <a:rPr lang="de-DE" dirty="0"/>
              <a:t>Fürsorgepflicht</a:t>
            </a:r>
          </a:p>
          <a:p>
            <a:pPr marL="742950" lvl="1" indent="-285750">
              <a:buFont typeface="Arial" panose="020B0604020202020204" pitchFamily="34" charset="0"/>
              <a:buChar char="•"/>
            </a:pPr>
            <a:r>
              <a:rPr lang="de-DE" dirty="0"/>
              <a:t>Personensorge – tatsächliche Erziehung, Pflege Aufenthaltsbestimmung und Bestimmung des Unterhalts</a:t>
            </a:r>
          </a:p>
          <a:p>
            <a:pPr marL="742950" lvl="1" indent="-285750">
              <a:buFont typeface="Arial" panose="020B0604020202020204" pitchFamily="34" charset="0"/>
              <a:buChar char="•"/>
            </a:pPr>
            <a:r>
              <a:rPr lang="de-DE" dirty="0"/>
              <a:t>Vermögenssorge – Recht das Kindesvermögen in Besitz zu nehmen</a:t>
            </a:r>
          </a:p>
          <a:p>
            <a:pPr marL="742950" lvl="1" indent="-285750">
              <a:buFont typeface="Arial" panose="020B0604020202020204" pitchFamily="34" charset="0"/>
              <a:buChar char="•"/>
            </a:pPr>
            <a:r>
              <a:rPr lang="de-DE" dirty="0"/>
              <a:t>Vertretung des Kindes z. B. bei jedem rechtsgeschäftlichen Handeln im Namen des Kindes</a:t>
            </a:r>
          </a:p>
        </p:txBody>
      </p:sp>
    </p:spTree>
    <p:extLst>
      <p:ext uri="{BB962C8B-B14F-4D97-AF65-F5344CB8AC3E}">
        <p14:creationId xmlns:p14="http://schemas.microsoft.com/office/powerpoint/2010/main" val="4138710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p:cTn id="25" dur="1000" fill="hold"/>
                                        <p:tgtEl>
                                          <p:spTgt spid="11"/>
                                        </p:tgtEl>
                                        <p:attrNameLst>
                                          <p:attrName>ppt_w</p:attrName>
                                        </p:attrNameLst>
                                      </p:cBhvr>
                                      <p:tavLst>
                                        <p:tav tm="0">
                                          <p:val>
                                            <p:fltVal val="0"/>
                                          </p:val>
                                        </p:tav>
                                        <p:tav tm="100000">
                                          <p:val>
                                            <p:strVal val="#ppt_w"/>
                                          </p:val>
                                        </p:tav>
                                      </p:tavLst>
                                    </p:anim>
                                    <p:anim calcmode="lin" valueType="num">
                                      <p:cBhvr>
                                        <p:cTn id="26" dur="1000" fill="hold"/>
                                        <p:tgtEl>
                                          <p:spTgt spid="11"/>
                                        </p:tgtEl>
                                        <p:attrNameLst>
                                          <p:attrName>ppt_h</p:attrName>
                                        </p:attrNameLst>
                                      </p:cBhvr>
                                      <p:tavLst>
                                        <p:tav tm="0">
                                          <p:val>
                                            <p:fltVal val="0"/>
                                          </p:val>
                                        </p:tav>
                                        <p:tav tm="100000">
                                          <p:val>
                                            <p:strVal val="#ppt_h"/>
                                          </p:val>
                                        </p:tav>
                                      </p:tavLst>
                                    </p:anim>
                                    <p:anim calcmode="lin" valueType="num">
                                      <p:cBhvr>
                                        <p:cTn id="27" dur="1000" fill="hold"/>
                                        <p:tgtEl>
                                          <p:spTgt spid="11"/>
                                        </p:tgtEl>
                                        <p:attrNameLst>
                                          <p:attrName>style.rotation</p:attrName>
                                        </p:attrNameLst>
                                      </p:cBhvr>
                                      <p:tavLst>
                                        <p:tav tm="0">
                                          <p:val>
                                            <p:fltVal val="90"/>
                                          </p:val>
                                        </p:tav>
                                        <p:tav tm="100000">
                                          <p:val>
                                            <p:fltVal val="0"/>
                                          </p:val>
                                        </p:tav>
                                      </p:tavLst>
                                    </p:anim>
                                    <p:animEffect transition="in" filter="fade">
                                      <p:cBhvr>
                                        <p:cTn id="28"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3" grpId="0" animBg="1"/>
      <p:bldP spid="1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Abgerundetes Rechteck 17"/>
          <p:cNvSpPr/>
          <p:nvPr/>
        </p:nvSpPr>
        <p:spPr>
          <a:xfrm>
            <a:off x="1487682" y="5574242"/>
            <a:ext cx="8710546" cy="895139"/>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Umgang des Kindes zu bestimmen (§§ 1632 II, 1626 III BGB) </a:t>
            </a:r>
          </a:p>
          <a:p>
            <a:pPr lvl="0"/>
            <a:r>
              <a:rPr lang="de-DE" dirty="0"/>
              <a:t>Streitfall: Entscheidung durch Familiengericht auf Antrag (§ 1632 III BGB) </a:t>
            </a:r>
          </a:p>
        </p:txBody>
      </p:sp>
      <p:sp>
        <p:nvSpPr>
          <p:cNvPr id="13" name="Abgerundetes Rechteck 12"/>
          <p:cNvSpPr/>
          <p:nvPr/>
        </p:nvSpPr>
        <p:spPr>
          <a:xfrm>
            <a:off x="1487683" y="1485427"/>
            <a:ext cx="8710546" cy="934018"/>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umfasst die Pflicht und das Recht, das Kind zu pflegen, zu erziehen, zu beaufsichtigen und seinen Aufenthalt zu bestimmen (§ 1631 I BGB)</a:t>
            </a:r>
          </a:p>
        </p:txBody>
      </p:sp>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484190" y="1161341"/>
            <a:ext cx="2006985" cy="46391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Personensorge</a:t>
            </a:r>
            <a:endParaRPr lang="de-DE" sz="2000" b="1" dirty="0"/>
          </a:p>
        </p:txBody>
      </p:sp>
      <p:sp>
        <p:nvSpPr>
          <p:cNvPr id="11" name="Gefaltete Ecke 10"/>
          <p:cNvSpPr/>
          <p:nvPr/>
        </p:nvSpPr>
        <p:spPr>
          <a:xfrm rot="21378966">
            <a:off x="9984306" y="1138105"/>
            <a:ext cx="1368755"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1631 I</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5" name="Abgerundetes Rechteck 14"/>
          <p:cNvSpPr/>
          <p:nvPr/>
        </p:nvSpPr>
        <p:spPr>
          <a:xfrm>
            <a:off x="1487682" y="2513885"/>
            <a:ext cx="8710546" cy="895139"/>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das Kind hat ein Recht auf Pflege und Erziehung unter Ausschluss von Gewalt, körperlicher Bestrafung, seelischer Verletzung und anderer entwürdigenden Maßnahmen </a:t>
            </a:r>
          </a:p>
          <a:p>
            <a:r>
              <a:rPr lang="de-DE" dirty="0" smtClean="0"/>
              <a:t>(§ </a:t>
            </a:r>
            <a:r>
              <a:rPr lang="de-DE" dirty="0"/>
              <a:t>1631 II BGB) </a:t>
            </a:r>
          </a:p>
        </p:txBody>
      </p:sp>
      <p:sp>
        <p:nvSpPr>
          <p:cNvPr id="14" name="Abgerundetes Rechteck 13"/>
          <p:cNvSpPr/>
          <p:nvPr/>
        </p:nvSpPr>
        <p:spPr>
          <a:xfrm>
            <a:off x="1487683" y="3526647"/>
            <a:ext cx="8710546" cy="895139"/>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Rücksichtnahme in Angelegenheiten der Ausbildung und des Berufs (§ 1631a BGB)</a:t>
            </a:r>
          </a:p>
          <a:p>
            <a:pPr marL="285750" lvl="0" indent="-285750">
              <a:buFont typeface="Arial" panose="020B0604020202020204" pitchFamily="34" charset="0"/>
              <a:buChar char="•"/>
            </a:pPr>
            <a:r>
              <a:rPr lang="de-DE" dirty="0"/>
              <a:t>auf Eignung und Neigung des Kindes sollen die Eltern Rücksicht nehmen</a:t>
            </a:r>
          </a:p>
          <a:p>
            <a:pPr marL="285750" lvl="0" indent="-285750">
              <a:buFont typeface="Arial" panose="020B0604020202020204" pitchFamily="34" charset="0"/>
              <a:buChar char="•"/>
            </a:pPr>
            <a:r>
              <a:rPr lang="de-DE" dirty="0"/>
              <a:t>ggf. Rücksprache mit Lehrern o. ä. </a:t>
            </a:r>
          </a:p>
        </p:txBody>
      </p:sp>
      <p:sp>
        <p:nvSpPr>
          <p:cNvPr id="16" name="Abgerundetes Rechteck 15"/>
          <p:cNvSpPr/>
          <p:nvPr/>
        </p:nvSpPr>
        <p:spPr>
          <a:xfrm>
            <a:off x="1487682" y="4541277"/>
            <a:ext cx="8710546" cy="895139"/>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Herausgabe eines Kindes zu verlangen, das widerrechtlich vorenthalten wird </a:t>
            </a:r>
            <a:endParaRPr lang="de-DE" dirty="0" smtClean="0"/>
          </a:p>
          <a:p>
            <a:r>
              <a:rPr lang="de-DE" dirty="0" smtClean="0"/>
              <a:t>(§ </a:t>
            </a:r>
            <a:r>
              <a:rPr lang="de-DE" dirty="0"/>
              <a:t>1632 I BGB) </a:t>
            </a:r>
          </a:p>
        </p:txBody>
      </p:sp>
      <p:sp>
        <p:nvSpPr>
          <p:cNvPr id="12" name="Gefaltete Ecke 11"/>
          <p:cNvSpPr/>
          <p:nvPr/>
        </p:nvSpPr>
        <p:spPr>
          <a:xfrm>
            <a:off x="10027538" y="2743531"/>
            <a:ext cx="1368755"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1631 II</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7" name="Gefaltete Ecke 16"/>
          <p:cNvSpPr/>
          <p:nvPr/>
        </p:nvSpPr>
        <p:spPr>
          <a:xfrm>
            <a:off x="10027538" y="4664452"/>
            <a:ext cx="1368755"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1632 I,II</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606696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 calcmode="lin" valueType="num">
                                      <p:cBhvr>
                                        <p:cTn id="20" dur="500" fill="hold"/>
                                        <p:tgtEl>
                                          <p:spTgt spid="11"/>
                                        </p:tgtEl>
                                        <p:attrNameLst>
                                          <p:attrName>ppt_w</p:attrName>
                                        </p:attrNameLst>
                                      </p:cBhvr>
                                      <p:tavLst>
                                        <p:tav tm="0">
                                          <p:val>
                                            <p:fltVal val="0"/>
                                          </p:val>
                                        </p:tav>
                                        <p:tav tm="100000">
                                          <p:val>
                                            <p:strVal val="#ppt_w"/>
                                          </p:val>
                                        </p:tav>
                                      </p:tavLst>
                                    </p:anim>
                                    <p:anim calcmode="lin" valueType="num">
                                      <p:cBhvr>
                                        <p:cTn id="21" dur="500" fill="hold"/>
                                        <p:tgtEl>
                                          <p:spTgt spid="11"/>
                                        </p:tgtEl>
                                        <p:attrNameLst>
                                          <p:attrName>ppt_h</p:attrName>
                                        </p:attrNameLst>
                                      </p:cBhvr>
                                      <p:tavLst>
                                        <p:tav tm="0">
                                          <p:val>
                                            <p:fltVal val="0"/>
                                          </p:val>
                                        </p:tav>
                                        <p:tav tm="100000">
                                          <p:val>
                                            <p:strVal val="#ppt_h"/>
                                          </p:val>
                                        </p:tav>
                                      </p:tavLst>
                                    </p:anim>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 calcmode="lin" valueType="num">
                                      <p:cBhvr additive="base">
                                        <p:cTn id="27" dur="500" fill="hold"/>
                                        <p:tgtEl>
                                          <p:spTgt spid="15"/>
                                        </p:tgtEl>
                                        <p:attrNameLst>
                                          <p:attrName>ppt_x</p:attrName>
                                        </p:attrNameLst>
                                      </p:cBhvr>
                                      <p:tavLst>
                                        <p:tav tm="0">
                                          <p:val>
                                            <p:strVal val="#ppt_x"/>
                                          </p:val>
                                        </p:tav>
                                        <p:tav tm="100000">
                                          <p:val>
                                            <p:strVal val="#ppt_x"/>
                                          </p:val>
                                        </p:tav>
                                      </p:tavLst>
                                    </p:anim>
                                    <p:anim calcmode="lin" valueType="num">
                                      <p:cBhvr additive="base">
                                        <p:cTn id="2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 calcmode="lin" valueType="num">
                                      <p:cBhvr>
                                        <p:cTn id="33" dur="500" fill="hold"/>
                                        <p:tgtEl>
                                          <p:spTgt spid="12"/>
                                        </p:tgtEl>
                                        <p:attrNameLst>
                                          <p:attrName>ppt_w</p:attrName>
                                        </p:attrNameLst>
                                      </p:cBhvr>
                                      <p:tavLst>
                                        <p:tav tm="0">
                                          <p:val>
                                            <p:fltVal val="0"/>
                                          </p:val>
                                        </p:tav>
                                        <p:tav tm="100000">
                                          <p:val>
                                            <p:strVal val="#ppt_w"/>
                                          </p:val>
                                        </p:tav>
                                      </p:tavLst>
                                    </p:anim>
                                    <p:anim calcmode="lin" valueType="num">
                                      <p:cBhvr>
                                        <p:cTn id="34" dur="500" fill="hold"/>
                                        <p:tgtEl>
                                          <p:spTgt spid="12"/>
                                        </p:tgtEl>
                                        <p:attrNameLst>
                                          <p:attrName>ppt_h</p:attrName>
                                        </p:attrNameLst>
                                      </p:cBhvr>
                                      <p:tavLst>
                                        <p:tav tm="0">
                                          <p:val>
                                            <p:fltVal val="0"/>
                                          </p:val>
                                        </p:tav>
                                        <p:tav tm="100000">
                                          <p:val>
                                            <p:strVal val="#ppt_h"/>
                                          </p:val>
                                        </p:tav>
                                      </p:tavLst>
                                    </p:anim>
                                    <p:animEffect transition="in" filter="fade">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14"/>
                                        </p:tgtEl>
                                        <p:attrNameLst>
                                          <p:attrName>style.visibility</p:attrName>
                                        </p:attrNameLst>
                                      </p:cBhvr>
                                      <p:to>
                                        <p:strVal val="visible"/>
                                      </p:to>
                                    </p:set>
                                    <p:anim calcmode="lin" valueType="num">
                                      <p:cBhvr additive="base">
                                        <p:cTn id="40" dur="500" fill="hold"/>
                                        <p:tgtEl>
                                          <p:spTgt spid="14"/>
                                        </p:tgtEl>
                                        <p:attrNameLst>
                                          <p:attrName>ppt_x</p:attrName>
                                        </p:attrNameLst>
                                      </p:cBhvr>
                                      <p:tavLst>
                                        <p:tav tm="0">
                                          <p:val>
                                            <p:strVal val="#ppt_x"/>
                                          </p:val>
                                        </p:tav>
                                        <p:tav tm="100000">
                                          <p:val>
                                            <p:strVal val="#ppt_x"/>
                                          </p:val>
                                        </p:tav>
                                      </p:tavLst>
                                    </p:anim>
                                    <p:anim calcmode="lin" valueType="num">
                                      <p:cBhvr additive="base">
                                        <p:cTn id="41"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16"/>
                                        </p:tgtEl>
                                        <p:attrNameLst>
                                          <p:attrName>style.visibility</p:attrName>
                                        </p:attrNameLst>
                                      </p:cBhvr>
                                      <p:to>
                                        <p:strVal val="visible"/>
                                      </p:to>
                                    </p:set>
                                    <p:anim calcmode="lin" valueType="num">
                                      <p:cBhvr additive="base">
                                        <p:cTn id="46" dur="500" fill="hold"/>
                                        <p:tgtEl>
                                          <p:spTgt spid="16"/>
                                        </p:tgtEl>
                                        <p:attrNameLst>
                                          <p:attrName>ppt_x</p:attrName>
                                        </p:attrNameLst>
                                      </p:cBhvr>
                                      <p:tavLst>
                                        <p:tav tm="0">
                                          <p:val>
                                            <p:strVal val="#ppt_x"/>
                                          </p:val>
                                        </p:tav>
                                        <p:tav tm="100000">
                                          <p:val>
                                            <p:strVal val="#ppt_x"/>
                                          </p:val>
                                        </p:tav>
                                      </p:tavLst>
                                    </p:anim>
                                    <p:anim calcmode="lin" valueType="num">
                                      <p:cBhvr additive="base">
                                        <p:cTn id="4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18"/>
                                        </p:tgtEl>
                                        <p:attrNameLst>
                                          <p:attrName>style.visibility</p:attrName>
                                        </p:attrNameLst>
                                      </p:cBhvr>
                                      <p:to>
                                        <p:strVal val="visible"/>
                                      </p:to>
                                    </p:set>
                                    <p:anim calcmode="lin" valueType="num">
                                      <p:cBhvr additive="base">
                                        <p:cTn id="52" dur="500" fill="hold"/>
                                        <p:tgtEl>
                                          <p:spTgt spid="18"/>
                                        </p:tgtEl>
                                        <p:attrNameLst>
                                          <p:attrName>ppt_x</p:attrName>
                                        </p:attrNameLst>
                                      </p:cBhvr>
                                      <p:tavLst>
                                        <p:tav tm="0">
                                          <p:val>
                                            <p:strVal val="#ppt_x"/>
                                          </p:val>
                                        </p:tav>
                                        <p:tav tm="100000">
                                          <p:val>
                                            <p:strVal val="#ppt_x"/>
                                          </p:val>
                                        </p:tav>
                                      </p:tavLst>
                                    </p:anim>
                                    <p:anim calcmode="lin" valueType="num">
                                      <p:cBhvr additive="base">
                                        <p:cTn id="53"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31" presetClass="entr" presetSubtype="0" fill="hold" grpId="0" nodeType="clickEffect">
                                  <p:stCondLst>
                                    <p:cond delay="0"/>
                                  </p:stCondLst>
                                  <p:childTnLst>
                                    <p:set>
                                      <p:cBhvr>
                                        <p:cTn id="57" dur="1" fill="hold">
                                          <p:stCondLst>
                                            <p:cond delay="0"/>
                                          </p:stCondLst>
                                        </p:cTn>
                                        <p:tgtEl>
                                          <p:spTgt spid="17"/>
                                        </p:tgtEl>
                                        <p:attrNameLst>
                                          <p:attrName>style.visibility</p:attrName>
                                        </p:attrNameLst>
                                      </p:cBhvr>
                                      <p:to>
                                        <p:strVal val="visible"/>
                                      </p:to>
                                    </p:set>
                                    <p:anim calcmode="lin" valueType="num">
                                      <p:cBhvr>
                                        <p:cTn id="58" dur="1000" fill="hold"/>
                                        <p:tgtEl>
                                          <p:spTgt spid="17"/>
                                        </p:tgtEl>
                                        <p:attrNameLst>
                                          <p:attrName>ppt_w</p:attrName>
                                        </p:attrNameLst>
                                      </p:cBhvr>
                                      <p:tavLst>
                                        <p:tav tm="0">
                                          <p:val>
                                            <p:fltVal val="0"/>
                                          </p:val>
                                        </p:tav>
                                        <p:tav tm="100000">
                                          <p:val>
                                            <p:strVal val="#ppt_w"/>
                                          </p:val>
                                        </p:tav>
                                      </p:tavLst>
                                    </p:anim>
                                    <p:anim calcmode="lin" valueType="num">
                                      <p:cBhvr>
                                        <p:cTn id="59" dur="1000" fill="hold"/>
                                        <p:tgtEl>
                                          <p:spTgt spid="17"/>
                                        </p:tgtEl>
                                        <p:attrNameLst>
                                          <p:attrName>ppt_h</p:attrName>
                                        </p:attrNameLst>
                                      </p:cBhvr>
                                      <p:tavLst>
                                        <p:tav tm="0">
                                          <p:val>
                                            <p:fltVal val="0"/>
                                          </p:val>
                                        </p:tav>
                                        <p:tav tm="100000">
                                          <p:val>
                                            <p:strVal val="#ppt_h"/>
                                          </p:val>
                                        </p:tav>
                                      </p:tavLst>
                                    </p:anim>
                                    <p:anim calcmode="lin" valueType="num">
                                      <p:cBhvr>
                                        <p:cTn id="60" dur="1000" fill="hold"/>
                                        <p:tgtEl>
                                          <p:spTgt spid="17"/>
                                        </p:tgtEl>
                                        <p:attrNameLst>
                                          <p:attrName>style.rotation</p:attrName>
                                        </p:attrNameLst>
                                      </p:cBhvr>
                                      <p:tavLst>
                                        <p:tav tm="0">
                                          <p:val>
                                            <p:fltVal val="90"/>
                                          </p:val>
                                        </p:tav>
                                        <p:tav tm="100000">
                                          <p:val>
                                            <p:fltVal val="0"/>
                                          </p:val>
                                        </p:tav>
                                      </p:tavLst>
                                    </p:anim>
                                    <p:animEffect transition="in" filter="fade">
                                      <p:cBhvr>
                                        <p:cTn id="61"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3" grpId="0" animBg="1"/>
      <p:bldP spid="10" grpId="0" animBg="1"/>
      <p:bldP spid="11" grpId="0" animBg="1"/>
      <p:bldP spid="15" grpId="0" animBg="1"/>
      <p:bldP spid="14" grpId="0" animBg="1"/>
      <p:bldP spid="16" grpId="0" animBg="1"/>
      <p:bldP spid="12" grpId="0" animBg="1"/>
      <p:bldP spid="17"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bgerundetes Rechteck 12"/>
          <p:cNvSpPr/>
          <p:nvPr/>
        </p:nvSpPr>
        <p:spPr>
          <a:xfrm>
            <a:off x="1213064" y="1416010"/>
            <a:ext cx="8346571" cy="207459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a) verheiratete Eltern</a:t>
            </a:r>
            <a:endParaRPr lang="de-DE" b="1" dirty="0">
              <a:effectLst>
                <a:outerShdw blurRad="38100" dist="38100" dir="2700000" algn="tl">
                  <a:srgbClr val="000000">
                    <a:alpha val="43137"/>
                  </a:srgbClr>
                </a:outerShdw>
              </a:effectLst>
            </a:endParaRPr>
          </a:p>
          <a:p>
            <a:r>
              <a:rPr lang="de-DE" dirty="0"/>
              <a:t>automatisch für ihr Kind gemeinsam – gilt, wenn: </a:t>
            </a:r>
          </a:p>
          <a:p>
            <a:pPr lvl="0"/>
            <a:r>
              <a:rPr lang="de-DE" dirty="0"/>
              <a:t>die Eheschließung vor der Geburt des Kindes erfolgt (§ 1626a I BGB) bzw. </a:t>
            </a:r>
          </a:p>
          <a:p>
            <a:pPr lvl="0"/>
            <a:r>
              <a:rPr lang="de-DE" dirty="0"/>
              <a:t>sie die Heirat nachgeholt wird (§ 1626a I Nr. 2 BGB) – hier muss die Abstammung jedoch feststehen (§§ 1591 ff. BGB)</a:t>
            </a:r>
          </a:p>
          <a:p>
            <a:r>
              <a:rPr lang="de-DE" dirty="0"/>
              <a:t> </a:t>
            </a:r>
          </a:p>
        </p:txBody>
      </p:sp>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435769" y="1184053"/>
            <a:ext cx="5915155" cy="46391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Ausübung der Sorgen – gemeinsame elterliche Sorge</a:t>
            </a:r>
            <a:endParaRPr lang="de-DE" sz="2000" b="1" dirty="0"/>
          </a:p>
        </p:txBody>
      </p:sp>
      <p:sp>
        <p:nvSpPr>
          <p:cNvPr id="12" name="Gefaltete Ecke 11"/>
          <p:cNvSpPr/>
          <p:nvPr/>
        </p:nvSpPr>
        <p:spPr>
          <a:xfrm rot="21198186">
            <a:off x="9156403" y="1228789"/>
            <a:ext cx="1368755"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1626a </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1" name="Abgerundetes Rechteck 10"/>
          <p:cNvSpPr/>
          <p:nvPr/>
        </p:nvSpPr>
        <p:spPr>
          <a:xfrm>
            <a:off x="1213064" y="3062556"/>
            <a:ext cx="8346571" cy="207459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b) nicht miteinander verheiratete Eltern</a:t>
            </a:r>
            <a:endParaRPr lang="de-DE" b="1" dirty="0">
              <a:effectLst>
                <a:outerShdw blurRad="38100" dist="38100" dir="2700000" algn="tl">
                  <a:srgbClr val="000000">
                    <a:alpha val="43137"/>
                  </a:srgbClr>
                </a:outerShdw>
              </a:effectLst>
            </a:endParaRPr>
          </a:p>
          <a:p>
            <a:r>
              <a:rPr lang="de-DE" dirty="0"/>
              <a:t>wenn sie übereinstimmend erklären, die Sorge gemeinsam übernehmen zu wollen </a:t>
            </a:r>
            <a:endParaRPr lang="de-DE" dirty="0" smtClean="0"/>
          </a:p>
          <a:p>
            <a:r>
              <a:rPr lang="de-DE" dirty="0" smtClean="0"/>
              <a:t>(§ </a:t>
            </a:r>
            <a:r>
              <a:rPr lang="de-DE" dirty="0"/>
              <a:t>1626a I Nr. 1 BGB) = Sorgerechtserklärung </a:t>
            </a:r>
          </a:p>
          <a:p>
            <a:pPr lvl="0"/>
            <a:r>
              <a:rPr lang="de-DE" dirty="0"/>
              <a:t>Grundvoraussetzung: wirksame Vaterschaftsanerkennung durch den Mann (§ 1592 Nr. 2 BGB) </a:t>
            </a:r>
          </a:p>
        </p:txBody>
      </p:sp>
      <p:sp>
        <p:nvSpPr>
          <p:cNvPr id="15" name="Abgerundetes Rechteck 14"/>
          <p:cNvSpPr/>
          <p:nvPr/>
        </p:nvSpPr>
        <p:spPr>
          <a:xfrm>
            <a:off x="1213063" y="4977372"/>
            <a:ext cx="8346571" cy="1574363"/>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c) Übertragung der gemeinsamen </a:t>
            </a:r>
            <a:r>
              <a:rPr lang="de-DE" b="1" u="sng" dirty="0" err="1">
                <a:effectLst>
                  <a:outerShdw blurRad="38100" dist="38100" dir="2700000" algn="tl">
                    <a:srgbClr val="000000">
                      <a:alpha val="43137"/>
                    </a:srgbClr>
                  </a:outerShdw>
                </a:effectLst>
              </a:rPr>
              <a:t>eSo</a:t>
            </a:r>
            <a:r>
              <a:rPr lang="de-DE" b="1" u="sng" dirty="0">
                <a:effectLst>
                  <a:outerShdw blurRad="38100" dist="38100" dir="2700000" algn="tl">
                    <a:srgbClr val="000000">
                      <a:alpha val="43137"/>
                    </a:srgbClr>
                  </a:outerShdw>
                </a:effectLst>
              </a:rPr>
              <a:t> auf Antrag eines Elternteils</a:t>
            </a:r>
            <a:r>
              <a:rPr lang="de-DE" b="1" dirty="0">
                <a:effectLst>
                  <a:outerShdw blurRad="38100" dist="38100" dir="2700000" algn="tl">
                    <a:srgbClr val="000000">
                      <a:alpha val="43137"/>
                    </a:srgbClr>
                  </a:outerShdw>
                </a:effectLst>
              </a:rPr>
              <a:t> </a:t>
            </a:r>
            <a:endParaRPr lang="de-DE" b="1" dirty="0" smtClean="0">
              <a:effectLst>
                <a:outerShdw blurRad="38100" dist="38100" dir="2700000" algn="tl">
                  <a:srgbClr val="000000">
                    <a:alpha val="43137"/>
                  </a:srgbClr>
                </a:outerShdw>
              </a:effectLst>
            </a:endParaRPr>
          </a:p>
          <a:p>
            <a:r>
              <a:rPr lang="de-DE" dirty="0" smtClean="0"/>
              <a:t>(§ </a:t>
            </a:r>
            <a:r>
              <a:rPr lang="de-DE" dirty="0"/>
              <a:t>1626a I Nr. 3 BGB):</a:t>
            </a:r>
          </a:p>
          <a:p>
            <a:pPr lvl="0"/>
            <a:r>
              <a:rPr lang="de-DE" dirty="0"/>
              <a:t>Regelfall: wenn dies dem Kindeswohl nicht widerspricht (§ 1626a II 1 BGB) </a:t>
            </a:r>
          </a:p>
          <a:p>
            <a:pPr lvl="0"/>
            <a:r>
              <a:rPr lang="de-DE" dirty="0"/>
              <a:t>Übertragung der gemeinsamen Sorge in einem beschleunigten und vereinfachten Verfahren (vgl. § 155a </a:t>
            </a:r>
            <a:r>
              <a:rPr lang="de-DE" dirty="0" err="1"/>
              <a:t>FamFG</a:t>
            </a:r>
            <a:r>
              <a:rPr lang="de-DE" dirty="0"/>
              <a:t>) </a:t>
            </a:r>
          </a:p>
        </p:txBody>
      </p:sp>
    </p:spTree>
    <p:extLst>
      <p:ext uri="{BB962C8B-B14F-4D97-AF65-F5344CB8AC3E}">
        <p14:creationId xmlns:p14="http://schemas.microsoft.com/office/powerpoint/2010/main" val="2912746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p:cTn id="20" dur="500" fill="hold"/>
                                        <p:tgtEl>
                                          <p:spTgt spid="12"/>
                                        </p:tgtEl>
                                        <p:attrNameLst>
                                          <p:attrName>ppt_w</p:attrName>
                                        </p:attrNameLst>
                                      </p:cBhvr>
                                      <p:tavLst>
                                        <p:tav tm="0">
                                          <p:val>
                                            <p:fltVal val="0"/>
                                          </p:val>
                                        </p:tav>
                                        <p:tav tm="100000">
                                          <p:val>
                                            <p:strVal val="#ppt_w"/>
                                          </p:val>
                                        </p:tav>
                                      </p:tavLst>
                                    </p:anim>
                                    <p:anim calcmode="lin" valueType="num">
                                      <p:cBhvr>
                                        <p:cTn id="21" dur="500" fill="hold"/>
                                        <p:tgtEl>
                                          <p:spTgt spid="12"/>
                                        </p:tgtEl>
                                        <p:attrNameLst>
                                          <p:attrName>ppt_h</p:attrName>
                                        </p:attrNameLst>
                                      </p:cBhvr>
                                      <p:tavLst>
                                        <p:tav tm="0">
                                          <p:val>
                                            <p:fltVal val="0"/>
                                          </p:val>
                                        </p:tav>
                                        <p:tav tm="100000">
                                          <p:val>
                                            <p:strVal val="#ppt_h"/>
                                          </p:val>
                                        </p:tav>
                                      </p:tavLst>
                                    </p:anim>
                                    <p:animEffect transition="in" filter="fad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ppt_x"/>
                                          </p:val>
                                        </p:tav>
                                        <p:tav tm="100000">
                                          <p:val>
                                            <p:strVal val="#ppt_x"/>
                                          </p:val>
                                        </p:tav>
                                      </p:tavLst>
                                    </p:anim>
                                    <p:anim calcmode="lin" valueType="num">
                                      <p:cBhvr additive="base">
                                        <p:cTn id="2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anim calcmode="lin" valueType="num">
                                      <p:cBhvr additive="base">
                                        <p:cTn id="33" dur="500" fill="hold"/>
                                        <p:tgtEl>
                                          <p:spTgt spid="15"/>
                                        </p:tgtEl>
                                        <p:attrNameLst>
                                          <p:attrName>ppt_x</p:attrName>
                                        </p:attrNameLst>
                                      </p:cBhvr>
                                      <p:tavLst>
                                        <p:tav tm="0">
                                          <p:val>
                                            <p:strVal val="#ppt_x"/>
                                          </p:val>
                                        </p:tav>
                                        <p:tav tm="100000">
                                          <p:val>
                                            <p:strVal val="#ppt_x"/>
                                          </p:val>
                                        </p:tav>
                                      </p:tavLst>
                                    </p:anim>
                                    <p:anim calcmode="lin" valueType="num">
                                      <p:cBhvr additive="base">
                                        <p:cTn id="3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animBg="1"/>
      <p:bldP spid="12" grpId="0" animBg="1"/>
      <p:bldP spid="11" grpId="0" animBg="1"/>
      <p:bldP spid="15"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bgerundetes Rechteck 12"/>
          <p:cNvSpPr/>
          <p:nvPr/>
        </p:nvSpPr>
        <p:spPr>
          <a:xfrm>
            <a:off x="1155914" y="1647966"/>
            <a:ext cx="8346571" cy="378128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u="sng" dirty="0">
                <a:effectLst>
                  <a:outerShdw blurRad="38100" dist="38100" dir="2700000" algn="tl">
                    <a:srgbClr val="000000">
                      <a:alpha val="43137"/>
                    </a:srgbClr>
                  </a:outerShdw>
                </a:effectLst>
                <a:sym typeface="Symbol" panose="05050102010706020507" pitchFamily="18" charset="2"/>
              </a:rPr>
              <a:t></a:t>
            </a:r>
            <a:r>
              <a:rPr lang="de-DE" sz="2000" b="1" u="sng" dirty="0">
                <a:effectLst>
                  <a:outerShdw blurRad="38100" dist="38100" dir="2700000" algn="tl">
                    <a:srgbClr val="000000">
                      <a:alpha val="43137"/>
                    </a:srgbClr>
                  </a:outerShdw>
                </a:effectLst>
              </a:rPr>
              <a:t> Ausgestaltung der gemeinsamen </a:t>
            </a:r>
            <a:r>
              <a:rPr lang="de-DE" sz="2000" b="1" u="sng" dirty="0" err="1">
                <a:effectLst>
                  <a:outerShdw blurRad="38100" dist="38100" dir="2700000" algn="tl">
                    <a:srgbClr val="000000">
                      <a:alpha val="43137"/>
                    </a:srgbClr>
                  </a:outerShdw>
                </a:effectLst>
              </a:rPr>
              <a:t>eSo</a:t>
            </a:r>
            <a:r>
              <a:rPr lang="de-DE" sz="2000" b="1" u="sng" dirty="0">
                <a:effectLst>
                  <a:outerShdw blurRad="38100" dist="38100" dir="2700000" algn="tl">
                    <a:srgbClr val="000000">
                      <a:alpha val="43137"/>
                    </a:srgbClr>
                  </a:outerShdw>
                </a:effectLst>
              </a:rPr>
              <a:t>:</a:t>
            </a:r>
            <a:endParaRPr lang="de-DE" sz="2000" b="1" dirty="0">
              <a:effectLst>
                <a:outerShdw blurRad="38100" dist="38100" dir="2700000" algn="tl">
                  <a:srgbClr val="000000">
                    <a:alpha val="43137"/>
                  </a:srgbClr>
                </a:outerShdw>
              </a:effectLst>
            </a:endParaRPr>
          </a:p>
          <a:p>
            <a:r>
              <a:rPr lang="de-DE" sz="2000" b="1" dirty="0">
                <a:effectLst>
                  <a:outerShdw blurRad="38100" dist="38100" dir="2700000" algn="tl">
                    <a:srgbClr val="000000">
                      <a:alpha val="43137"/>
                    </a:srgbClr>
                  </a:outerShdw>
                </a:effectLst>
              </a:rPr>
              <a:t>Eltern üben die </a:t>
            </a:r>
            <a:r>
              <a:rPr lang="de-DE" sz="2000" b="1" dirty="0" smtClean="0">
                <a:effectLst>
                  <a:outerShdw blurRad="38100" dist="38100" dir="2700000" algn="tl">
                    <a:srgbClr val="000000">
                      <a:alpha val="43137"/>
                    </a:srgbClr>
                  </a:outerShdw>
                </a:effectLst>
              </a:rPr>
              <a:t>Sorge in eigener Verantwortung und </a:t>
            </a:r>
            <a:r>
              <a:rPr lang="de-DE" sz="2000" b="1" dirty="0">
                <a:effectLst>
                  <a:outerShdw blurRad="38100" dist="38100" dir="2700000" algn="tl">
                    <a:srgbClr val="000000">
                      <a:alpha val="43137"/>
                    </a:srgbClr>
                  </a:outerShdw>
                </a:effectLst>
              </a:rPr>
              <a:t>in gegenseitigem Einvernehmen zum Wohl des Kindes aus </a:t>
            </a:r>
            <a:endParaRPr lang="de-DE" sz="2000" b="1" dirty="0" smtClean="0">
              <a:effectLst>
                <a:outerShdw blurRad="38100" dist="38100" dir="2700000" algn="tl">
                  <a:srgbClr val="000000">
                    <a:alpha val="43137"/>
                  </a:srgbClr>
                </a:outerShdw>
              </a:effectLst>
            </a:endParaRPr>
          </a:p>
          <a:p>
            <a:r>
              <a:rPr lang="de-DE" sz="2000" b="1" dirty="0" smtClean="0">
                <a:effectLst>
                  <a:outerShdw blurRad="38100" dist="38100" dir="2700000" algn="tl">
                    <a:srgbClr val="000000">
                      <a:alpha val="43137"/>
                    </a:srgbClr>
                  </a:outerShdw>
                </a:effectLst>
              </a:rPr>
              <a:t>(§ </a:t>
            </a:r>
            <a:r>
              <a:rPr lang="de-DE" sz="2000" b="1" dirty="0">
                <a:effectLst>
                  <a:outerShdw blurRad="38100" dist="38100" dir="2700000" algn="tl">
                    <a:srgbClr val="000000">
                      <a:alpha val="43137"/>
                    </a:srgbClr>
                  </a:outerShdw>
                </a:effectLst>
              </a:rPr>
              <a:t>1627 BGB) </a:t>
            </a:r>
          </a:p>
          <a:p>
            <a:r>
              <a:rPr lang="de-DE" sz="2000" b="1" dirty="0">
                <a:effectLst>
                  <a:outerShdw blurRad="38100" dist="38100" dir="2700000" algn="tl">
                    <a:srgbClr val="000000">
                      <a:alpha val="43137"/>
                    </a:srgbClr>
                  </a:outerShdw>
                </a:effectLst>
              </a:rPr>
              <a:t> </a:t>
            </a:r>
          </a:p>
          <a:p>
            <a:r>
              <a:rPr lang="de-DE" sz="2000" b="1" dirty="0">
                <a:effectLst>
                  <a:outerShdw blurRad="38100" dist="38100" dir="2700000" algn="tl">
                    <a:srgbClr val="000000">
                      <a:alpha val="43137"/>
                    </a:srgbClr>
                  </a:outerShdw>
                </a:effectLst>
              </a:rPr>
              <a:t>Meinungsverschiedenheiten </a:t>
            </a:r>
            <a:r>
              <a:rPr lang="de-DE" sz="2000" b="1" dirty="0" smtClean="0">
                <a:effectLst>
                  <a:outerShdw blurRad="38100" dist="38100" dir="2700000" algn="tl">
                    <a:srgbClr val="000000">
                      <a:alpha val="43137"/>
                    </a:srgbClr>
                  </a:outerShdw>
                </a:effectLst>
              </a:rPr>
              <a:t> müssen sie versuchen, sich zu einigen </a:t>
            </a:r>
          </a:p>
          <a:p>
            <a:r>
              <a:rPr lang="de-DE" sz="2000" b="1" dirty="0">
                <a:effectLst>
                  <a:outerShdw blurRad="38100" dist="38100" dir="2700000" algn="tl">
                    <a:srgbClr val="000000">
                      <a:alpha val="43137"/>
                    </a:srgbClr>
                  </a:outerShdw>
                </a:effectLst>
              </a:rPr>
              <a:t>(</a:t>
            </a:r>
            <a:r>
              <a:rPr lang="de-DE" sz="2000" b="1" dirty="0" smtClean="0">
                <a:effectLst>
                  <a:outerShdw blurRad="38100" dist="38100" dir="2700000" algn="tl">
                    <a:srgbClr val="000000">
                      <a:alpha val="43137"/>
                    </a:srgbClr>
                  </a:outerShdw>
                </a:effectLst>
              </a:rPr>
              <a:t>§ 1627 BGB)</a:t>
            </a:r>
            <a:endParaRPr lang="de-DE" sz="2000" b="1" dirty="0">
              <a:effectLst>
                <a:outerShdw blurRad="38100" dist="38100" dir="2700000" algn="tl">
                  <a:srgbClr val="000000">
                    <a:alpha val="43137"/>
                  </a:srgbClr>
                </a:outerShdw>
              </a:effectLst>
            </a:endParaRPr>
          </a:p>
          <a:p>
            <a:r>
              <a:rPr lang="de-DE" sz="2000" b="1" dirty="0">
                <a:effectLst>
                  <a:outerShdw blurRad="38100" dist="38100" dir="2700000" algn="tl">
                    <a:srgbClr val="000000">
                      <a:alpha val="43137"/>
                    </a:srgbClr>
                  </a:outerShdw>
                </a:effectLst>
              </a:rPr>
              <a:t>können die Eltern sich nicht einigen (Regelungen für das Kind von erheblicher Bedeutung), so kann das Familiengericht auf Antrag eines Elternteils die Entscheidung einem Elternteil übertragen (§ 1628 BGB) </a:t>
            </a:r>
          </a:p>
          <a:p>
            <a:r>
              <a:rPr lang="de-DE" sz="2000" b="1" dirty="0">
                <a:effectLst>
                  <a:outerShdw blurRad="38100" dist="38100" dir="2700000" algn="tl">
                    <a:srgbClr val="000000">
                      <a:alpha val="43137"/>
                    </a:srgbClr>
                  </a:outerShdw>
                </a:effectLst>
              </a:rPr>
              <a:t> </a:t>
            </a:r>
          </a:p>
          <a:p>
            <a:r>
              <a:rPr lang="de-DE" sz="2000" b="1" dirty="0">
                <a:effectLst>
                  <a:outerShdw blurRad="38100" dist="38100" dir="2700000" algn="tl">
                    <a:srgbClr val="000000">
                      <a:alpha val="43137"/>
                    </a:srgbClr>
                  </a:outerShdw>
                </a:effectLst>
              </a:rPr>
              <a:t>Eltern vertreten ihr Kind aktiv gemeinsam (§ 1629 I 1 BGB)</a:t>
            </a:r>
          </a:p>
        </p:txBody>
      </p:sp>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435769" y="1184053"/>
            <a:ext cx="2789569" cy="46391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Ausübung der Sorgen </a:t>
            </a:r>
            <a:endParaRPr lang="de-DE" sz="2000" b="1" dirty="0"/>
          </a:p>
        </p:txBody>
      </p:sp>
      <p:sp>
        <p:nvSpPr>
          <p:cNvPr id="12" name="Gefaltete Ecke 11"/>
          <p:cNvSpPr/>
          <p:nvPr/>
        </p:nvSpPr>
        <p:spPr>
          <a:xfrm rot="21198186">
            <a:off x="9156403" y="1228789"/>
            <a:ext cx="1368755"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smtClean="0">
                <a:solidFill>
                  <a:schemeClr val="tx1"/>
                </a:solidFill>
                <a:latin typeface="MV Boli" panose="02000500030200090000" pitchFamily="2" charset="0"/>
                <a:cs typeface="MV Boli" panose="02000500030200090000" pitchFamily="2" charset="0"/>
              </a:rPr>
              <a:t>§§ 1627,</a:t>
            </a:r>
          </a:p>
          <a:p>
            <a:pPr algn="ctr"/>
            <a:r>
              <a:rPr lang="de-DE" sz="2000" b="1" dirty="0" smtClean="0">
                <a:solidFill>
                  <a:schemeClr val="tx1"/>
                </a:solidFill>
                <a:latin typeface="MV Boli" panose="02000500030200090000" pitchFamily="2" charset="0"/>
                <a:cs typeface="MV Boli" panose="02000500030200090000" pitchFamily="2" charset="0"/>
              </a:rPr>
              <a:t>1628,</a:t>
            </a:r>
          </a:p>
          <a:p>
            <a:pPr algn="ctr"/>
            <a:r>
              <a:rPr lang="de-DE" sz="2000" b="1" dirty="0" smtClean="0">
                <a:solidFill>
                  <a:schemeClr val="tx1"/>
                </a:solidFill>
                <a:latin typeface="MV Boli" panose="02000500030200090000" pitchFamily="2" charset="0"/>
                <a:cs typeface="MV Boli" panose="02000500030200090000" pitchFamily="2" charset="0"/>
              </a:rPr>
              <a:t>1629 </a:t>
            </a:r>
          </a:p>
          <a:p>
            <a:pPr algn="ctr"/>
            <a:r>
              <a:rPr lang="de-DE" sz="2000" b="1" dirty="0" smtClean="0">
                <a:solidFill>
                  <a:schemeClr val="tx1"/>
                </a:solidFill>
                <a:latin typeface="MV Boli" panose="02000500030200090000" pitchFamily="2" charset="0"/>
                <a:cs typeface="MV Boli" panose="02000500030200090000" pitchFamily="2" charset="0"/>
              </a:rPr>
              <a:t>BGB</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787716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p:cTn id="20" dur="500" fill="hold"/>
                                        <p:tgtEl>
                                          <p:spTgt spid="12"/>
                                        </p:tgtEl>
                                        <p:attrNameLst>
                                          <p:attrName>ppt_w</p:attrName>
                                        </p:attrNameLst>
                                      </p:cBhvr>
                                      <p:tavLst>
                                        <p:tav tm="0">
                                          <p:val>
                                            <p:fltVal val="0"/>
                                          </p:val>
                                        </p:tav>
                                        <p:tav tm="100000">
                                          <p:val>
                                            <p:strVal val="#ppt_w"/>
                                          </p:val>
                                        </p:tav>
                                      </p:tavLst>
                                    </p:anim>
                                    <p:anim calcmode="lin" valueType="num">
                                      <p:cBhvr>
                                        <p:cTn id="21" dur="500" fill="hold"/>
                                        <p:tgtEl>
                                          <p:spTgt spid="12"/>
                                        </p:tgtEl>
                                        <p:attrNameLst>
                                          <p:attrName>ppt_h</p:attrName>
                                        </p:attrNameLst>
                                      </p:cBhvr>
                                      <p:tavLst>
                                        <p:tav tm="0">
                                          <p:val>
                                            <p:fltVal val="0"/>
                                          </p:val>
                                        </p:tav>
                                        <p:tav tm="100000">
                                          <p:val>
                                            <p:strVal val="#ppt_h"/>
                                          </p:val>
                                        </p:tav>
                                      </p:tavLst>
                                    </p:anim>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animBg="1"/>
      <p:bldP spid="12"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bgerundetes Rechteck 12"/>
          <p:cNvSpPr/>
          <p:nvPr/>
        </p:nvSpPr>
        <p:spPr>
          <a:xfrm>
            <a:off x="360877" y="1217094"/>
            <a:ext cx="8710546" cy="3802644"/>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u="sng" dirty="0">
                <a:effectLst>
                  <a:outerShdw blurRad="38100" dist="38100" dir="2700000" algn="tl">
                    <a:srgbClr val="000000">
                      <a:alpha val="43137"/>
                    </a:srgbClr>
                  </a:outerShdw>
                </a:effectLst>
              </a:rPr>
              <a:t>getrenntlebende Eltern (§ 1687 BGB): </a:t>
            </a:r>
          </a:p>
          <a:p>
            <a:pPr marL="342900" indent="-342900">
              <a:buFont typeface="Arial" panose="020B0604020202020204" pitchFamily="34" charset="0"/>
              <a:buChar char="•"/>
            </a:pPr>
            <a:r>
              <a:rPr lang="de-DE" sz="2000" u="sng" dirty="0"/>
              <a:t>Angelegenheiten des täglichen Lebens: </a:t>
            </a:r>
            <a:r>
              <a:rPr lang="de-DE" sz="2000" dirty="0"/>
              <a:t>regelt der Elternteil allein, bei dem sich das Kind gewöhnlich aufhält </a:t>
            </a:r>
            <a:r>
              <a:rPr lang="de-DE" sz="2000" b="1" dirty="0"/>
              <a:t>(§ 1687 I S. 2 + 3 BGB) </a:t>
            </a:r>
          </a:p>
          <a:p>
            <a:pPr marL="342900" indent="-342900">
              <a:buFont typeface="Arial" panose="020B0604020202020204" pitchFamily="34" charset="0"/>
              <a:buChar char="•"/>
            </a:pPr>
            <a:r>
              <a:rPr lang="de-DE" sz="2000" u="sng" dirty="0"/>
              <a:t>Gefahr im Verzug: </a:t>
            </a:r>
            <a:r>
              <a:rPr lang="de-DE" sz="2000" dirty="0"/>
              <a:t>der Elternteil, bei dem sich das Kind aufhält, hat ein </a:t>
            </a:r>
            <a:r>
              <a:rPr lang="de-DE" sz="2000" dirty="0" smtClean="0"/>
              <a:t>Notvertretungsrecht, der andere Elternteil ist unverzüglich zu unterrichten</a:t>
            </a:r>
            <a:r>
              <a:rPr lang="de-DE" sz="2000" dirty="0"/>
              <a:t/>
            </a:r>
            <a:br>
              <a:rPr lang="de-DE" sz="2000" dirty="0"/>
            </a:br>
            <a:r>
              <a:rPr lang="de-DE" sz="2000" b="1" dirty="0"/>
              <a:t>(§§ 1687 I 5, 1629 I 4 </a:t>
            </a:r>
            <a:r>
              <a:rPr lang="de-DE" sz="2000" b="1" dirty="0" smtClean="0"/>
              <a:t>BGB</a:t>
            </a:r>
            <a:r>
              <a:rPr lang="de-DE" sz="2000" dirty="0"/>
              <a:t>)</a:t>
            </a:r>
          </a:p>
          <a:p>
            <a:pPr marL="342900" indent="-342900">
              <a:buFont typeface="Arial" panose="020B0604020202020204" pitchFamily="34" charset="0"/>
              <a:buChar char="•"/>
            </a:pPr>
            <a:r>
              <a:rPr lang="de-DE" sz="2000" u="sng" dirty="0"/>
              <a:t>Angelegenheiten von erheblicher Bedeutung: </a:t>
            </a:r>
            <a:r>
              <a:rPr lang="de-DE" sz="2000" dirty="0"/>
              <a:t>Eltern müssen ein gegenseitiges Einvernehmen herstellen </a:t>
            </a:r>
            <a:r>
              <a:rPr lang="de-DE" sz="2000" b="1" dirty="0"/>
              <a:t>(§ 1687 I 1 BGB) </a:t>
            </a:r>
            <a:r>
              <a:rPr lang="de-DE" sz="2000" dirty="0"/>
              <a:t>| einigen sie sich nicht, kann das Gericht auf Antrag ein Elternteil bestimmen, das die Entscheidung trifft (§ 1628 I S. 1 BGB)</a:t>
            </a:r>
            <a:endParaRPr lang="de-DE" sz="2000" dirty="0">
              <a:effectLst/>
            </a:endParaRPr>
          </a:p>
        </p:txBody>
      </p:sp>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395958" y="985137"/>
            <a:ext cx="3018755" cy="46391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Ausgestaltung der Sorgen</a:t>
            </a:r>
            <a:endParaRPr lang="de-DE" sz="2000" b="1" dirty="0"/>
          </a:p>
        </p:txBody>
      </p:sp>
      <p:sp>
        <p:nvSpPr>
          <p:cNvPr id="12" name="Gefaltete Ecke 11"/>
          <p:cNvSpPr/>
          <p:nvPr/>
        </p:nvSpPr>
        <p:spPr>
          <a:xfrm rot="382525">
            <a:off x="8761649" y="984499"/>
            <a:ext cx="1492564"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1687</a:t>
            </a:r>
          </a:p>
          <a:p>
            <a:pPr algn="ctr"/>
            <a:r>
              <a:rPr lang="de-DE" sz="2400" b="1" dirty="0" smtClean="0">
                <a:solidFill>
                  <a:schemeClr val="tx1"/>
                </a:solidFill>
                <a:latin typeface="MV Boli" panose="02000500030200090000" pitchFamily="2" charset="0"/>
                <a:cs typeface="MV Boli" panose="02000500030200090000" pitchFamily="2" charset="0"/>
              </a:rPr>
              <a:t>I S. 2+3 </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1" name="Gefaltete Ecke 10"/>
          <p:cNvSpPr/>
          <p:nvPr/>
        </p:nvSpPr>
        <p:spPr>
          <a:xfrm>
            <a:off x="8638697" y="2270137"/>
            <a:ext cx="1492564"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1687</a:t>
            </a:r>
          </a:p>
          <a:p>
            <a:pPr algn="ctr"/>
            <a:r>
              <a:rPr lang="de-DE" sz="2400" b="1" dirty="0" smtClean="0">
                <a:solidFill>
                  <a:schemeClr val="tx1"/>
                </a:solidFill>
                <a:latin typeface="MV Boli" panose="02000500030200090000" pitchFamily="2" charset="0"/>
                <a:cs typeface="MV Boli" panose="02000500030200090000" pitchFamily="2" charset="0"/>
              </a:rPr>
              <a:t>I S. 5  </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5" name="Gefaltete Ecke 14"/>
          <p:cNvSpPr/>
          <p:nvPr/>
        </p:nvSpPr>
        <p:spPr>
          <a:xfrm rot="382525">
            <a:off x="8648832" y="3644938"/>
            <a:ext cx="1492564"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1687</a:t>
            </a:r>
          </a:p>
          <a:p>
            <a:pPr algn="ctr"/>
            <a:r>
              <a:rPr lang="de-DE" sz="2400" b="1" dirty="0" smtClean="0">
                <a:solidFill>
                  <a:schemeClr val="tx1"/>
                </a:solidFill>
                <a:latin typeface="MV Boli" panose="02000500030200090000" pitchFamily="2" charset="0"/>
                <a:cs typeface="MV Boli" panose="02000500030200090000" pitchFamily="2" charset="0"/>
              </a:rPr>
              <a:t>I S. </a:t>
            </a:r>
            <a:r>
              <a:rPr lang="de-DE" sz="2400" b="1" dirty="0">
                <a:solidFill>
                  <a:schemeClr val="tx1"/>
                </a:solidFill>
                <a:latin typeface="MV Boli" panose="02000500030200090000" pitchFamily="2" charset="0"/>
                <a:cs typeface="MV Boli" panose="02000500030200090000" pitchFamily="2" charset="0"/>
              </a:rPr>
              <a:t>1</a:t>
            </a:r>
            <a:r>
              <a:rPr lang="de-DE" sz="2400" b="1" dirty="0" smtClean="0">
                <a:solidFill>
                  <a:schemeClr val="tx1"/>
                </a:solidFill>
                <a:latin typeface="MV Boli" panose="02000500030200090000" pitchFamily="2" charset="0"/>
                <a:cs typeface="MV Boli" panose="02000500030200090000" pitchFamily="2" charset="0"/>
              </a:rPr>
              <a:t> </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6" name="Gefaltete Ecke 15"/>
          <p:cNvSpPr/>
          <p:nvPr/>
        </p:nvSpPr>
        <p:spPr>
          <a:xfrm rot="21043936">
            <a:off x="10042549" y="2190728"/>
            <a:ext cx="1492564"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1629</a:t>
            </a:r>
          </a:p>
          <a:p>
            <a:pPr algn="ctr"/>
            <a:r>
              <a:rPr lang="de-DE" sz="2400" b="1" dirty="0" smtClean="0">
                <a:solidFill>
                  <a:schemeClr val="tx1"/>
                </a:solidFill>
                <a:latin typeface="MV Boli" panose="02000500030200090000" pitchFamily="2" charset="0"/>
                <a:cs typeface="MV Boli" panose="02000500030200090000" pitchFamily="2" charset="0"/>
              </a:rPr>
              <a:t>I S. 4 </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1196433" y="5118220"/>
            <a:ext cx="8743950" cy="1364210"/>
          </a:xfrm>
          <a:prstGeom prst="roundRect">
            <a:avLst/>
          </a:prstGeom>
          <a:solidFill>
            <a:schemeClr val="accent2">
              <a:lumMod val="60000"/>
              <a:lumOff val="4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Meinungsverschiedenheiten sind untereinander zu klären </a:t>
            </a:r>
          </a:p>
          <a:p>
            <a:r>
              <a:rPr lang="de-DE" b="1" dirty="0">
                <a:effectLst>
                  <a:outerShdw blurRad="38100" dist="38100" dir="2700000" algn="tl">
                    <a:srgbClr val="000000">
                      <a:alpha val="43137"/>
                    </a:srgbClr>
                  </a:outerShdw>
                </a:effectLst>
              </a:rPr>
              <a:t>können die Eltern sich nicht einigen (Regelungen für das Kind von erheblicher Bedeutung), so kann das Familiengericht auf Antrag eines Elternteils die Entscheidung einem Elternteil übertragen (§ 1628 BGB) </a:t>
            </a:r>
          </a:p>
          <a:p>
            <a:r>
              <a:rPr lang="de-DE" b="1" dirty="0">
                <a:effectLst>
                  <a:outerShdw blurRad="38100" dist="38100" dir="2700000" algn="tl">
                    <a:srgbClr val="000000">
                      <a:alpha val="43137"/>
                    </a:srgbClr>
                  </a:outerShdw>
                </a:effectLst>
              </a:rPr>
              <a:t> </a:t>
            </a:r>
          </a:p>
        </p:txBody>
      </p:sp>
    </p:spTree>
    <p:extLst>
      <p:ext uri="{BB962C8B-B14F-4D97-AF65-F5344CB8AC3E}">
        <p14:creationId xmlns:p14="http://schemas.microsoft.com/office/powerpoint/2010/main" val="1325197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p:cTn id="20" dur="500" fill="hold"/>
                                        <p:tgtEl>
                                          <p:spTgt spid="12"/>
                                        </p:tgtEl>
                                        <p:attrNameLst>
                                          <p:attrName>ppt_w</p:attrName>
                                        </p:attrNameLst>
                                      </p:cBhvr>
                                      <p:tavLst>
                                        <p:tav tm="0">
                                          <p:val>
                                            <p:fltVal val="0"/>
                                          </p:val>
                                        </p:tav>
                                        <p:tav tm="100000">
                                          <p:val>
                                            <p:strVal val="#ppt_w"/>
                                          </p:val>
                                        </p:tav>
                                      </p:tavLst>
                                    </p:anim>
                                    <p:anim calcmode="lin" valueType="num">
                                      <p:cBhvr>
                                        <p:cTn id="21" dur="500" fill="hold"/>
                                        <p:tgtEl>
                                          <p:spTgt spid="12"/>
                                        </p:tgtEl>
                                        <p:attrNameLst>
                                          <p:attrName>ppt_h</p:attrName>
                                        </p:attrNameLst>
                                      </p:cBhvr>
                                      <p:tavLst>
                                        <p:tav tm="0">
                                          <p:val>
                                            <p:fltVal val="0"/>
                                          </p:val>
                                        </p:tav>
                                        <p:tav tm="100000">
                                          <p:val>
                                            <p:strVal val="#ppt_h"/>
                                          </p:val>
                                        </p:tav>
                                      </p:tavLst>
                                    </p:anim>
                                    <p:animEffect transition="in" filter="fad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p:cTn id="27" dur="500" fill="hold"/>
                                        <p:tgtEl>
                                          <p:spTgt spid="11"/>
                                        </p:tgtEl>
                                        <p:attrNameLst>
                                          <p:attrName>ppt_w</p:attrName>
                                        </p:attrNameLst>
                                      </p:cBhvr>
                                      <p:tavLst>
                                        <p:tav tm="0">
                                          <p:val>
                                            <p:fltVal val="0"/>
                                          </p:val>
                                        </p:tav>
                                        <p:tav tm="100000">
                                          <p:val>
                                            <p:strVal val="#ppt_w"/>
                                          </p:val>
                                        </p:tav>
                                      </p:tavLst>
                                    </p:anim>
                                    <p:anim calcmode="lin" valueType="num">
                                      <p:cBhvr>
                                        <p:cTn id="28" dur="500" fill="hold"/>
                                        <p:tgtEl>
                                          <p:spTgt spid="11"/>
                                        </p:tgtEl>
                                        <p:attrNameLst>
                                          <p:attrName>ppt_h</p:attrName>
                                        </p:attrNameLst>
                                      </p:cBhvr>
                                      <p:tavLst>
                                        <p:tav tm="0">
                                          <p:val>
                                            <p:fltVal val="0"/>
                                          </p:val>
                                        </p:tav>
                                        <p:tav tm="100000">
                                          <p:val>
                                            <p:strVal val="#ppt_h"/>
                                          </p:val>
                                        </p:tav>
                                      </p:tavLst>
                                    </p:anim>
                                    <p:animEffect transition="in" filter="fade">
                                      <p:cBhvr>
                                        <p:cTn id="29" dur="500"/>
                                        <p:tgtEl>
                                          <p:spTgt spid="11"/>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grpId="0" nodeType="clickEffect">
                                  <p:stCondLst>
                                    <p:cond delay="0"/>
                                  </p:stCondLst>
                                  <p:childTnLst>
                                    <p:set>
                                      <p:cBhvr>
                                        <p:cTn id="33" dur="1" fill="hold">
                                          <p:stCondLst>
                                            <p:cond delay="0"/>
                                          </p:stCondLst>
                                        </p:cTn>
                                        <p:tgtEl>
                                          <p:spTgt spid="16"/>
                                        </p:tgtEl>
                                        <p:attrNameLst>
                                          <p:attrName>style.visibility</p:attrName>
                                        </p:attrNameLst>
                                      </p:cBhvr>
                                      <p:to>
                                        <p:strVal val="visible"/>
                                      </p:to>
                                    </p:set>
                                    <p:anim calcmode="lin" valueType="num">
                                      <p:cBhvr>
                                        <p:cTn id="34" dur="500" fill="hold"/>
                                        <p:tgtEl>
                                          <p:spTgt spid="16"/>
                                        </p:tgtEl>
                                        <p:attrNameLst>
                                          <p:attrName>ppt_w</p:attrName>
                                        </p:attrNameLst>
                                      </p:cBhvr>
                                      <p:tavLst>
                                        <p:tav tm="0">
                                          <p:val>
                                            <p:fltVal val="0"/>
                                          </p:val>
                                        </p:tav>
                                        <p:tav tm="100000">
                                          <p:val>
                                            <p:strVal val="#ppt_w"/>
                                          </p:val>
                                        </p:tav>
                                      </p:tavLst>
                                    </p:anim>
                                    <p:anim calcmode="lin" valueType="num">
                                      <p:cBhvr>
                                        <p:cTn id="35" dur="500" fill="hold"/>
                                        <p:tgtEl>
                                          <p:spTgt spid="16"/>
                                        </p:tgtEl>
                                        <p:attrNameLst>
                                          <p:attrName>ppt_h</p:attrName>
                                        </p:attrNameLst>
                                      </p:cBhvr>
                                      <p:tavLst>
                                        <p:tav tm="0">
                                          <p:val>
                                            <p:fltVal val="0"/>
                                          </p:val>
                                        </p:tav>
                                        <p:tav tm="100000">
                                          <p:val>
                                            <p:strVal val="#ppt_h"/>
                                          </p:val>
                                        </p:tav>
                                      </p:tavLst>
                                    </p:anim>
                                    <p:animEffect transition="in" filter="fade">
                                      <p:cBhvr>
                                        <p:cTn id="36" dur="500"/>
                                        <p:tgtEl>
                                          <p:spTgt spid="16"/>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ntr" presetSubtype="16" fill="hold" grpId="0" nodeType="clickEffect">
                                  <p:stCondLst>
                                    <p:cond delay="0"/>
                                  </p:stCondLst>
                                  <p:childTnLst>
                                    <p:set>
                                      <p:cBhvr>
                                        <p:cTn id="40" dur="1" fill="hold">
                                          <p:stCondLst>
                                            <p:cond delay="0"/>
                                          </p:stCondLst>
                                        </p:cTn>
                                        <p:tgtEl>
                                          <p:spTgt spid="15"/>
                                        </p:tgtEl>
                                        <p:attrNameLst>
                                          <p:attrName>style.visibility</p:attrName>
                                        </p:attrNameLst>
                                      </p:cBhvr>
                                      <p:to>
                                        <p:strVal val="visible"/>
                                      </p:to>
                                    </p:set>
                                    <p:anim calcmode="lin" valueType="num">
                                      <p:cBhvr>
                                        <p:cTn id="41" dur="500" fill="hold"/>
                                        <p:tgtEl>
                                          <p:spTgt spid="15"/>
                                        </p:tgtEl>
                                        <p:attrNameLst>
                                          <p:attrName>ppt_w</p:attrName>
                                        </p:attrNameLst>
                                      </p:cBhvr>
                                      <p:tavLst>
                                        <p:tav tm="0">
                                          <p:val>
                                            <p:fltVal val="0"/>
                                          </p:val>
                                        </p:tav>
                                        <p:tav tm="100000">
                                          <p:val>
                                            <p:strVal val="#ppt_w"/>
                                          </p:val>
                                        </p:tav>
                                      </p:tavLst>
                                    </p:anim>
                                    <p:anim calcmode="lin" valueType="num">
                                      <p:cBhvr>
                                        <p:cTn id="42" dur="500" fill="hold"/>
                                        <p:tgtEl>
                                          <p:spTgt spid="15"/>
                                        </p:tgtEl>
                                        <p:attrNameLst>
                                          <p:attrName>ppt_h</p:attrName>
                                        </p:attrNameLst>
                                      </p:cBhvr>
                                      <p:tavLst>
                                        <p:tav tm="0">
                                          <p:val>
                                            <p:fltVal val="0"/>
                                          </p:val>
                                        </p:tav>
                                        <p:tav tm="100000">
                                          <p:val>
                                            <p:strVal val="#ppt_h"/>
                                          </p:val>
                                        </p:tav>
                                      </p:tavLst>
                                    </p:anim>
                                    <p:animEffect transition="in" filter="fade">
                                      <p:cBhvr>
                                        <p:cTn id="43" dur="500"/>
                                        <p:tgtEl>
                                          <p:spTgt spid="15"/>
                                        </p:tgtEl>
                                      </p:cBhvr>
                                    </p:animEffect>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3"/>
                                        </p:tgtEl>
                                        <p:attrNameLst>
                                          <p:attrName>style.visibility</p:attrName>
                                        </p:attrNameLst>
                                      </p:cBhvr>
                                      <p:to>
                                        <p:strVal val="visible"/>
                                      </p:to>
                                    </p:set>
                                    <p:anim calcmode="lin" valueType="num">
                                      <p:cBhvr additive="base">
                                        <p:cTn id="48" dur="500" fill="hold"/>
                                        <p:tgtEl>
                                          <p:spTgt spid="3"/>
                                        </p:tgtEl>
                                        <p:attrNameLst>
                                          <p:attrName>ppt_x</p:attrName>
                                        </p:attrNameLst>
                                      </p:cBhvr>
                                      <p:tavLst>
                                        <p:tav tm="0">
                                          <p:val>
                                            <p:strVal val="#ppt_x"/>
                                          </p:val>
                                        </p:tav>
                                        <p:tav tm="100000">
                                          <p:val>
                                            <p:strVal val="#ppt_x"/>
                                          </p:val>
                                        </p:tav>
                                      </p:tavLst>
                                    </p:anim>
                                    <p:anim calcmode="lin" valueType="num">
                                      <p:cBhvr additive="base">
                                        <p:cTn id="49"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animBg="1"/>
      <p:bldP spid="12" grpId="0" animBg="1"/>
      <p:bldP spid="11" grpId="0" animBg="1"/>
      <p:bldP spid="15" grpId="0" animBg="1"/>
      <p:bldP spid="16" grpId="0" animBg="1"/>
      <p:bldP spid="3"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bgerundetes Rechteck 12"/>
          <p:cNvSpPr/>
          <p:nvPr/>
        </p:nvSpPr>
        <p:spPr>
          <a:xfrm>
            <a:off x="1198776" y="1647967"/>
            <a:ext cx="9273961" cy="4818535"/>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u="sng" dirty="0">
                <a:effectLst>
                  <a:outerShdw blurRad="38100" dist="38100" dir="2700000" algn="tl">
                    <a:srgbClr val="000000">
                      <a:alpha val="43137"/>
                    </a:srgbClr>
                  </a:outerShdw>
                </a:effectLst>
                <a:sym typeface="Symbol" panose="05050102010706020507" pitchFamily="18" charset="2"/>
              </a:rPr>
              <a:t></a:t>
            </a:r>
            <a:r>
              <a:rPr lang="de-DE" sz="2000" b="1" u="sng" dirty="0">
                <a:effectLst>
                  <a:outerShdw blurRad="38100" dist="38100" dir="2700000" algn="tl">
                    <a:srgbClr val="000000">
                      <a:alpha val="43137"/>
                    </a:srgbClr>
                  </a:outerShdw>
                </a:effectLst>
              </a:rPr>
              <a:t> Ausgestaltung der gemeinsamen </a:t>
            </a:r>
            <a:r>
              <a:rPr lang="de-DE" sz="2000" b="1" u="sng" dirty="0" err="1">
                <a:effectLst>
                  <a:outerShdw blurRad="38100" dist="38100" dir="2700000" algn="tl">
                    <a:srgbClr val="000000">
                      <a:alpha val="43137"/>
                    </a:srgbClr>
                  </a:outerShdw>
                </a:effectLst>
              </a:rPr>
              <a:t>eSo</a:t>
            </a:r>
            <a:r>
              <a:rPr lang="de-DE" sz="2000" b="1" u="sng" dirty="0">
                <a:effectLst>
                  <a:outerShdw blurRad="38100" dist="38100" dir="2700000" algn="tl">
                    <a:srgbClr val="000000">
                      <a:alpha val="43137"/>
                    </a:srgbClr>
                  </a:outerShdw>
                </a:effectLst>
              </a:rPr>
              <a:t> bei Trennung oder Scheidung der Eltern</a:t>
            </a:r>
            <a:endParaRPr lang="de-DE" sz="2000" b="1" dirty="0">
              <a:effectLst>
                <a:outerShdw blurRad="38100" dist="38100" dir="2700000" algn="tl">
                  <a:srgbClr val="000000">
                    <a:alpha val="43137"/>
                  </a:srgbClr>
                </a:outerShdw>
              </a:effectLst>
            </a:endParaRPr>
          </a:p>
          <a:p>
            <a:r>
              <a:rPr lang="de-DE" sz="2000" dirty="0"/>
              <a:t>keinen Einfluss auf die gemeinsame elterliche Sorge</a:t>
            </a:r>
          </a:p>
          <a:p>
            <a:pPr marL="285750" lvl="0" indent="-285750">
              <a:buFont typeface="Arial" panose="020B0604020202020204" pitchFamily="34" charset="0"/>
              <a:buChar char="•"/>
            </a:pPr>
            <a:r>
              <a:rPr lang="de-DE" sz="2000" dirty="0"/>
              <a:t>keine Sorgerechtsentscheidung von Amts wegen </a:t>
            </a:r>
          </a:p>
          <a:p>
            <a:pPr marL="285750" lvl="0" indent="-285750">
              <a:buFont typeface="Arial" panose="020B0604020202020204" pitchFamily="34" charset="0"/>
              <a:buChar char="•"/>
            </a:pPr>
            <a:r>
              <a:rPr lang="de-DE" sz="2000" dirty="0"/>
              <a:t>erst ein Antrag eines Elternteils auf Übertragung der elterlichen Sorge führt zu einer Tätigkeit des Familiengerichts (§ 1671 I, II BGB)</a:t>
            </a:r>
          </a:p>
          <a:p>
            <a:r>
              <a:rPr lang="de-DE" sz="2000" dirty="0" smtClean="0"/>
              <a:t>	dem </a:t>
            </a:r>
            <a:r>
              <a:rPr lang="de-DE" sz="2000" dirty="0"/>
              <a:t>Antrag auf Alleinsorge ist regelmäßig stattzugeben, wenn sich die </a:t>
            </a:r>
            <a:r>
              <a:rPr lang="de-DE" sz="2000" dirty="0" smtClean="0"/>
              <a:t>	Eltern </a:t>
            </a:r>
            <a:r>
              <a:rPr lang="de-DE" sz="2000" dirty="0"/>
              <a:t>einig sind</a:t>
            </a:r>
          </a:p>
          <a:p>
            <a:pPr marL="285750" lvl="0" indent="-285750">
              <a:buFont typeface="Arial" panose="020B0604020202020204" pitchFamily="34" charset="0"/>
              <a:buChar char="•"/>
            </a:pPr>
            <a:r>
              <a:rPr lang="de-DE" sz="2000" dirty="0"/>
              <a:t>wenn Widerspruch durch &gt; 14-jährigen – sachliche Prüfung des Kindeswohls (§ 1671 I, II BGB) </a:t>
            </a:r>
          </a:p>
          <a:p>
            <a:r>
              <a:rPr lang="de-DE" sz="2000" dirty="0"/>
              <a:t>dem Gesetzgeber ist jedoch die gemeinsame Sorge am liebsten – eine Übertragung auf einen Elternteil kommt nur dann in Betracht, wenn dies dem Kindeswohl am besten entspricht (§ 1671 I 2 Nr. 2, II 2 Nr. 2 BGB)</a:t>
            </a:r>
          </a:p>
          <a:p>
            <a:r>
              <a:rPr lang="de-DE" sz="2000" dirty="0"/>
              <a:t>das Familiengericht belehrt die Eltern über ihren Anspruch auf Trennungs- bzw. Scheidungsberatung durch die Jugendhilfe </a:t>
            </a:r>
            <a:endParaRPr lang="de-DE" sz="2000" dirty="0" smtClean="0"/>
          </a:p>
          <a:p>
            <a:r>
              <a:rPr lang="de-DE" sz="2000" dirty="0" smtClean="0"/>
              <a:t>(§§ </a:t>
            </a:r>
            <a:r>
              <a:rPr lang="de-DE" sz="2000" dirty="0"/>
              <a:t>155 II, 156 I </a:t>
            </a:r>
            <a:r>
              <a:rPr lang="de-DE" sz="2000" dirty="0" err="1"/>
              <a:t>FamFG</a:t>
            </a:r>
            <a:r>
              <a:rPr lang="de-DE" sz="2000" dirty="0"/>
              <a:t>, § 17 II, III SGB VIII)</a:t>
            </a:r>
          </a:p>
        </p:txBody>
      </p:sp>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435769" y="1184053"/>
            <a:ext cx="2789569" cy="46391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Ausübung der Sorgen </a:t>
            </a:r>
            <a:endParaRPr lang="de-DE" sz="2000" b="1" dirty="0"/>
          </a:p>
        </p:txBody>
      </p:sp>
      <p:sp>
        <p:nvSpPr>
          <p:cNvPr id="12" name="Gefaltete Ecke 11"/>
          <p:cNvSpPr/>
          <p:nvPr/>
        </p:nvSpPr>
        <p:spPr>
          <a:xfrm rot="21198186">
            <a:off x="10085090" y="2228913"/>
            <a:ext cx="1368755"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1671 </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482130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p:cTn id="20" dur="500" fill="hold"/>
                                        <p:tgtEl>
                                          <p:spTgt spid="12"/>
                                        </p:tgtEl>
                                        <p:attrNameLst>
                                          <p:attrName>ppt_w</p:attrName>
                                        </p:attrNameLst>
                                      </p:cBhvr>
                                      <p:tavLst>
                                        <p:tav tm="0">
                                          <p:val>
                                            <p:fltVal val="0"/>
                                          </p:val>
                                        </p:tav>
                                        <p:tav tm="100000">
                                          <p:val>
                                            <p:strVal val="#ppt_w"/>
                                          </p:val>
                                        </p:tav>
                                      </p:tavLst>
                                    </p:anim>
                                    <p:anim calcmode="lin" valueType="num">
                                      <p:cBhvr>
                                        <p:cTn id="21" dur="500" fill="hold"/>
                                        <p:tgtEl>
                                          <p:spTgt spid="12"/>
                                        </p:tgtEl>
                                        <p:attrNameLst>
                                          <p:attrName>ppt_h</p:attrName>
                                        </p:attrNameLst>
                                      </p:cBhvr>
                                      <p:tavLst>
                                        <p:tav tm="0">
                                          <p:val>
                                            <p:fltVal val="0"/>
                                          </p:val>
                                        </p:tav>
                                        <p:tav tm="100000">
                                          <p:val>
                                            <p:strVal val="#ppt_h"/>
                                          </p:val>
                                        </p:tav>
                                      </p:tavLst>
                                    </p:anim>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animBg="1"/>
      <p:bldP spid="1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K</a:t>
            </a:r>
            <a:r>
              <a:rPr lang="de-DE" sz="2800" b="1" dirty="0" smtClean="0"/>
              <a:t>indschaftssachen</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435769" y="1200150"/>
            <a:ext cx="9815512" cy="127580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Verfahren, die die Verantwortung für die Person, das Vermögen oder die Vertretung des Minderjährigen betreffen | </a:t>
            </a:r>
            <a:r>
              <a:rPr lang="de-DE" sz="2000" u="dotted" dirty="0"/>
              <a:t>§ 151 FamFG:</a:t>
            </a:r>
            <a:r>
              <a:rPr lang="de-DE" sz="2000" dirty="0"/>
              <a:t> </a:t>
            </a:r>
            <a:endParaRPr lang="de-DE" sz="2000" dirty="0">
              <a:effectLst/>
            </a:endParaRPr>
          </a:p>
        </p:txBody>
      </p:sp>
      <p:sp>
        <p:nvSpPr>
          <p:cNvPr id="4" name="Abgerundetes Rechteck 3"/>
          <p:cNvSpPr/>
          <p:nvPr/>
        </p:nvSpPr>
        <p:spPr>
          <a:xfrm>
            <a:off x="435769" y="777401"/>
            <a:ext cx="1884448" cy="4227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Allgemeines</a:t>
            </a:r>
            <a:endParaRPr lang="de-DE" sz="2400" dirty="0"/>
          </a:p>
        </p:txBody>
      </p:sp>
      <p:sp>
        <p:nvSpPr>
          <p:cNvPr id="9" name="Gefaltete Ecke 8"/>
          <p:cNvSpPr/>
          <p:nvPr/>
        </p:nvSpPr>
        <p:spPr>
          <a:xfrm rot="329004">
            <a:off x="9966744" y="1125789"/>
            <a:ext cx="1447496" cy="142452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latin typeface="MV Boli" panose="02000500030200090000" pitchFamily="2" charset="0"/>
                <a:cs typeface="MV Boli" panose="02000500030200090000" pitchFamily="2" charset="0"/>
              </a:rPr>
              <a:t>§ 151</a:t>
            </a:r>
          </a:p>
          <a:p>
            <a:pPr algn="ctr"/>
            <a:r>
              <a:rPr lang="de-DE" sz="2400" b="1" dirty="0" smtClean="0">
                <a:solidFill>
                  <a:schemeClr val="tx1"/>
                </a:solidFill>
                <a:latin typeface="MV Boli" panose="02000500030200090000" pitchFamily="2" charset="0"/>
                <a:cs typeface="MV Boli" panose="02000500030200090000" pitchFamily="2" charset="0"/>
              </a:rPr>
              <a:t>FamFG</a:t>
            </a:r>
            <a:endParaRPr lang="de-DE" sz="24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435769" y="2545558"/>
            <a:ext cx="9815512" cy="3687559"/>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de-DE" b="1" dirty="0"/>
              <a:t>eSo*</a:t>
            </a:r>
          </a:p>
          <a:p>
            <a:pPr marL="285750" lvl="0" indent="-285750">
              <a:buFont typeface="Arial" panose="020B0604020202020204" pitchFamily="34" charset="0"/>
              <a:buChar char="•"/>
            </a:pPr>
            <a:r>
              <a:rPr lang="de-DE" b="1" dirty="0"/>
              <a:t>Umgangsrecht</a:t>
            </a:r>
            <a:r>
              <a:rPr lang="de-DE" dirty="0"/>
              <a:t> /Recht auf Auskunft über die persönlichen Verhältnisse des Kindes*</a:t>
            </a:r>
          </a:p>
          <a:p>
            <a:pPr marL="285750" lvl="0" indent="-285750">
              <a:buFont typeface="Arial" panose="020B0604020202020204" pitchFamily="34" charset="0"/>
              <a:buChar char="•"/>
            </a:pPr>
            <a:r>
              <a:rPr lang="de-DE" b="1" dirty="0"/>
              <a:t>Kindesherausgabe</a:t>
            </a:r>
            <a:r>
              <a:rPr lang="de-DE" dirty="0"/>
              <a:t>*</a:t>
            </a:r>
          </a:p>
          <a:p>
            <a:pPr marL="285750" lvl="0" indent="-285750">
              <a:buFont typeface="Arial" panose="020B0604020202020204" pitchFamily="34" charset="0"/>
              <a:buChar char="•"/>
            </a:pPr>
            <a:r>
              <a:rPr lang="de-DE" dirty="0"/>
              <a:t>Vormundschaft </a:t>
            </a:r>
          </a:p>
          <a:p>
            <a:pPr marL="285750" lvl="0" indent="-285750">
              <a:buFont typeface="Arial" panose="020B0604020202020204" pitchFamily="34" charset="0"/>
              <a:buChar char="•"/>
            </a:pPr>
            <a:r>
              <a:rPr lang="de-DE" dirty="0"/>
              <a:t>Pflegschaft / gerichtliche Bestellung eines sonstigen Vertreters für einen Minderjährigen oder für ein bereits gezeugtes Kind </a:t>
            </a:r>
          </a:p>
          <a:p>
            <a:pPr marL="285750" lvl="0" indent="-285750">
              <a:buFont typeface="Arial" panose="020B0604020202020204" pitchFamily="34" charset="0"/>
              <a:buChar char="•"/>
            </a:pPr>
            <a:r>
              <a:rPr lang="de-DE" b="1" dirty="0"/>
              <a:t>Genehmigung von freientziehender Unterbringung und freiheitsentziehenden Maßnahmen*</a:t>
            </a:r>
          </a:p>
          <a:p>
            <a:pPr marL="285750" lvl="0" indent="-285750">
              <a:buFont typeface="Arial" panose="020B0604020202020204" pitchFamily="34" charset="0"/>
              <a:buChar char="•"/>
            </a:pPr>
            <a:r>
              <a:rPr lang="de-DE" b="1" dirty="0"/>
              <a:t>Genehmigung oder Anordnung einer freiheitsentziehenden Unterbringen, freiheitsentziehenden Maßnahme oder ärztlichen Zwangsmaßnahme bei einem Minderjährigen nach den Landesgesetzen über die Unterbringung psychisch Kranker</a:t>
            </a:r>
            <a:r>
              <a:rPr lang="de-DE" dirty="0"/>
              <a:t>*</a:t>
            </a:r>
          </a:p>
          <a:p>
            <a:pPr marL="285750" indent="-285750">
              <a:buFont typeface="Arial" panose="020B0604020202020204" pitchFamily="34" charset="0"/>
              <a:buChar char="•"/>
            </a:pPr>
            <a:r>
              <a:rPr lang="de-DE" dirty="0"/>
              <a:t>Aufgaben nach dem Jugendgerichtsgesetz</a:t>
            </a:r>
          </a:p>
        </p:txBody>
      </p:sp>
      <p:sp>
        <p:nvSpPr>
          <p:cNvPr id="11" name="Gefaltete Ecke 10"/>
          <p:cNvSpPr/>
          <p:nvPr/>
        </p:nvSpPr>
        <p:spPr>
          <a:xfrm>
            <a:off x="10198229" y="3822366"/>
            <a:ext cx="1688853" cy="2336005"/>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MV Boli" panose="02000500030200090000" pitchFamily="2" charset="0"/>
                <a:cs typeface="MV Boli" panose="02000500030200090000" pitchFamily="2" charset="0"/>
              </a:rPr>
              <a:t>* als Haupt-verfahren sowie im Wege der einstweiligen Anordnung möglich</a:t>
            </a:r>
          </a:p>
        </p:txBody>
      </p:sp>
    </p:spTree>
    <p:extLst>
      <p:ext uri="{BB962C8B-B14F-4D97-AF65-F5344CB8AC3E}">
        <p14:creationId xmlns:p14="http://schemas.microsoft.com/office/powerpoint/2010/main" val="2927266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p:cTn id="13" dur="1000" fill="hold"/>
                                        <p:tgtEl>
                                          <p:spTgt spid="9"/>
                                        </p:tgtEl>
                                        <p:attrNameLst>
                                          <p:attrName>ppt_w</p:attrName>
                                        </p:attrNameLst>
                                      </p:cBhvr>
                                      <p:tavLst>
                                        <p:tav tm="0">
                                          <p:val>
                                            <p:fltVal val="0"/>
                                          </p:val>
                                        </p:tav>
                                        <p:tav tm="100000">
                                          <p:val>
                                            <p:strVal val="#ppt_w"/>
                                          </p:val>
                                        </p:tav>
                                      </p:tavLst>
                                    </p:anim>
                                    <p:anim calcmode="lin" valueType="num">
                                      <p:cBhvr>
                                        <p:cTn id="14" dur="1000" fill="hold"/>
                                        <p:tgtEl>
                                          <p:spTgt spid="9"/>
                                        </p:tgtEl>
                                        <p:attrNameLst>
                                          <p:attrName>ppt_h</p:attrName>
                                        </p:attrNameLst>
                                      </p:cBhvr>
                                      <p:tavLst>
                                        <p:tav tm="0">
                                          <p:val>
                                            <p:fltVal val="0"/>
                                          </p:val>
                                        </p:tav>
                                        <p:tav tm="100000">
                                          <p:val>
                                            <p:strVal val="#ppt_h"/>
                                          </p:val>
                                        </p:tav>
                                      </p:tavLst>
                                    </p:anim>
                                    <p:anim calcmode="lin" valueType="num">
                                      <p:cBhvr>
                                        <p:cTn id="15" dur="1000" fill="hold"/>
                                        <p:tgtEl>
                                          <p:spTgt spid="9"/>
                                        </p:tgtEl>
                                        <p:attrNameLst>
                                          <p:attrName>style.rotation</p:attrName>
                                        </p:attrNameLst>
                                      </p:cBhvr>
                                      <p:tavLst>
                                        <p:tav tm="0">
                                          <p:val>
                                            <p:fltVal val="90"/>
                                          </p:val>
                                        </p:tav>
                                        <p:tav tm="100000">
                                          <p:val>
                                            <p:fltVal val="0"/>
                                          </p:val>
                                        </p:tav>
                                      </p:tavLst>
                                    </p:anim>
                                    <p:animEffect transition="in" filter="fade">
                                      <p:cBhvr>
                                        <p:cTn id="16" dur="10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additive="base">
                                        <p:cTn id="21" dur="500" fill="hold"/>
                                        <p:tgtEl>
                                          <p:spTgt spid="3"/>
                                        </p:tgtEl>
                                        <p:attrNameLst>
                                          <p:attrName>ppt_x</p:attrName>
                                        </p:attrNameLst>
                                      </p:cBhvr>
                                      <p:tavLst>
                                        <p:tav tm="0">
                                          <p:val>
                                            <p:strVal val="#ppt_x"/>
                                          </p:val>
                                        </p:tav>
                                        <p:tav tm="100000">
                                          <p:val>
                                            <p:strVal val="#ppt_x"/>
                                          </p:val>
                                        </p:tav>
                                      </p:tavLst>
                                    </p:anim>
                                    <p:anim calcmode="lin" valueType="num">
                                      <p:cBhvr additive="base">
                                        <p:cTn id="2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p:cTn id="27" dur="500" fill="hold"/>
                                        <p:tgtEl>
                                          <p:spTgt spid="11"/>
                                        </p:tgtEl>
                                        <p:attrNameLst>
                                          <p:attrName>ppt_w</p:attrName>
                                        </p:attrNameLst>
                                      </p:cBhvr>
                                      <p:tavLst>
                                        <p:tav tm="0">
                                          <p:val>
                                            <p:fltVal val="0"/>
                                          </p:val>
                                        </p:tav>
                                        <p:tav tm="100000">
                                          <p:val>
                                            <p:strVal val="#ppt_w"/>
                                          </p:val>
                                        </p:tav>
                                      </p:tavLst>
                                    </p:anim>
                                    <p:anim calcmode="lin" valueType="num">
                                      <p:cBhvr>
                                        <p:cTn id="28" dur="500" fill="hold"/>
                                        <p:tgtEl>
                                          <p:spTgt spid="11"/>
                                        </p:tgtEl>
                                        <p:attrNameLst>
                                          <p:attrName>ppt_h</p:attrName>
                                        </p:attrNameLst>
                                      </p:cBhvr>
                                      <p:tavLst>
                                        <p:tav tm="0">
                                          <p:val>
                                            <p:fltVal val="0"/>
                                          </p:val>
                                        </p:tav>
                                        <p:tav tm="100000">
                                          <p:val>
                                            <p:strVal val="#ppt_h"/>
                                          </p:val>
                                        </p:tav>
                                      </p:tavLst>
                                    </p:anim>
                                    <p:animEffect transition="in" filter="fade">
                                      <p:cBhvr>
                                        <p:cTn id="2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9" grpId="0" animBg="1"/>
      <p:bldP spid="3" grpId="0" animBg="1"/>
      <p:bldP spid="11"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K</a:t>
            </a:r>
            <a:r>
              <a:rPr lang="de-DE" sz="2800" b="1" dirty="0" smtClean="0"/>
              <a:t>indschaftssachen</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5" name="Gruppieren 4"/>
          <p:cNvGrpSpPr/>
          <p:nvPr/>
        </p:nvGrpSpPr>
        <p:grpSpPr>
          <a:xfrm>
            <a:off x="592932" y="1151617"/>
            <a:ext cx="9815512" cy="1556783"/>
            <a:chOff x="435769" y="919168"/>
            <a:chExt cx="9815512" cy="1556783"/>
          </a:xfrm>
        </p:grpSpPr>
        <p:sp>
          <p:nvSpPr>
            <p:cNvPr id="10" name="Abgerundetes Rechteck 9"/>
            <p:cNvSpPr/>
            <p:nvPr/>
          </p:nvSpPr>
          <p:spPr>
            <a:xfrm>
              <a:off x="435769" y="1200150"/>
              <a:ext cx="9815512" cy="127580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sz="2000" dirty="0" smtClean="0"/>
                <a:t>sachlich:		AG </a:t>
              </a:r>
              <a:r>
                <a:rPr lang="de-DE" sz="2000" dirty="0"/>
                <a:t>als Familiengericht (§§ 23a I Nr. 1, 23b GVG) </a:t>
              </a:r>
            </a:p>
            <a:p>
              <a:pPr lvl="0"/>
              <a:r>
                <a:rPr lang="de-DE" sz="2000" dirty="0"/>
                <a:t>örtlich: </a:t>
              </a:r>
              <a:r>
                <a:rPr lang="de-DE" sz="2000" dirty="0" smtClean="0"/>
                <a:t>		§ </a:t>
              </a:r>
              <a:r>
                <a:rPr lang="de-DE" sz="2000" dirty="0"/>
                <a:t>152 FamFG - § 153 FamFG beachten </a:t>
              </a:r>
            </a:p>
            <a:p>
              <a:pPr lvl="0"/>
              <a:r>
                <a:rPr lang="de-DE" sz="2000" dirty="0"/>
                <a:t>funktionell</a:t>
              </a:r>
              <a:r>
                <a:rPr lang="de-DE" sz="2000" dirty="0" smtClean="0"/>
                <a:t>:	Richter </a:t>
              </a:r>
              <a:r>
                <a:rPr lang="de-DE" sz="2000" dirty="0"/>
                <a:t>und Rechtspfleger (§§ 3, 14 RPflG) </a:t>
              </a:r>
            </a:p>
          </p:txBody>
        </p:sp>
        <p:sp>
          <p:nvSpPr>
            <p:cNvPr id="4" name="Abgerundetes Rechteck 3"/>
            <p:cNvSpPr/>
            <p:nvPr/>
          </p:nvSpPr>
          <p:spPr>
            <a:xfrm>
              <a:off x="435769" y="919168"/>
              <a:ext cx="2118765" cy="4227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Zuständigkeit</a:t>
              </a:r>
              <a:endParaRPr lang="de-DE" sz="2400" dirty="0"/>
            </a:p>
          </p:txBody>
        </p:sp>
      </p:grpSp>
      <p:sp>
        <p:nvSpPr>
          <p:cNvPr id="3" name="Abgerundetes Rechteck 2"/>
          <p:cNvSpPr/>
          <p:nvPr/>
        </p:nvSpPr>
        <p:spPr>
          <a:xfrm>
            <a:off x="1379602" y="2860310"/>
            <a:ext cx="9815512" cy="883442"/>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D</a:t>
            </a:r>
            <a:r>
              <a:rPr lang="de-DE" dirty="0" smtClean="0"/>
              <a:t>er </a:t>
            </a:r>
            <a:r>
              <a:rPr lang="de-DE" dirty="0"/>
              <a:t>Richter entscheidet bei Vorlage eines Antrags hinsichtlich Kindschaftssachen, ob er ggf. vielleicht ein Vorschuss zu erheben </a:t>
            </a:r>
            <a:r>
              <a:rPr lang="de-DE" dirty="0" smtClean="0"/>
              <a:t>ist.</a:t>
            </a:r>
            <a:endParaRPr lang="de-DE" dirty="0"/>
          </a:p>
        </p:txBody>
      </p:sp>
      <p:sp>
        <p:nvSpPr>
          <p:cNvPr id="12" name="Abgerundetes Rechteck 11"/>
          <p:cNvSpPr/>
          <p:nvPr/>
        </p:nvSpPr>
        <p:spPr>
          <a:xfrm>
            <a:off x="592932" y="3856291"/>
            <a:ext cx="9220200" cy="105019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dirty="0"/>
              <a:t>JA ist in Kindschaftssachen immer Beteiligter </a:t>
            </a:r>
            <a:endParaRPr lang="de-DE" sz="2400" dirty="0" smtClean="0"/>
          </a:p>
          <a:p>
            <a:r>
              <a:rPr lang="de-DE" sz="2400" dirty="0" smtClean="0"/>
              <a:t>(</a:t>
            </a:r>
            <a:r>
              <a:rPr lang="de-DE" sz="2400" dirty="0"/>
              <a:t>Ausnahme: Antrag auf gemeinsame eSo)</a:t>
            </a:r>
          </a:p>
        </p:txBody>
      </p:sp>
      <p:sp>
        <p:nvSpPr>
          <p:cNvPr id="9" name="Ellipse 8"/>
          <p:cNvSpPr/>
          <p:nvPr/>
        </p:nvSpPr>
        <p:spPr>
          <a:xfrm>
            <a:off x="7294627" y="4693759"/>
            <a:ext cx="3900487" cy="1645249"/>
          </a:xfrm>
          <a:prstGeom prst="ellips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t>Registerzeichen: </a:t>
            </a:r>
            <a:r>
              <a:rPr lang="de-DE" sz="3600" b="1" dirty="0" smtClean="0"/>
              <a:t>F</a:t>
            </a:r>
          </a:p>
          <a:p>
            <a:pPr algn="ctr"/>
            <a:r>
              <a:rPr lang="de-DE" sz="2400" dirty="0" smtClean="0"/>
              <a:t>§ 27 I S.1 </a:t>
            </a:r>
            <a:r>
              <a:rPr lang="de-DE" sz="2400" dirty="0" err="1" smtClean="0"/>
              <a:t>AktO</a:t>
            </a:r>
            <a:endParaRPr lang="de-DE" sz="2400" dirty="0"/>
          </a:p>
        </p:txBody>
      </p:sp>
    </p:spTree>
    <p:extLst>
      <p:ext uri="{BB962C8B-B14F-4D97-AF65-F5344CB8AC3E}">
        <p14:creationId xmlns:p14="http://schemas.microsoft.com/office/powerpoint/2010/main" val="89170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Effect transition="in" filter="fade">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500" fill="hold"/>
                                        <p:tgtEl>
                                          <p:spTgt spid="12"/>
                                        </p:tgtEl>
                                        <p:attrNameLst>
                                          <p:attrName>ppt_x</p:attrName>
                                        </p:attrNameLst>
                                      </p:cBhvr>
                                      <p:tavLst>
                                        <p:tav tm="0">
                                          <p:val>
                                            <p:strVal val="#ppt_x"/>
                                          </p:val>
                                        </p:tav>
                                        <p:tav tm="100000">
                                          <p:val>
                                            <p:strVal val="#ppt_x"/>
                                          </p:val>
                                        </p:tav>
                                      </p:tavLst>
                                    </p:anim>
                                    <p:anim calcmode="lin" valueType="num">
                                      <p:cBhvr additive="base">
                                        <p:cTn id="21"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 calcmode="lin" valueType="num">
                                      <p:cBhvr>
                                        <p:cTn id="26" dur="500" fill="hold"/>
                                        <p:tgtEl>
                                          <p:spTgt spid="9"/>
                                        </p:tgtEl>
                                        <p:attrNameLst>
                                          <p:attrName>ppt_w</p:attrName>
                                        </p:attrNameLst>
                                      </p:cBhvr>
                                      <p:tavLst>
                                        <p:tav tm="0">
                                          <p:val>
                                            <p:fltVal val="0"/>
                                          </p:val>
                                        </p:tav>
                                        <p:tav tm="100000">
                                          <p:val>
                                            <p:strVal val="#ppt_w"/>
                                          </p:val>
                                        </p:tav>
                                      </p:tavLst>
                                    </p:anim>
                                    <p:anim calcmode="lin" valueType="num">
                                      <p:cBhvr>
                                        <p:cTn id="27" dur="500" fill="hold"/>
                                        <p:tgtEl>
                                          <p:spTgt spid="9"/>
                                        </p:tgtEl>
                                        <p:attrNameLst>
                                          <p:attrName>ppt_h</p:attrName>
                                        </p:attrNameLst>
                                      </p:cBhvr>
                                      <p:tavLst>
                                        <p:tav tm="0">
                                          <p:val>
                                            <p:fltVal val="0"/>
                                          </p:val>
                                        </p:tav>
                                        <p:tav tm="100000">
                                          <p:val>
                                            <p:strVal val="#ppt_h"/>
                                          </p:val>
                                        </p:tav>
                                      </p:tavLst>
                                    </p:anim>
                                    <p:animEffect transition="in" filter="fade">
                                      <p:cBhvr>
                                        <p:cTn id="2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2" grpId="0" animBg="1"/>
      <p:bldP spid="9"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3782243" y="491651"/>
            <a:ext cx="4657725" cy="39822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K</a:t>
            </a:r>
            <a:r>
              <a:rPr lang="de-DE" sz="2800" b="1" dirty="0" smtClean="0"/>
              <a:t>indschaftssachen</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Abgerundetes Rechteck 17"/>
          <p:cNvSpPr/>
          <p:nvPr/>
        </p:nvSpPr>
        <p:spPr>
          <a:xfrm>
            <a:off x="1745898" y="1608786"/>
            <a:ext cx="9815512" cy="152017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t>Gericht soll in jeder Lage des Verfahrens </a:t>
            </a:r>
            <a:r>
              <a:rPr lang="de-DE" sz="1600" b="1" dirty="0"/>
              <a:t>(eSo bei Trennung und Scheidung, Aufenthalt des Kindes, Umgangsrecht / Kindesherausgabe)</a:t>
            </a:r>
            <a:r>
              <a:rPr lang="de-DE" b="1" dirty="0"/>
              <a:t> auf das Einvernehmen der Beteiligten hinwirken (§ 156 FamFG) </a:t>
            </a:r>
          </a:p>
          <a:p>
            <a:pPr marL="285750" lvl="0" indent="-285750">
              <a:buFont typeface="Arial" panose="020B0604020202020204" pitchFamily="34" charset="0"/>
              <a:buChar char="•"/>
            </a:pPr>
            <a:r>
              <a:rPr lang="de-DE" b="1" dirty="0"/>
              <a:t>Beratung durch die Beratungsstellen, Beratungsdienste der Träger der Kinder- und Jugendhilfe </a:t>
            </a:r>
          </a:p>
          <a:p>
            <a:pPr marL="285750" lvl="0" indent="-285750">
              <a:buFont typeface="Arial" panose="020B0604020202020204" pitchFamily="34" charset="0"/>
              <a:buChar char="•"/>
            </a:pPr>
            <a:r>
              <a:rPr lang="de-DE" b="1" dirty="0"/>
              <a:t>Mediation bzw. sonstige außergerichtlicher Streitbeilegung</a:t>
            </a:r>
          </a:p>
        </p:txBody>
      </p:sp>
      <p:sp>
        <p:nvSpPr>
          <p:cNvPr id="17" name="Abgerundetes Rechteck 16"/>
          <p:cNvSpPr/>
          <p:nvPr/>
        </p:nvSpPr>
        <p:spPr>
          <a:xfrm>
            <a:off x="284630" y="1312149"/>
            <a:ext cx="8155338" cy="4227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Hinwirken </a:t>
            </a:r>
            <a:r>
              <a:rPr lang="de-DE" sz="2400" b="1" dirty="0"/>
              <a:t>auf Einvernehmen (§ 156 FamFG) hörungspflicht</a:t>
            </a:r>
            <a:endParaRPr lang="de-DE" sz="2400" dirty="0"/>
          </a:p>
        </p:txBody>
      </p:sp>
      <p:sp>
        <p:nvSpPr>
          <p:cNvPr id="16" name="Abgerundetes Rechteck 15"/>
          <p:cNvSpPr/>
          <p:nvPr/>
        </p:nvSpPr>
        <p:spPr>
          <a:xfrm>
            <a:off x="1745898" y="3128963"/>
            <a:ext cx="9815512" cy="115831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können die Beteiligten sich einigen, so ist die einvernehmliche Reglung als Vergleich aufzunehmen, wenn das Gericht dies billigt (§ 156 II FamFG) – die Regelungen dürfen dem Kindeswohl nicht widersprechen</a:t>
            </a:r>
          </a:p>
        </p:txBody>
      </p:sp>
      <p:sp>
        <p:nvSpPr>
          <p:cNvPr id="19" name="Gefaltete Ecke 18"/>
          <p:cNvSpPr/>
          <p:nvPr/>
        </p:nvSpPr>
        <p:spPr>
          <a:xfrm rot="21441408">
            <a:off x="10535653" y="366210"/>
            <a:ext cx="1447496" cy="142452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latin typeface="MV Boli" panose="02000500030200090000" pitchFamily="2" charset="0"/>
                <a:cs typeface="MV Boli" panose="02000500030200090000" pitchFamily="2" charset="0"/>
              </a:rPr>
              <a:t>§ 156</a:t>
            </a:r>
          </a:p>
          <a:p>
            <a:pPr algn="ctr"/>
            <a:r>
              <a:rPr lang="de-DE" sz="2400" b="1" dirty="0" smtClean="0">
                <a:solidFill>
                  <a:schemeClr val="tx1"/>
                </a:solidFill>
                <a:latin typeface="MV Boli" panose="02000500030200090000" pitchFamily="2" charset="0"/>
                <a:cs typeface="MV Boli" panose="02000500030200090000" pitchFamily="2" charset="0"/>
              </a:rPr>
              <a:t>FamFG</a:t>
            </a:r>
            <a:endParaRPr lang="de-DE" sz="2400" b="1" dirty="0">
              <a:solidFill>
                <a:schemeClr val="tx1"/>
              </a:solidFill>
              <a:latin typeface="MV Boli" panose="02000500030200090000" pitchFamily="2" charset="0"/>
              <a:cs typeface="MV Boli" panose="02000500030200090000" pitchFamily="2" charset="0"/>
            </a:endParaRPr>
          </a:p>
        </p:txBody>
      </p:sp>
      <p:sp>
        <p:nvSpPr>
          <p:cNvPr id="20" name="Abgerundetes Rechteck 19"/>
          <p:cNvSpPr/>
          <p:nvPr/>
        </p:nvSpPr>
        <p:spPr>
          <a:xfrm>
            <a:off x="1745898" y="4256519"/>
            <a:ext cx="9815512" cy="716554"/>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ohne einvernehmliche Regelung – Gericht erörtert mit den Beteiligten und dem JA den Erlass einer einstweiligen Anordnung </a:t>
            </a:r>
          </a:p>
        </p:txBody>
      </p:sp>
      <p:sp>
        <p:nvSpPr>
          <p:cNvPr id="22" name="Abgerundetes Rechteck 21"/>
          <p:cNvSpPr/>
          <p:nvPr/>
        </p:nvSpPr>
        <p:spPr>
          <a:xfrm>
            <a:off x="1745898" y="4967689"/>
            <a:ext cx="9815512" cy="71655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das Gericht soll das Kind vor dem Erlass einer einstweiligen Anordnung persönlich anhören </a:t>
            </a:r>
            <a:endParaRPr lang="de-DE" dirty="0" smtClean="0"/>
          </a:p>
          <a:p>
            <a:r>
              <a:rPr lang="de-DE" dirty="0" smtClean="0"/>
              <a:t>(§ </a:t>
            </a:r>
            <a:r>
              <a:rPr lang="de-DE" dirty="0"/>
              <a:t>156 III FamFG)</a:t>
            </a:r>
          </a:p>
        </p:txBody>
      </p:sp>
    </p:spTree>
    <p:extLst>
      <p:ext uri="{BB962C8B-B14F-4D97-AF65-F5344CB8AC3E}">
        <p14:creationId xmlns:p14="http://schemas.microsoft.com/office/powerpoint/2010/main" val="410831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1000" fill="hold"/>
                                        <p:tgtEl>
                                          <p:spTgt spid="19"/>
                                        </p:tgtEl>
                                        <p:attrNameLst>
                                          <p:attrName>ppt_w</p:attrName>
                                        </p:attrNameLst>
                                      </p:cBhvr>
                                      <p:tavLst>
                                        <p:tav tm="0">
                                          <p:val>
                                            <p:fltVal val="0"/>
                                          </p:val>
                                        </p:tav>
                                        <p:tav tm="100000">
                                          <p:val>
                                            <p:strVal val="#ppt_w"/>
                                          </p:val>
                                        </p:tav>
                                      </p:tavLst>
                                    </p:anim>
                                    <p:anim calcmode="lin" valueType="num">
                                      <p:cBhvr>
                                        <p:cTn id="8" dur="1000" fill="hold"/>
                                        <p:tgtEl>
                                          <p:spTgt spid="19"/>
                                        </p:tgtEl>
                                        <p:attrNameLst>
                                          <p:attrName>ppt_h</p:attrName>
                                        </p:attrNameLst>
                                      </p:cBhvr>
                                      <p:tavLst>
                                        <p:tav tm="0">
                                          <p:val>
                                            <p:fltVal val="0"/>
                                          </p:val>
                                        </p:tav>
                                        <p:tav tm="100000">
                                          <p:val>
                                            <p:strVal val="#ppt_h"/>
                                          </p:val>
                                        </p:tav>
                                      </p:tavLst>
                                    </p:anim>
                                    <p:anim calcmode="lin" valueType="num">
                                      <p:cBhvr>
                                        <p:cTn id="9" dur="1000" fill="hold"/>
                                        <p:tgtEl>
                                          <p:spTgt spid="19"/>
                                        </p:tgtEl>
                                        <p:attrNameLst>
                                          <p:attrName>style.rotation</p:attrName>
                                        </p:attrNameLst>
                                      </p:cBhvr>
                                      <p:tavLst>
                                        <p:tav tm="0">
                                          <p:val>
                                            <p:fltVal val="90"/>
                                          </p:val>
                                        </p:tav>
                                        <p:tav tm="100000">
                                          <p:val>
                                            <p:fltVal val="0"/>
                                          </p:val>
                                        </p:tav>
                                      </p:tavLst>
                                    </p:anim>
                                    <p:animEffect transition="in" filter="fade">
                                      <p:cBhvr>
                                        <p:cTn id="10" dur="1000"/>
                                        <p:tgtEl>
                                          <p:spTgt spid="1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anim calcmode="lin" valueType="num">
                                      <p:cBhvr additive="base">
                                        <p:cTn id="15" dur="500" fill="hold"/>
                                        <p:tgtEl>
                                          <p:spTgt spid="18"/>
                                        </p:tgtEl>
                                        <p:attrNameLst>
                                          <p:attrName>ppt_x</p:attrName>
                                        </p:attrNameLst>
                                      </p:cBhvr>
                                      <p:tavLst>
                                        <p:tav tm="0">
                                          <p:val>
                                            <p:strVal val="#ppt_x"/>
                                          </p:val>
                                        </p:tav>
                                        <p:tav tm="100000">
                                          <p:val>
                                            <p:strVal val="#ppt_x"/>
                                          </p:val>
                                        </p:tav>
                                      </p:tavLst>
                                    </p:anim>
                                    <p:anim calcmode="lin" valueType="num">
                                      <p:cBhvr additive="base">
                                        <p:cTn id="1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anim calcmode="lin" valueType="num">
                                      <p:cBhvr additive="base">
                                        <p:cTn id="21" dur="500" fill="hold"/>
                                        <p:tgtEl>
                                          <p:spTgt spid="16"/>
                                        </p:tgtEl>
                                        <p:attrNameLst>
                                          <p:attrName>ppt_x</p:attrName>
                                        </p:attrNameLst>
                                      </p:cBhvr>
                                      <p:tavLst>
                                        <p:tav tm="0">
                                          <p:val>
                                            <p:strVal val="#ppt_x"/>
                                          </p:val>
                                        </p:tav>
                                        <p:tav tm="100000">
                                          <p:val>
                                            <p:strVal val="#ppt_x"/>
                                          </p:val>
                                        </p:tav>
                                      </p:tavLst>
                                    </p:anim>
                                    <p:anim calcmode="lin" valueType="num">
                                      <p:cBhvr additive="base">
                                        <p:cTn id="2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 calcmode="lin" valueType="num">
                                      <p:cBhvr additive="base">
                                        <p:cTn id="27" dur="500" fill="hold"/>
                                        <p:tgtEl>
                                          <p:spTgt spid="20"/>
                                        </p:tgtEl>
                                        <p:attrNameLst>
                                          <p:attrName>ppt_x</p:attrName>
                                        </p:attrNameLst>
                                      </p:cBhvr>
                                      <p:tavLst>
                                        <p:tav tm="0">
                                          <p:val>
                                            <p:strVal val="#ppt_x"/>
                                          </p:val>
                                        </p:tav>
                                        <p:tav tm="100000">
                                          <p:val>
                                            <p:strVal val="#ppt_x"/>
                                          </p:val>
                                        </p:tav>
                                      </p:tavLst>
                                    </p:anim>
                                    <p:anim calcmode="lin" valueType="num">
                                      <p:cBhvr additive="base">
                                        <p:cTn id="2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2"/>
                                        </p:tgtEl>
                                        <p:attrNameLst>
                                          <p:attrName>style.visibility</p:attrName>
                                        </p:attrNameLst>
                                      </p:cBhvr>
                                      <p:to>
                                        <p:strVal val="visible"/>
                                      </p:to>
                                    </p:set>
                                    <p:anim calcmode="lin" valueType="num">
                                      <p:cBhvr additive="base">
                                        <p:cTn id="33" dur="500" fill="hold"/>
                                        <p:tgtEl>
                                          <p:spTgt spid="22"/>
                                        </p:tgtEl>
                                        <p:attrNameLst>
                                          <p:attrName>ppt_x</p:attrName>
                                        </p:attrNameLst>
                                      </p:cBhvr>
                                      <p:tavLst>
                                        <p:tav tm="0">
                                          <p:val>
                                            <p:strVal val="#ppt_x"/>
                                          </p:val>
                                        </p:tav>
                                        <p:tav tm="100000">
                                          <p:val>
                                            <p:strVal val="#ppt_x"/>
                                          </p:val>
                                        </p:tav>
                                      </p:tavLst>
                                    </p:anim>
                                    <p:anim calcmode="lin" valueType="num">
                                      <p:cBhvr additive="base">
                                        <p:cTn id="34"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6" grpId="0" animBg="1"/>
      <p:bldP spid="19" grpId="0" animBg="1"/>
      <p:bldP spid="20" grpId="0" animBg="1"/>
      <p:bldP spid="22"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3782243" y="491651"/>
            <a:ext cx="4657725" cy="39822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K</a:t>
            </a:r>
            <a:r>
              <a:rPr lang="de-DE" sz="2800" b="1" dirty="0" smtClean="0"/>
              <a:t>indschaftssachen</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Abgerundetes Rechteck 17"/>
          <p:cNvSpPr/>
          <p:nvPr/>
        </p:nvSpPr>
        <p:spPr>
          <a:xfrm>
            <a:off x="608077" y="1220547"/>
            <a:ext cx="9721786" cy="4385678"/>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t>das Gericht hat dem minderjährigen Kind in Kindschaftssachen einen geeigneten VB zu bestellen, soweit dies zur Wahrnehmung seiner Interessen erforderlich </a:t>
            </a:r>
            <a:r>
              <a:rPr lang="de-DE" sz="2000" b="1" dirty="0" smtClean="0"/>
              <a:t>ist.</a:t>
            </a:r>
            <a:endParaRPr lang="de-DE" sz="2000" b="1" dirty="0"/>
          </a:p>
          <a:p>
            <a:r>
              <a:rPr lang="de-DE" sz="2000" dirty="0"/>
              <a:t> </a:t>
            </a:r>
          </a:p>
          <a:p>
            <a:r>
              <a:rPr lang="de-DE" sz="2000" u="sng" dirty="0"/>
              <a:t>die Bestellung ist i. d. R. erforderlich (§ 158 II FamFG): </a:t>
            </a:r>
          </a:p>
          <a:p>
            <a:pPr marL="285750" lvl="0" indent="-285750">
              <a:buFont typeface="Arial" panose="020B0604020202020204" pitchFamily="34" charset="0"/>
              <a:buChar char="•"/>
            </a:pPr>
            <a:r>
              <a:rPr lang="de-DE" sz="2000" dirty="0"/>
              <a:t>wenn das Interesse des Kindes zu dem seiner gesetzlichen Vertreter in erheblichem Gegensatz steht </a:t>
            </a:r>
          </a:p>
          <a:p>
            <a:pPr marL="285750" lvl="0" indent="-285750">
              <a:buFont typeface="Arial" panose="020B0604020202020204" pitchFamily="34" charset="0"/>
              <a:buChar char="•"/>
            </a:pPr>
            <a:r>
              <a:rPr lang="de-DE" sz="2000" b="1" dirty="0"/>
              <a:t>in Verfahren nach den §§ 1666 und 1666a BGB, wenn zumindest teilweiser Entzug der elterlichen Sorge in Betracht kommt </a:t>
            </a:r>
          </a:p>
          <a:p>
            <a:pPr marL="285750" lvl="0" indent="-285750">
              <a:buFont typeface="Arial" panose="020B0604020202020204" pitchFamily="34" charset="0"/>
              <a:buChar char="•"/>
            </a:pPr>
            <a:r>
              <a:rPr lang="de-DE" sz="2000" b="1" dirty="0" smtClean="0"/>
              <a:t>bei Ausschluss des Umgangsrechts nach § 1684 BGB</a:t>
            </a:r>
            <a:endParaRPr lang="de-DE" sz="2000" b="1" dirty="0"/>
          </a:p>
          <a:p>
            <a:pPr marL="285750" lvl="0" indent="-285750">
              <a:buFont typeface="Arial" panose="020B0604020202020204" pitchFamily="34" charset="0"/>
              <a:buChar char="•"/>
            </a:pPr>
            <a:r>
              <a:rPr lang="de-DE" sz="2000" b="1" dirty="0" smtClean="0"/>
              <a:t>bei </a:t>
            </a:r>
            <a:r>
              <a:rPr lang="de-DE" sz="2000" b="1" dirty="0" err="1" smtClean="0"/>
              <a:t>Verbleibensanordnung</a:t>
            </a:r>
            <a:r>
              <a:rPr lang="de-DE" sz="2000" b="1" dirty="0" smtClean="0"/>
              <a:t> </a:t>
            </a:r>
            <a:r>
              <a:rPr lang="de-DE" sz="2000" b="1" dirty="0" err="1" smtClean="0"/>
              <a:t>gem</a:t>
            </a:r>
            <a:r>
              <a:rPr lang="de-DE" sz="2000" b="1" dirty="0" smtClean="0"/>
              <a:t> § 1632 IV BGB oder § 1682 BGB</a:t>
            </a:r>
            <a:endParaRPr lang="de-DE" sz="2000" b="1" dirty="0"/>
          </a:p>
        </p:txBody>
      </p:sp>
      <p:sp>
        <p:nvSpPr>
          <p:cNvPr id="17" name="Abgerundetes Rechteck 16"/>
          <p:cNvSpPr/>
          <p:nvPr/>
        </p:nvSpPr>
        <p:spPr>
          <a:xfrm>
            <a:off x="284630" y="1043572"/>
            <a:ext cx="2858620" cy="4227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Verfahrensbeistand</a:t>
            </a:r>
            <a:endParaRPr lang="de-DE" sz="2400" dirty="0"/>
          </a:p>
        </p:txBody>
      </p:sp>
      <p:sp>
        <p:nvSpPr>
          <p:cNvPr id="19" name="Gefaltete Ecke 18"/>
          <p:cNvSpPr/>
          <p:nvPr/>
        </p:nvSpPr>
        <p:spPr>
          <a:xfrm rot="21441408">
            <a:off x="9929562" y="1943635"/>
            <a:ext cx="1447496" cy="142452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latin typeface="MV Boli" panose="02000500030200090000" pitchFamily="2" charset="0"/>
                <a:cs typeface="MV Boli" panose="02000500030200090000" pitchFamily="2" charset="0"/>
              </a:rPr>
              <a:t>§ 158 II</a:t>
            </a:r>
          </a:p>
          <a:p>
            <a:pPr algn="ctr"/>
            <a:r>
              <a:rPr lang="de-DE" sz="2400" b="1" dirty="0" smtClean="0">
                <a:solidFill>
                  <a:schemeClr val="tx1"/>
                </a:solidFill>
                <a:latin typeface="MV Boli" panose="02000500030200090000" pitchFamily="2" charset="0"/>
                <a:cs typeface="MV Boli" panose="02000500030200090000" pitchFamily="2" charset="0"/>
              </a:rPr>
              <a:t>FamFG</a:t>
            </a:r>
            <a:endParaRPr lang="de-DE" sz="2400" b="1" dirty="0">
              <a:solidFill>
                <a:schemeClr val="tx1"/>
              </a:solidFill>
              <a:latin typeface="MV Boli" panose="02000500030200090000" pitchFamily="2" charset="0"/>
              <a:cs typeface="MV Boli" panose="02000500030200090000" pitchFamily="2" charset="0"/>
            </a:endParaRPr>
          </a:p>
        </p:txBody>
      </p:sp>
      <p:sp>
        <p:nvSpPr>
          <p:cNvPr id="9" name="Gefaltete Ecke 8"/>
          <p:cNvSpPr/>
          <p:nvPr/>
        </p:nvSpPr>
        <p:spPr>
          <a:xfrm>
            <a:off x="9897485" y="3019188"/>
            <a:ext cx="1447496" cy="142452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latin typeface="MV Boli" panose="02000500030200090000" pitchFamily="2" charset="0"/>
                <a:cs typeface="MV Boli" panose="02000500030200090000" pitchFamily="2" charset="0"/>
              </a:rPr>
              <a:t>§§ 1666, 1666a</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1" name="Gefaltete Ecke 10"/>
          <p:cNvSpPr/>
          <p:nvPr/>
        </p:nvSpPr>
        <p:spPr>
          <a:xfrm>
            <a:off x="10021423" y="4181704"/>
            <a:ext cx="1447496" cy="142452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latin typeface="MV Boli" panose="02000500030200090000" pitchFamily="2" charset="0"/>
                <a:cs typeface="MV Boli" panose="02000500030200090000" pitchFamily="2" charset="0"/>
              </a:rPr>
              <a:t>§ 1684</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2" name="Gefaltete Ecke 11"/>
          <p:cNvSpPr/>
          <p:nvPr/>
        </p:nvSpPr>
        <p:spPr>
          <a:xfrm>
            <a:off x="8282557" y="4893964"/>
            <a:ext cx="1447496" cy="142452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latin typeface="MV Boli" panose="02000500030200090000" pitchFamily="2" charset="0"/>
                <a:cs typeface="MV Boli" panose="02000500030200090000" pitchFamily="2" charset="0"/>
              </a:rPr>
              <a:t>§ 1632 IV</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3" name="Gefaltete Ecke 12"/>
          <p:cNvSpPr/>
          <p:nvPr/>
        </p:nvSpPr>
        <p:spPr>
          <a:xfrm>
            <a:off x="6992472" y="5238693"/>
            <a:ext cx="1447496" cy="142452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latin typeface="MV Boli" panose="02000500030200090000" pitchFamily="2" charset="0"/>
                <a:cs typeface="MV Boli" panose="02000500030200090000" pitchFamily="2" charset="0"/>
              </a:rPr>
              <a:t>§ 1682</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019514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500" fill="hold"/>
                                        <p:tgtEl>
                                          <p:spTgt spid="19"/>
                                        </p:tgtEl>
                                        <p:attrNameLst>
                                          <p:attrName>ppt_w</p:attrName>
                                        </p:attrNameLst>
                                      </p:cBhvr>
                                      <p:tavLst>
                                        <p:tav tm="0">
                                          <p:val>
                                            <p:fltVal val="0"/>
                                          </p:val>
                                        </p:tav>
                                        <p:tav tm="100000">
                                          <p:val>
                                            <p:strVal val="#ppt_w"/>
                                          </p:val>
                                        </p:tav>
                                      </p:tavLst>
                                    </p:anim>
                                    <p:anim calcmode="lin" valueType="num">
                                      <p:cBhvr>
                                        <p:cTn id="8" dur="500" fill="hold"/>
                                        <p:tgtEl>
                                          <p:spTgt spid="19"/>
                                        </p:tgtEl>
                                        <p:attrNameLst>
                                          <p:attrName>ppt_h</p:attrName>
                                        </p:attrNameLst>
                                      </p:cBhvr>
                                      <p:tavLst>
                                        <p:tav tm="0">
                                          <p:val>
                                            <p:fltVal val="0"/>
                                          </p:val>
                                        </p:tav>
                                        <p:tav tm="100000">
                                          <p:val>
                                            <p:strVal val="#ppt_h"/>
                                          </p:val>
                                        </p:tav>
                                      </p:tavLst>
                                    </p:anim>
                                    <p:animEffect transition="in" filter="fade">
                                      <p:cBhvr>
                                        <p:cTn id="9" dur="500"/>
                                        <p:tgtEl>
                                          <p:spTgt spid="1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500" fill="hold"/>
                                        <p:tgtEl>
                                          <p:spTgt spid="9"/>
                                        </p:tgtEl>
                                        <p:attrNameLst>
                                          <p:attrName>ppt_w</p:attrName>
                                        </p:attrNameLst>
                                      </p:cBhvr>
                                      <p:tavLst>
                                        <p:tav tm="0">
                                          <p:val>
                                            <p:fltVal val="0"/>
                                          </p:val>
                                        </p:tav>
                                        <p:tav tm="100000">
                                          <p:val>
                                            <p:strVal val="#ppt_w"/>
                                          </p:val>
                                        </p:tav>
                                      </p:tavLst>
                                    </p:anim>
                                    <p:anim calcmode="lin" valueType="num">
                                      <p:cBhvr>
                                        <p:cTn id="15" dur="500" fill="hold"/>
                                        <p:tgtEl>
                                          <p:spTgt spid="9"/>
                                        </p:tgtEl>
                                        <p:attrNameLst>
                                          <p:attrName>ppt_h</p:attrName>
                                        </p:attrNameLst>
                                      </p:cBhvr>
                                      <p:tavLst>
                                        <p:tav tm="0">
                                          <p:val>
                                            <p:fltVal val="0"/>
                                          </p:val>
                                        </p:tav>
                                        <p:tav tm="100000">
                                          <p:val>
                                            <p:strVal val="#ppt_h"/>
                                          </p:val>
                                        </p:tav>
                                      </p:tavLst>
                                    </p:anim>
                                    <p:animEffect transition="in" filter="fade">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p:cTn id="21" dur="500" fill="hold"/>
                                        <p:tgtEl>
                                          <p:spTgt spid="11"/>
                                        </p:tgtEl>
                                        <p:attrNameLst>
                                          <p:attrName>ppt_w</p:attrName>
                                        </p:attrNameLst>
                                      </p:cBhvr>
                                      <p:tavLst>
                                        <p:tav tm="0">
                                          <p:val>
                                            <p:fltVal val="0"/>
                                          </p:val>
                                        </p:tav>
                                        <p:tav tm="100000">
                                          <p:val>
                                            <p:strVal val="#ppt_w"/>
                                          </p:val>
                                        </p:tav>
                                      </p:tavLst>
                                    </p:anim>
                                    <p:anim calcmode="lin" valueType="num">
                                      <p:cBhvr>
                                        <p:cTn id="22" dur="500" fill="hold"/>
                                        <p:tgtEl>
                                          <p:spTgt spid="11"/>
                                        </p:tgtEl>
                                        <p:attrNameLst>
                                          <p:attrName>ppt_h</p:attrName>
                                        </p:attrNameLst>
                                      </p:cBhvr>
                                      <p:tavLst>
                                        <p:tav tm="0">
                                          <p:val>
                                            <p:fltVal val="0"/>
                                          </p:val>
                                        </p:tav>
                                        <p:tav tm="100000">
                                          <p:val>
                                            <p:strVal val="#ppt_h"/>
                                          </p:val>
                                        </p:tav>
                                      </p:tavLst>
                                    </p:anim>
                                    <p:animEffect transition="in" filter="fade">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p:cTn id="28" dur="500" fill="hold"/>
                                        <p:tgtEl>
                                          <p:spTgt spid="12"/>
                                        </p:tgtEl>
                                        <p:attrNameLst>
                                          <p:attrName>ppt_w</p:attrName>
                                        </p:attrNameLst>
                                      </p:cBhvr>
                                      <p:tavLst>
                                        <p:tav tm="0">
                                          <p:val>
                                            <p:fltVal val="0"/>
                                          </p:val>
                                        </p:tav>
                                        <p:tav tm="100000">
                                          <p:val>
                                            <p:strVal val="#ppt_w"/>
                                          </p:val>
                                        </p:tav>
                                      </p:tavLst>
                                    </p:anim>
                                    <p:anim calcmode="lin" valueType="num">
                                      <p:cBhvr>
                                        <p:cTn id="29" dur="500" fill="hold"/>
                                        <p:tgtEl>
                                          <p:spTgt spid="12"/>
                                        </p:tgtEl>
                                        <p:attrNameLst>
                                          <p:attrName>ppt_h</p:attrName>
                                        </p:attrNameLst>
                                      </p:cBhvr>
                                      <p:tavLst>
                                        <p:tav tm="0">
                                          <p:val>
                                            <p:fltVal val="0"/>
                                          </p:val>
                                        </p:tav>
                                        <p:tav tm="100000">
                                          <p:val>
                                            <p:strVal val="#ppt_h"/>
                                          </p:val>
                                        </p:tav>
                                      </p:tavLst>
                                    </p:anim>
                                    <p:animEffect transition="in" filter="fade">
                                      <p:cBhvr>
                                        <p:cTn id="30" dur="500"/>
                                        <p:tgtEl>
                                          <p:spTgt spid="12"/>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p:cTn id="35" dur="500" fill="hold"/>
                                        <p:tgtEl>
                                          <p:spTgt spid="13"/>
                                        </p:tgtEl>
                                        <p:attrNameLst>
                                          <p:attrName>ppt_w</p:attrName>
                                        </p:attrNameLst>
                                      </p:cBhvr>
                                      <p:tavLst>
                                        <p:tav tm="0">
                                          <p:val>
                                            <p:fltVal val="0"/>
                                          </p:val>
                                        </p:tav>
                                        <p:tav tm="100000">
                                          <p:val>
                                            <p:strVal val="#ppt_w"/>
                                          </p:val>
                                        </p:tav>
                                      </p:tavLst>
                                    </p:anim>
                                    <p:anim calcmode="lin" valueType="num">
                                      <p:cBhvr>
                                        <p:cTn id="36" dur="500" fill="hold"/>
                                        <p:tgtEl>
                                          <p:spTgt spid="13"/>
                                        </p:tgtEl>
                                        <p:attrNameLst>
                                          <p:attrName>ppt_h</p:attrName>
                                        </p:attrNameLst>
                                      </p:cBhvr>
                                      <p:tavLst>
                                        <p:tav tm="0">
                                          <p:val>
                                            <p:fltVal val="0"/>
                                          </p:val>
                                        </p:tav>
                                        <p:tav tm="100000">
                                          <p:val>
                                            <p:strVal val="#ppt_h"/>
                                          </p:val>
                                        </p:tav>
                                      </p:tavLst>
                                    </p:anim>
                                    <p:animEffect transition="in" filter="fade">
                                      <p:cBhvr>
                                        <p:cTn id="3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9" grpId="0" animBg="1"/>
      <p:bldP spid="11" grpId="0" animBg="1"/>
      <p:bldP spid="12"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Minderjährigen - Adoption</a:t>
            </a:r>
            <a:endParaRPr lang="de-DE" sz="2400" dirty="0">
              <a:effectLst/>
            </a:endParaRPr>
          </a:p>
        </p:txBody>
      </p:sp>
      <p:sp>
        <p:nvSpPr>
          <p:cNvPr id="10" name="Abgerundetes Rechteck 9"/>
          <p:cNvSpPr/>
          <p:nvPr/>
        </p:nvSpPr>
        <p:spPr>
          <a:xfrm>
            <a:off x="1908088" y="1663639"/>
            <a:ext cx="8842154" cy="965650"/>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rechtliche Begründung eines Eltern-Kind-Verhältnis zwischen Annehmenden und Kind ohne Rücksicht auf die biologische Abstammung </a:t>
            </a:r>
          </a:p>
        </p:txBody>
      </p:sp>
      <p:sp>
        <p:nvSpPr>
          <p:cNvPr id="17" name="Abgerundetes Rechteck 16"/>
          <p:cNvSpPr/>
          <p:nvPr/>
        </p:nvSpPr>
        <p:spPr>
          <a:xfrm>
            <a:off x="470218" y="1151258"/>
            <a:ext cx="6007665" cy="61835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Adoption Minderjähriger (Annahme an Kindesstatt) </a:t>
            </a:r>
            <a:endParaRPr lang="de-DE" sz="200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Gefaltete Ecke 15"/>
          <p:cNvSpPr/>
          <p:nvPr/>
        </p:nvSpPr>
        <p:spPr>
          <a:xfrm rot="21367033">
            <a:off x="9598296" y="4262450"/>
            <a:ext cx="1033190" cy="108109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a:t>
            </a:r>
          </a:p>
          <a:p>
            <a:pPr algn="ctr"/>
            <a:r>
              <a:rPr lang="de-DE" sz="2000" dirty="0" smtClean="0">
                <a:solidFill>
                  <a:schemeClr val="tx1"/>
                </a:solidFill>
                <a:latin typeface="MV Boli" panose="02000500030200090000" pitchFamily="2" charset="0"/>
                <a:cs typeface="MV Boli" panose="02000500030200090000" pitchFamily="2" charset="0"/>
              </a:rPr>
              <a:t>1741 I</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12" name="Abgerundetes Rechteck 11"/>
          <p:cNvSpPr/>
          <p:nvPr/>
        </p:nvSpPr>
        <p:spPr>
          <a:xfrm>
            <a:off x="662608" y="2744211"/>
            <a:ext cx="8842154" cy="136957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Zweck: </a:t>
            </a:r>
          </a:p>
          <a:p>
            <a:pPr marL="285750" lvl="0" indent="-285750">
              <a:buFont typeface="Arial" panose="020B0604020202020204" pitchFamily="34" charset="0"/>
              <a:buChar char="•"/>
            </a:pPr>
            <a:r>
              <a:rPr lang="de-DE" dirty="0"/>
              <a:t>elternlosen und verlassenen Kindern sollen in einer harmonischen Familie ein gesundes Zuhause gegeben werden </a:t>
            </a:r>
          </a:p>
          <a:p>
            <a:pPr marL="285750" lvl="0" indent="-285750">
              <a:buFont typeface="Arial" panose="020B0604020202020204" pitchFamily="34" charset="0"/>
              <a:buChar char="•"/>
            </a:pPr>
            <a:r>
              <a:rPr lang="de-DE" dirty="0"/>
              <a:t>wie ein eigenes Kind aufwachsen</a:t>
            </a:r>
          </a:p>
        </p:txBody>
      </p:sp>
      <p:sp>
        <p:nvSpPr>
          <p:cNvPr id="15" name="Abgerundetes Rechteck 14"/>
          <p:cNvSpPr/>
          <p:nvPr/>
        </p:nvSpPr>
        <p:spPr>
          <a:xfrm>
            <a:off x="662608" y="4228710"/>
            <a:ext cx="8842154" cy="136957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Zulässigkeit (§ 1741 I BGB): </a:t>
            </a:r>
          </a:p>
          <a:p>
            <a:pPr marL="285750" lvl="0" indent="-285750">
              <a:buFont typeface="Arial" panose="020B0604020202020204" pitchFamily="34" charset="0"/>
              <a:buChar char="•"/>
            </a:pPr>
            <a:r>
              <a:rPr lang="de-DE" dirty="0"/>
              <a:t>wenn sie dem Kindeswohl dient</a:t>
            </a:r>
          </a:p>
          <a:p>
            <a:pPr marL="285750" lvl="0" indent="-285750">
              <a:buFont typeface="Arial" panose="020B0604020202020204" pitchFamily="34" charset="0"/>
              <a:buChar char="•"/>
            </a:pPr>
            <a:r>
              <a:rPr lang="de-DE" dirty="0"/>
              <a:t>wenn zu erwarten ist, dass zwischen dem Annehmenden und dem Kind ein Eltern-Kind-Verhältnis entsteht</a:t>
            </a:r>
          </a:p>
        </p:txBody>
      </p:sp>
    </p:spTree>
    <p:extLst>
      <p:ext uri="{BB962C8B-B14F-4D97-AF65-F5344CB8AC3E}">
        <p14:creationId xmlns:p14="http://schemas.microsoft.com/office/powerpoint/2010/main" val="2669830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 calcmode="lin" valueType="num">
                                      <p:cBhvr additive="base">
                                        <p:cTn id="25" dur="500" fill="hold"/>
                                        <p:tgtEl>
                                          <p:spTgt spid="15"/>
                                        </p:tgtEl>
                                        <p:attrNameLst>
                                          <p:attrName>ppt_x</p:attrName>
                                        </p:attrNameLst>
                                      </p:cBhvr>
                                      <p:tavLst>
                                        <p:tav tm="0">
                                          <p:val>
                                            <p:strVal val="#ppt_x"/>
                                          </p:val>
                                        </p:tav>
                                        <p:tav tm="100000">
                                          <p:val>
                                            <p:strVal val="#ppt_x"/>
                                          </p:val>
                                        </p:tav>
                                      </p:tavLst>
                                    </p:anim>
                                    <p:anim calcmode="lin" valueType="num">
                                      <p:cBhvr additive="base">
                                        <p:cTn id="2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p:cTn id="31" dur="500" fill="hold"/>
                                        <p:tgtEl>
                                          <p:spTgt spid="16"/>
                                        </p:tgtEl>
                                        <p:attrNameLst>
                                          <p:attrName>ppt_w</p:attrName>
                                        </p:attrNameLst>
                                      </p:cBhvr>
                                      <p:tavLst>
                                        <p:tav tm="0">
                                          <p:val>
                                            <p:fltVal val="0"/>
                                          </p:val>
                                        </p:tav>
                                        <p:tav tm="100000">
                                          <p:val>
                                            <p:strVal val="#ppt_w"/>
                                          </p:val>
                                        </p:tav>
                                      </p:tavLst>
                                    </p:anim>
                                    <p:anim calcmode="lin" valueType="num">
                                      <p:cBhvr>
                                        <p:cTn id="32" dur="500" fill="hold"/>
                                        <p:tgtEl>
                                          <p:spTgt spid="16"/>
                                        </p:tgtEl>
                                        <p:attrNameLst>
                                          <p:attrName>ppt_h</p:attrName>
                                        </p:attrNameLst>
                                      </p:cBhvr>
                                      <p:tavLst>
                                        <p:tav tm="0">
                                          <p:val>
                                            <p:fltVal val="0"/>
                                          </p:val>
                                        </p:tav>
                                        <p:tav tm="100000">
                                          <p:val>
                                            <p:strVal val="#ppt_h"/>
                                          </p:val>
                                        </p:tav>
                                      </p:tavLst>
                                    </p:anim>
                                    <p:animEffect transition="in" filter="fade">
                                      <p:cBhvr>
                                        <p:cTn id="3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7" grpId="0" animBg="1"/>
      <p:bldP spid="16" grpId="0" animBg="1"/>
      <p:bldP spid="12" grpId="0" animBg="1"/>
      <p:bldP spid="15"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3782243" y="491651"/>
            <a:ext cx="4657725" cy="39822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K</a:t>
            </a:r>
            <a:r>
              <a:rPr lang="de-DE" sz="2800" b="1" dirty="0" smtClean="0"/>
              <a:t>indschaftssachen</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0" name="Abgerundetes Rechteck 19"/>
          <p:cNvSpPr/>
          <p:nvPr/>
        </p:nvSpPr>
        <p:spPr>
          <a:xfrm flipH="1">
            <a:off x="1272340" y="4969463"/>
            <a:ext cx="9359114" cy="137529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de-DE" dirty="0" smtClean="0"/>
              <a:t>rechtskräftiger </a:t>
            </a:r>
            <a:r>
              <a:rPr lang="de-DE" dirty="0"/>
              <a:t>Endentscheidung </a:t>
            </a:r>
          </a:p>
          <a:p>
            <a:pPr marL="285750" lvl="0" indent="-285750">
              <a:buFont typeface="Arial" panose="020B0604020202020204" pitchFamily="34" charset="0"/>
              <a:buChar char="•"/>
            </a:pPr>
            <a:r>
              <a:rPr lang="de-DE" dirty="0"/>
              <a:t>dem sonstigen Abschluss des Verfahrens (§ 158 VI FamFG) oder</a:t>
            </a:r>
          </a:p>
          <a:p>
            <a:pPr marL="285750" lvl="0" indent="-285750">
              <a:buFont typeface="Arial" panose="020B0604020202020204" pitchFamily="34" charset="0"/>
              <a:buChar char="•"/>
            </a:pPr>
            <a:r>
              <a:rPr lang="de-DE" dirty="0"/>
              <a:t>wenn das Kind einen anderen geeigneten Verfahrensbevollmächtigten hat (§ 158 V FamFG) </a:t>
            </a:r>
          </a:p>
        </p:txBody>
      </p:sp>
      <p:grpSp>
        <p:nvGrpSpPr>
          <p:cNvPr id="4" name="Gruppieren 3"/>
          <p:cNvGrpSpPr/>
          <p:nvPr/>
        </p:nvGrpSpPr>
        <p:grpSpPr>
          <a:xfrm>
            <a:off x="617232" y="1070456"/>
            <a:ext cx="10833868" cy="3147508"/>
            <a:chOff x="727542" y="1529045"/>
            <a:chExt cx="10833868" cy="3147508"/>
          </a:xfrm>
        </p:grpSpPr>
        <p:sp>
          <p:nvSpPr>
            <p:cNvPr id="18" name="Abgerundetes Rechteck 17"/>
            <p:cNvSpPr/>
            <p:nvPr/>
          </p:nvSpPr>
          <p:spPr>
            <a:xfrm>
              <a:off x="1745898" y="1671841"/>
              <a:ext cx="9815512" cy="3004712"/>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t> </a:t>
              </a:r>
            </a:p>
            <a:p>
              <a:pPr marL="285750" lvl="0" indent="-285750">
                <a:buFont typeface="Arial" panose="020B0604020202020204" pitchFamily="34" charset="0"/>
                <a:buChar char="•"/>
              </a:pPr>
              <a:r>
                <a:rPr lang="de-DE" sz="2000" b="1" dirty="0"/>
                <a:t>Interessen des Kindes feststellen und im gerichtlichen Verfahren zur Geltung </a:t>
              </a:r>
              <a:r>
                <a:rPr lang="de-DE" sz="2000" b="1" dirty="0" smtClean="0"/>
                <a:t>bringen</a:t>
              </a:r>
            </a:p>
            <a:p>
              <a:pPr marL="285750" lvl="0" indent="-285750">
                <a:buFont typeface="Arial" panose="020B0604020202020204" pitchFamily="34" charset="0"/>
                <a:buChar char="•"/>
              </a:pPr>
              <a:r>
                <a:rPr lang="de-DE" sz="2000" b="1" dirty="0"/>
                <a:t>e</a:t>
              </a:r>
              <a:r>
                <a:rPr lang="de-DE" sz="2000" b="1" dirty="0" smtClean="0"/>
                <a:t>ine schriftliche Stellungnahme zu erstatten</a:t>
              </a:r>
              <a:endParaRPr lang="de-DE" sz="2000" b="1" dirty="0"/>
            </a:p>
            <a:p>
              <a:pPr marL="285750" lvl="0" indent="-285750">
                <a:buFont typeface="Arial" panose="020B0604020202020204" pitchFamily="34" charset="0"/>
                <a:buChar char="•"/>
              </a:pPr>
              <a:r>
                <a:rPr lang="de-DE" sz="2000" b="1" dirty="0"/>
                <a:t>das Kind über den Gegenstand, Ablauf und möglichen Ausgang des Verfahrens in geeigneter Weise informieren und den Beschluss </a:t>
              </a:r>
              <a:r>
                <a:rPr lang="de-DE" sz="2000" b="1" dirty="0" smtClean="0"/>
                <a:t>erörtern</a:t>
              </a:r>
            </a:p>
            <a:p>
              <a:pPr marL="285750" lvl="0" indent="-285750">
                <a:buFont typeface="Arial" panose="020B0604020202020204" pitchFamily="34" charset="0"/>
                <a:buChar char="•"/>
              </a:pPr>
              <a:r>
                <a:rPr lang="de-DE" sz="2000" b="1" dirty="0" smtClean="0"/>
                <a:t>mit dem Kind den gerichtlichen Beschluss erörtern</a:t>
              </a:r>
              <a:endParaRPr lang="de-DE" sz="2000" b="1" dirty="0"/>
            </a:p>
            <a:p>
              <a:pPr marL="285750" lvl="0" indent="-285750">
                <a:buFont typeface="Arial" panose="020B0604020202020204" pitchFamily="34" charset="0"/>
                <a:buChar char="•"/>
              </a:pPr>
              <a:r>
                <a:rPr lang="de-DE" sz="2000" b="1" dirty="0"/>
                <a:t>Gespräche mit den Eltern und weiteren Bezugspersonen führen</a:t>
              </a:r>
            </a:p>
            <a:p>
              <a:pPr marL="285750" lvl="0" indent="-285750">
                <a:buFont typeface="Arial" panose="020B0604020202020204" pitchFamily="34" charset="0"/>
                <a:buChar char="•"/>
              </a:pPr>
              <a:r>
                <a:rPr lang="de-DE" sz="2000" b="1" dirty="0"/>
                <a:t>an einer einvernehmlichen Regelung mitwirken</a:t>
              </a:r>
            </a:p>
            <a:p>
              <a:pPr marL="285750" lvl="0" indent="-285750">
                <a:buFont typeface="Arial" panose="020B0604020202020204" pitchFamily="34" charset="0"/>
                <a:buChar char="•"/>
              </a:pPr>
              <a:r>
                <a:rPr lang="de-DE" sz="2000" b="1" dirty="0"/>
                <a:t>kann für das Kind Rechtsmittel einlegen</a:t>
              </a:r>
            </a:p>
          </p:txBody>
        </p:sp>
        <p:sp>
          <p:nvSpPr>
            <p:cNvPr id="12" name="Abgerundetes Rechteck 11"/>
            <p:cNvSpPr/>
            <p:nvPr/>
          </p:nvSpPr>
          <p:spPr>
            <a:xfrm>
              <a:off x="727542" y="1529045"/>
              <a:ext cx="5058896" cy="4227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Aufgaben des Verfahrensbeistands</a:t>
              </a:r>
              <a:endParaRPr lang="de-DE" sz="2400" b="1" dirty="0"/>
            </a:p>
          </p:txBody>
        </p:sp>
      </p:grpSp>
      <p:sp>
        <p:nvSpPr>
          <p:cNvPr id="19" name="Gefaltete Ecke 18"/>
          <p:cNvSpPr/>
          <p:nvPr/>
        </p:nvSpPr>
        <p:spPr>
          <a:xfrm rot="21441408">
            <a:off x="10332632" y="4880892"/>
            <a:ext cx="1447496" cy="142452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158 IV, V </a:t>
            </a:r>
          </a:p>
          <a:p>
            <a:pPr algn="ctr"/>
            <a:r>
              <a:rPr lang="de-DE" sz="2400" b="1" dirty="0" smtClean="0">
                <a:solidFill>
                  <a:schemeClr val="tx1"/>
                </a:solidFill>
                <a:latin typeface="MV Boli" panose="02000500030200090000" pitchFamily="2" charset="0"/>
                <a:cs typeface="MV Boli" panose="02000500030200090000" pitchFamily="2" charset="0"/>
              </a:rPr>
              <a:t>FamFG</a:t>
            </a:r>
            <a:endParaRPr lang="de-DE" sz="2400" b="1" dirty="0">
              <a:solidFill>
                <a:schemeClr val="tx1"/>
              </a:solidFill>
              <a:latin typeface="MV Boli" panose="02000500030200090000" pitchFamily="2" charset="0"/>
              <a:cs typeface="MV Boli" panose="02000500030200090000" pitchFamily="2" charset="0"/>
            </a:endParaRPr>
          </a:p>
        </p:txBody>
      </p:sp>
      <p:sp>
        <p:nvSpPr>
          <p:cNvPr id="16" name="Abgerundetes Rechteck 15"/>
          <p:cNvSpPr/>
          <p:nvPr/>
        </p:nvSpPr>
        <p:spPr>
          <a:xfrm>
            <a:off x="1106436" y="4610277"/>
            <a:ext cx="6383690" cy="47599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t>die Verfahrensbeistandschaft endete (§ 158 IV FamFG) mit </a:t>
            </a:r>
          </a:p>
        </p:txBody>
      </p:sp>
      <p:sp>
        <p:nvSpPr>
          <p:cNvPr id="3" name="Pfeil nach rechts 2"/>
          <p:cNvSpPr/>
          <p:nvPr/>
        </p:nvSpPr>
        <p:spPr>
          <a:xfrm>
            <a:off x="210980" y="4610277"/>
            <a:ext cx="978408" cy="484632"/>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Tree>
    <p:extLst>
      <p:ext uri="{BB962C8B-B14F-4D97-AF65-F5344CB8AC3E}">
        <p14:creationId xmlns:p14="http://schemas.microsoft.com/office/powerpoint/2010/main" val="939972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6"/>
                                        </p:tgtEl>
                                        <p:attrNameLst>
                                          <p:attrName>style.visibility</p:attrName>
                                        </p:attrNameLst>
                                      </p:cBhvr>
                                      <p:to>
                                        <p:strVal val="visible"/>
                                      </p:to>
                                    </p:set>
                                    <p:anim calcmode="lin" valueType="num">
                                      <p:cBhvr>
                                        <p:cTn id="14" dur="500" fill="hold"/>
                                        <p:tgtEl>
                                          <p:spTgt spid="16"/>
                                        </p:tgtEl>
                                        <p:attrNameLst>
                                          <p:attrName>ppt_w</p:attrName>
                                        </p:attrNameLst>
                                      </p:cBhvr>
                                      <p:tavLst>
                                        <p:tav tm="0">
                                          <p:val>
                                            <p:fltVal val="0"/>
                                          </p:val>
                                        </p:tav>
                                        <p:tav tm="100000">
                                          <p:val>
                                            <p:strVal val="#ppt_w"/>
                                          </p:val>
                                        </p:tav>
                                      </p:tavLst>
                                    </p:anim>
                                    <p:anim calcmode="lin" valueType="num">
                                      <p:cBhvr>
                                        <p:cTn id="15" dur="500" fill="hold"/>
                                        <p:tgtEl>
                                          <p:spTgt spid="16"/>
                                        </p:tgtEl>
                                        <p:attrNameLst>
                                          <p:attrName>ppt_h</p:attrName>
                                        </p:attrNameLst>
                                      </p:cBhvr>
                                      <p:tavLst>
                                        <p:tav tm="0">
                                          <p:val>
                                            <p:fltVal val="0"/>
                                          </p:val>
                                        </p:tav>
                                        <p:tav tm="100000">
                                          <p:val>
                                            <p:strVal val="#ppt_h"/>
                                          </p:val>
                                        </p:tav>
                                      </p:tavLst>
                                    </p:anim>
                                    <p:animEffect transition="in" filter="fade">
                                      <p:cBhvr>
                                        <p:cTn id="16" dur="500"/>
                                        <p:tgtEl>
                                          <p:spTgt spid="16"/>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anim calcmode="lin" valueType="num">
                                      <p:cBhvr>
                                        <p:cTn id="21" dur="500" fill="hold"/>
                                        <p:tgtEl>
                                          <p:spTgt spid="20"/>
                                        </p:tgtEl>
                                        <p:attrNameLst>
                                          <p:attrName>ppt_w</p:attrName>
                                        </p:attrNameLst>
                                      </p:cBhvr>
                                      <p:tavLst>
                                        <p:tav tm="0">
                                          <p:val>
                                            <p:fltVal val="0"/>
                                          </p:val>
                                        </p:tav>
                                        <p:tav tm="100000">
                                          <p:val>
                                            <p:strVal val="#ppt_w"/>
                                          </p:val>
                                        </p:tav>
                                      </p:tavLst>
                                    </p:anim>
                                    <p:anim calcmode="lin" valueType="num">
                                      <p:cBhvr>
                                        <p:cTn id="22" dur="500" fill="hold"/>
                                        <p:tgtEl>
                                          <p:spTgt spid="20"/>
                                        </p:tgtEl>
                                        <p:attrNameLst>
                                          <p:attrName>ppt_h</p:attrName>
                                        </p:attrNameLst>
                                      </p:cBhvr>
                                      <p:tavLst>
                                        <p:tav tm="0">
                                          <p:val>
                                            <p:fltVal val="0"/>
                                          </p:val>
                                        </p:tav>
                                        <p:tav tm="100000">
                                          <p:val>
                                            <p:strVal val="#ppt_h"/>
                                          </p:val>
                                        </p:tav>
                                      </p:tavLst>
                                    </p:anim>
                                    <p:animEffect transition="in" filter="fade">
                                      <p:cBhvr>
                                        <p:cTn id="23" dur="500"/>
                                        <p:tgtEl>
                                          <p:spTgt spid="20"/>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9"/>
                                        </p:tgtEl>
                                        <p:attrNameLst>
                                          <p:attrName>style.visibility</p:attrName>
                                        </p:attrNameLst>
                                      </p:cBhvr>
                                      <p:to>
                                        <p:strVal val="visible"/>
                                      </p:to>
                                    </p:set>
                                    <p:anim calcmode="lin" valueType="num">
                                      <p:cBhvr>
                                        <p:cTn id="28" dur="500" fill="hold"/>
                                        <p:tgtEl>
                                          <p:spTgt spid="19"/>
                                        </p:tgtEl>
                                        <p:attrNameLst>
                                          <p:attrName>ppt_w</p:attrName>
                                        </p:attrNameLst>
                                      </p:cBhvr>
                                      <p:tavLst>
                                        <p:tav tm="0">
                                          <p:val>
                                            <p:fltVal val="0"/>
                                          </p:val>
                                        </p:tav>
                                        <p:tav tm="100000">
                                          <p:val>
                                            <p:strVal val="#ppt_w"/>
                                          </p:val>
                                        </p:tav>
                                      </p:tavLst>
                                    </p:anim>
                                    <p:anim calcmode="lin" valueType="num">
                                      <p:cBhvr>
                                        <p:cTn id="29" dur="500" fill="hold"/>
                                        <p:tgtEl>
                                          <p:spTgt spid="19"/>
                                        </p:tgtEl>
                                        <p:attrNameLst>
                                          <p:attrName>ppt_h</p:attrName>
                                        </p:attrNameLst>
                                      </p:cBhvr>
                                      <p:tavLst>
                                        <p:tav tm="0">
                                          <p:val>
                                            <p:fltVal val="0"/>
                                          </p:val>
                                        </p:tav>
                                        <p:tav tm="100000">
                                          <p:val>
                                            <p:strVal val="#ppt_h"/>
                                          </p:val>
                                        </p:tav>
                                      </p:tavLst>
                                    </p:anim>
                                    <p:animEffect transition="in" filter="fade">
                                      <p:cBhvr>
                                        <p:cTn id="3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19" grpId="0" animBg="1"/>
      <p:bldP spid="16" grpId="0" animBg="1"/>
      <p:bldP spid="3"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3782243" y="491651"/>
            <a:ext cx="4657725" cy="39822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K</a:t>
            </a:r>
            <a:r>
              <a:rPr lang="de-DE" sz="2800" b="1" dirty="0" smtClean="0"/>
              <a:t>indschaftssachen</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0" name="Abgerundetes Rechteck 19"/>
          <p:cNvSpPr/>
          <p:nvPr/>
        </p:nvSpPr>
        <p:spPr>
          <a:xfrm flipH="1">
            <a:off x="1635588" y="4172354"/>
            <a:ext cx="9359114" cy="203906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in Kindschaftssachen (eSo, Umgang, Kindesherausgabe) ist das Gutachten von einem geeigneten Sachverständigen zu erstellen (§ 163 FamFG)</a:t>
            </a:r>
          </a:p>
          <a:p>
            <a:r>
              <a:rPr lang="de-DE" dirty="0"/>
              <a:t> </a:t>
            </a:r>
          </a:p>
          <a:p>
            <a:r>
              <a:rPr lang="de-DE" dirty="0"/>
              <a:t>das Gericht kann anordnen, dass der SV bei der Erstellung eines Gutachtens auch auf die Herstellung eines Einvernehmens zwischen den Beteiligten hinwirken soll </a:t>
            </a:r>
          </a:p>
        </p:txBody>
      </p:sp>
      <p:sp>
        <p:nvSpPr>
          <p:cNvPr id="18" name="Abgerundetes Rechteck 17"/>
          <p:cNvSpPr/>
          <p:nvPr/>
        </p:nvSpPr>
        <p:spPr>
          <a:xfrm>
            <a:off x="1635588" y="1213252"/>
            <a:ext cx="9815512" cy="2417893"/>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de-DE" sz="2000" b="1" dirty="0" smtClean="0"/>
              <a:t>Für die Wahrnehmung seiner Aufgaben steht dem VB, im ersten Rechtszug, für jedes Kind, eine einmalige Vergütung von 350,00 EUR zu. </a:t>
            </a:r>
          </a:p>
          <a:p>
            <a:pPr marL="285750" lvl="0" indent="-285750">
              <a:buFont typeface="Arial" panose="020B0604020202020204" pitchFamily="34" charset="0"/>
              <a:buChar char="•"/>
            </a:pPr>
            <a:r>
              <a:rPr lang="de-DE" sz="2000" b="1" dirty="0" smtClean="0"/>
              <a:t>Überträgt das Gericht Aufgaben, Gespräche mit den Eltern und weiteren Bezugspersonen des Kindes zu führen, sowie am Zustandekommen einer einvernehmlichen Regelung über den Verfahrensgegenstand mitzuwirken, erhöht sich die Vergütung auf 550,00 EUR pro Kind und in jedem Rechtszug.</a:t>
            </a:r>
            <a:endParaRPr lang="de-DE" sz="2000" b="1" dirty="0"/>
          </a:p>
        </p:txBody>
      </p:sp>
      <p:sp>
        <p:nvSpPr>
          <p:cNvPr id="12" name="Abgerundetes Rechteck 11"/>
          <p:cNvSpPr/>
          <p:nvPr/>
        </p:nvSpPr>
        <p:spPr>
          <a:xfrm>
            <a:off x="617232" y="1070456"/>
            <a:ext cx="4497693" cy="4227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Vergütung Verfahrensbeistands</a:t>
            </a:r>
            <a:endParaRPr lang="de-DE" sz="2400" dirty="0"/>
          </a:p>
        </p:txBody>
      </p:sp>
      <p:sp>
        <p:nvSpPr>
          <p:cNvPr id="19" name="Gefaltete Ecke 18"/>
          <p:cNvSpPr/>
          <p:nvPr/>
        </p:nvSpPr>
        <p:spPr>
          <a:xfrm rot="21441408">
            <a:off x="10712427" y="839080"/>
            <a:ext cx="1447496" cy="142452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158c III</a:t>
            </a:r>
          </a:p>
          <a:p>
            <a:pPr algn="ctr"/>
            <a:r>
              <a:rPr lang="de-DE" sz="2400" b="1" dirty="0" smtClean="0">
                <a:solidFill>
                  <a:schemeClr val="tx1"/>
                </a:solidFill>
                <a:latin typeface="MV Boli" panose="02000500030200090000" pitchFamily="2" charset="0"/>
                <a:cs typeface="MV Boli" panose="02000500030200090000" pitchFamily="2" charset="0"/>
              </a:rPr>
              <a:t>FamFG</a:t>
            </a:r>
            <a:endParaRPr lang="de-DE" sz="2400" b="1" dirty="0">
              <a:solidFill>
                <a:schemeClr val="tx1"/>
              </a:solidFill>
              <a:latin typeface="MV Boli" panose="02000500030200090000" pitchFamily="2" charset="0"/>
              <a:cs typeface="MV Boli" panose="02000500030200090000" pitchFamily="2" charset="0"/>
            </a:endParaRPr>
          </a:p>
        </p:txBody>
      </p:sp>
      <p:sp>
        <p:nvSpPr>
          <p:cNvPr id="16" name="Abgerundetes Rechteck 15"/>
          <p:cNvSpPr/>
          <p:nvPr/>
        </p:nvSpPr>
        <p:spPr>
          <a:xfrm>
            <a:off x="617232" y="3971460"/>
            <a:ext cx="5053166" cy="47599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t>die Begutachtung des Kindes (§ 163 FamFG</a:t>
            </a:r>
            <a:r>
              <a:rPr lang="de-DE" sz="2000" b="1" dirty="0" smtClean="0"/>
              <a:t>)</a:t>
            </a:r>
            <a:endParaRPr lang="de-DE" sz="2000" b="1" dirty="0"/>
          </a:p>
        </p:txBody>
      </p:sp>
      <p:sp>
        <p:nvSpPr>
          <p:cNvPr id="17" name="Gefaltete Ecke 16"/>
          <p:cNvSpPr/>
          <p:nvPr/>
        </p:nvSpPr>
        <p:spPr>
          <a:xfrm rot="21441408">
            <a:off x="10471366" y="4897079"/>
            <a:ext cx="1447496" cy="142452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163</a:t>
            </a:r>
          </a:p>
          <a:p>
            <a:pPr algn="ctr"/>
            <a:r>
              <a:rPr lang="de-DE" sz="2400" b="1" dirty="0" smtClean="0">
                <a:solidFill>
                  <a:schemeClr val="tx1"/>
                </a:solidFill>
                <a:latin typeface="MV Boli" panose="02000500030200090000" pitchFamily="2" charset="0"/>
                <a:cs typeface="MV Boli" panose="02000500030200090000" pitchFamily="2" charset="0"/>
              </a:rPr>
              <a:t>FamFG</a:t>
            </a:r>
            <a:endParaRPr lang="de-DE" sz="24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314790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1000" fill="hold"/>
                                        <p:tgtEl>
                                          <p:spTgt spid="19"/>
                                        </p:tgtEl>
                                        <p:attrNameLst>
                                          <p:attrName>ppt_w</p:attrName>
                                        </p:attrNameLst>
                                      </p:cBhvr>
                                      <p:tavLst>
                                        <p:tav tm="0">
                                          <p:val>
                                            <p:fltVal val="0"/>
                                          </p:val>
                                        </p:tav>
                                        <p:tav tm="100000">
                                          <p:val>
                                            <p:strVal val="#ppt_w"/>
                                          </p:val>
                                        </p:tav>
                                      </p:tavLst>
                                    </p:anim>
                                    <p:anim calcmode="lin" valueType="num">
                                      <p:cBhvr>
                                        <p:cTn id="8" dur="1000" fill="hold"/>
                                        <p:tgtEl>
                                          <p:spTgt spid="19"/>
                                        </p:tgtEl>
                                        <p:attrNameLst>
                                          <p:attrName>ppt_h</p:attrName>
                                        </p:attrNameLst>
                                      </p:cBhvr>
                                      <p:tavLst>
                                        <p:tav tm="0">
                                          <p:val>
                                            <p:fltVal val="0"/>
                                          </p:val>
                                        </p:tav>
                                        <p:tav tm="100000">
                                          <p:val>
                                            <p:strVal val="#ppt_h"/>
                                          </p:val>
                                        </p:tav>
                                      </p:tavLst>
                                    </p:anim>
                                    <p:anim calcmode="lin" valueType="num">
                                      <p:cBhvr>
                                        <p:cTn id="9" dur="1000" fill="hold"/>
                                        <p:tgtEl>
                                          <p:spTgt spid="19"/>
                                        </p:tgtEl>
                                        <p:attrNameLst>
                                          <p:attrName>style.rotation</p:attrName>
                                        </p:attrNameLst>
                                      </p:cBhvr>
                                      <p:tavLst>
                                        <p:tav tm="0">
                                          <p:val>
                                            <p:fltVal val="90"/>
                                          </p:val>
                                        </p:tav>
                                        <p:tav tm="100000">
                                          <p:val>
                                            <p:fltVal val="0"/>
                                          </p:val>
                                        </p:tav>
                                      </p:tavLst>
                                    </p:anim>
                                    <p:animEffect transition="in" filter="fade">
                                      <p:cBhvr>
                                        <p:cTn id="10" dur="1000"/>
                                        <p:tgtEl>
                                          <p:spTgt spid="19"/>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500" fill="hold"/>
                                        <p:tgtEl>
                                          <p:spTgt spid="16"/>
                                        </p:tgtEl>
                                        <p:attrNameLst>
                                          <p:attrName>ppt_w</p:attrName>
                                        </p:attrNameLst>
                                      </p:cBhvr>
                                      <p:tavLst>
                                        <p:tav tm="0">
                                          <p:val>
                                            <p:fltVal val="0"/>
                                          </p:val>
                                        </p:tav>
                                        <p:tav tm="100000">
                                          <p:val>
                                            <p:strVal val="#ppt_w"/>
                                          </p:val>
                                        </p:tav>
                                      </p:tavLst>
                                    </p:anim>
                                    <p:anim calcmode="lin" valueType="num">
                                      <p:cBhvr>
                                        <p:cTn id="16" dur="500" fill="hold"/>
                                        <p:tgtEl>
                                          <p:spTgt spid="16"/>
                                        </p:tgtEl>
                                        <p:attrNameLst>
                                          <p:attrName>ppt_h</p:attrName>
                                        </p:attrNameLst>
                                      </p:cBhvr>
                                      <p:tavLst>
                                        <p:tav tm="0">
                                          <p:val>
                                            <p:fltVal val="0"/>
                                          </p:val>
                                        </p:tav>
                                        <p:tav tm="100000">
                                          <p:val>
                                            <p:strVal val="#ppt_h"/>
                                          </p:val>
                                        </p:tav>
                                      </p:tavLst>
                                    </p:anim>
                                    <p:animEffect transition="in" filter="fade">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 calcmode="lin" valueType="num">
                                      <p:cBhvr>
                                        <p:cTn id="22" dur="500" fill="hold"/>
                                        <p:tgtEl>
                                          <p:spTgt spid="20"/>
                                        </p:tgtEl>
                                        <p:attrNameLst>
                                          <p:attrName>ppt_w</p:attrName>
                                        </p:attrNameLst>
                                      </p:cBhvr>
                                      <p:tavLst>
                                        <p:tav tm="0">
                                          <p:val>
                                            <p:fltVal val="0"/>
                                          </p:val>
                                        </p:tav>
                                        <p:tav tm="100000">
                                          <p:val>
                                            <p:strVal val="#ppt_w"/>
                                          </p:val>
                                        </p:tav>
                                      </p:tavLst>
                                    </p:anim>
                                    <p:anim calcmode="lin" valueType="num">
                                      <p:cBhvr>
                                        <p:cTn id="23" dur="500" fill="hold"/>
                                        <p:tgtEl>
                                          <p:spTgt spid="20"/>
                                        </p:tgtEl>
                                        <p:attrNameLst>
                                          <p:attrName>ppt_h</p:attrName>
                                        </p:attrNameLst>
                                      </p:cBhvr>
                                      <p:tavLst>
                                        <p:tav tm="0">
                                          <p:val>
                                            <p:fltVal val="0"/>
                                          </p:val>
                                        </p:tav>
                                        <p:tav tm="100000">
                                          <p:val>
                                            <p:strVal val="#ppt_h"/>
                                          </p:val>
                                        </p:tav>
                                      </p:tavLst>
                                    </p:anim>
                                    <p:animEffect transition="in" filter="fade">
                                      <p:cBhvr>
                                        <p:cTn id="24" dur="500"/>
                                        <p:tgtEl>
                                          <p:spTgt spid="20"/>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anim calcmode="lin" valueType="num">
                                      <p:cBhvr>
                                        <p:cTn id="29" dur="1000" fill="hold"/>
                                        <p:tgtEl>
                                          <p:spTgt spid="17"/>
                                        </p:tgtEl>
                                        <p:attrNameLst>
                                          <p:attrName>ppt_w</p:attrName>
                                        </p:attrNameLst>
                                      </p:cBhvr>
                                      <p:tavLst>
                                        <p:tav tm="0">
                                          <p:val>
                                            <p:fltVal val="0"/>
                                          </p:val>
                                        </p:tav>
                                        <p:tav tm="100000">
                                          <p:val>
                                            <p:strVal val="#ppt_w"/>
                                          </p:val>
                                        </p:tav>
                                      </p:tavLst>
                                    </p:anim>
                                    <p:anim calcmode="lin" valueType="num">
                                      <p:cBhvr>
                                        <p:cTn id="30" dur="1000" fill="hold"/>
                                        <p:tgtEl>
                                          <p:spTgt spid="17"/>
                                        </p:tgtEl>
                                        <p:attrNameLst>
                                          <p:attrName>ppt_h</p:attrName>
                                        </p:attrNameLst>
                                      </p:cBhvr>
                                      <p:tavLst>
                                        <p:tav tm="0">
                                          <p:val>
                                            <p:fltVal val="0"/>
                                          </p:val>
                                        </p:tav>
                                        <p:tav tm="100000">
                                          <p:val>
                                            <p:strVal val="#ppt_h"/>
                                          </p:val>
                                        </p:tav>
                                      </p:tavLst>
                                    </p:anim>
                                    <p:anim calcmode="lin" valueType="num">
                                      <p:cBhvr>
                                        <p:cTn id="31" dur="1000" fill="hold"/>
                                        <p:tgtEl>
                                          <p:spTgt spid="17"/>
                                        </p:tgtEl>
                                        <p:attrNameLst>
                                          <p:attrName>style.rotation</p:attrName>
                                        </p:attrNameLst>
                                      </p:cBhvr>
                                      <p:tavLst>
                                        <p:tav tm="0">
                                          <p:val>
                                            <p:fltVal val="90"/>
                                          </p:val>
                                        </p:tav>
                                        <p:tav tm="100000">
                                          <p:val>
                                            <p:fltVal val="0"/>
                                          </p:val>
                                        </p:tav>
                                      </p:tavLst>
                                    </p:anim>
                                    <p:animEffect transition="in" filter="fade">
                                      <p:cBhvr>
                                        <p:cTn id="32"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19" grpId="0" animBg="1"/>
      <p:bldP spid="16" grpId="0" animBg="1"/>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Minderjährigen - Adoption</a:t>
            </a:r>
            <a:endParaRPr lang="de-DE" sz="2400" dirty="0">
              <a:effectLst/>
            </a:endParaRPr>
          </a:p>
        </p:txBody>
      </p:sp>
      <p:sp>
        <p:nvSpPr>
          <p:cNvPr id="10" name="Abgerundetes Rechteck 9"/>
          <p:cNvSpPr/>
          <p:nvPr/>
        </p:nvSpPr>
        <p:spPr>
          <a:xfrm>
            <a:off x="1824750" y="1727386"/>
            <a:ext cx="7738128" cy="965650"/>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Voraussetzungen</a:t>
            </a:r>
            <a:endParaRPr lang="de-DE" b="1" dirty="0">
              <a:effectLst>
                <a:outerShdw blurRad="38100" dist="38100" dir="2700000" algn="tl">
                  <a:srgbClr val="000000">
                    <a:alpha val="43137"/>
                  </a:srgbClr>
                </a:outerShdw>
              </a:effectLst>
            </a:endParaRPr>
          </a:p>
          <a:p>
            <a:r>
              <a:rPr lang="de-DE" dirty="0"/>
              <a:t>Antrag des Annehmenden (§ 1752 BGB)</a:t>
            </a:r>
          </a:p>
          <a:p>
            <a:pPr marL="285750" lvl="0" indent="-285750">
              <a:buFont typeface="Arial" panose="020B0604020202020204" pitchFamily="34" charset="0"/>
              <a:buChar char="•"/>
            </a:pPr>
            <a:r>
              <a:rPr lang="de-DE" dirty="0"/>
              <a:t>Antrag: notariell beurkunden – ohne Bedingungen und Zeitbestimmungen</a:t>
            </a:r>
          </a:p>
        </p:txBody>
      </p:sp>
      <p:sp>
        <p:nvSpPr>
          <p:cNvPr id="17" name="Abgerundetes Rechteck 16"/>
          <p:cNvSpPr/>
          <p:nvPr/>
        </p:nvSpPr>
        <p:spPr>
          <a:xfrm>
            <a:off x="470218" y="1151258"/>
            <a:ext cx="6007665" cy="61835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Adoption Minderjähriger (Annahme an Kindesstatt) </a:t>
            </a:r>
            <a:endParaRPr lang="de-DE" sz="200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Gefaltete Ecke 15"/>
          <p:cNvSpPr/>
          <p:nvPr/>
        </p:nvSpPr>
        <p:spPr>
          <a:xfrm rot="21367033">
            <a:off x="9681635" y="1514448"/>
            <a:ext cx="1033190" cy="108109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a:t>
            </a:r>
          </a:p>
          <a:p>
            <a:pPr algn="ctr"/>
            <a:r>
              <a:rPr lang="de-DE" sz="2000" dirty="0" smtClean="0">
                <a:solidFill>
                  <a:schemeClr val="tx1"/>
                </a:solidFill>
                <a:latin typeface="MV Boli" panose="02000500030200090000" pitchFamily="2" charset="0"/>
                <a:cs typeface="MV Boli" panose="02000500030200090000" pitchFamily="2" charset="0"/>
              </a:rPr>
              <a:t>1752</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12" name="Abgerundetes Rechteck 11"/>
          <p:cNvSpPr/>
          <p:nvPr/>
        </p:nvSpPr>
        <p:spPr>
          <a:xfrm>
            <a:off x="662607" y="2744211"/>
            <a:ext cx="10795967" cy="136957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Förderung des Kindeswohls (§ 1747 I </a:t>
            </a:r>
            <a:r>
              <a:rPr lang="de-DE" b="1" dirty="0" smtClean="0">
                <a:effectLst>
                  <a:outerShdw blurRad="38100" dist="38100" dir="2700000" algn="tl">
                    <a:srgbClr val="000000">
                      <a:alpha val="43137"/>
                    </a:srgbClr>
                  </a:outerShdw>
                </a:effectLst>
              </a:rPr>
              <a:t>S.1 </a:t>
            </a:r>
            <a:r>
              <a:rPr lang="de-DE" b="1" dirty="0">
                <a:effectLst>
                  <a:outerShdw blurRad="38100" dist="38100" dir="2700000" algn="tl">
                    <a:srgbClr val="000000">
                      <a:alpha val="43137"/>
                    </a:srgbClr>
                  </a:outerShdw>
                </a:effectLst>
              </a:rPr>
              <a:t>BGB) </a:t>
            </a:r>
          </a:p>
          <a:p>
            <a:pPr marL="285750" lvl="0" indent="-285750">
              <a:buFont typeface="Arial" panose="020B0604020202020204" pitchFamily="34" charset="0"/>
              <a:buChar char="•"/>
            </a:pPr>
            <a:r>
              <a:rPr lang="de-DE" dirty="0"/>
              <a:t>mit der Adoption muss eine langfristige Verbesserung der persönlichen Verhältnisse oder der Rechtsstellung des Kindes verbunden sein </a:t>
            </a:r>
          </a:p>
          <a:p>
            <a:pPr marL="285750" lvl="0" indent="-285750">
              <a:buFont typeface="Arial" panose="020B0604020202020204" pitchFamily="34" charset="0"/>
              <a:buChar char="•"/>
            </a:pPr>
            <a:r>
              <a:rPr lang="de-DE" dirty="0"/>
              <a:t>meist wird ein Verfahrensbestand bestellt (§ 191 </a:t>
            </a:r>
            <a:r>
              <a:rPr lang="de-DE" dirty="0" err="1"/>
              <a:t>FamFG</a:t>
            </a:r>
            <a:r>
              <a:rPr lang="de-DE" dirty="0"/>
              <a:t>) – zahlreiche Anhörungen (§§ 192 ff. </a:t>
            </a:r>
            <a:r>
              <a:rPr lang="de-DE" dirty="0" err="1"/>
              <a:t>FamFG</a:t>
            </a:r>
            <a:r>
              <a:rPr lang="de-DE" dirty="0"/>
              <a:t>)</a:t>
            </a:r>
          </a:p>
        </p:txBody>
      </p:sp>
      <p:sp>
        <p:nvSpPr>
          <p:cNvPr id="15" name="Abgerundetes Rechteck 14"/>
          <p:cNvSpPr/>
          <p:nvPr/>
        </p:nvSpPr>
        <p:spPr>
          <a:xfrm>
            <a:off x="662608" y="4228710"/>
            <a:ext cx="8842154" cy="45936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Aussicht auf Entstehung eines Eltern-Kind-Verhältnisses (§ 1741 I BGB)</a:t>
            </a:r>
          </a:p>
        </p:txBody>
      </p:sp>
      <p:sp>
        <p:nvSpPr>
          <p:cNvPr id="13" name="Gefaltete Ecke 12"/>
          <p:cNvSpPr/>
          <p:nvPr/>
        </p:nvSpPr>
        <p:spPr>
          <a:xfrm rot="21367033">
            <a:off x="10678518" y="3573237"/>
            <a:ext cx="1033190" cy="108109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a:t>
            </a:r>
          </a:p>
          <a:p>
            <a:pPr algn="ctr"/>
            <a:r>
              <a:rPr lang="de-DE" sz="2000" dirty="0" smtClean="0">
                <a:solidFill>
                  <a:schemeClr val="tx1"/>
                </a:solidFill>
                <a:latin typeface="MV Boli" panose="02000500030200090000" pitchFamily="2" charset="0"/>
                <a:cs typeface="MV Boli" panose="02000500030200090000" pitchFamily="2" charset="0"/>
              </a:rPr>
              <a:t>1741 I</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14" name="Abgerundetes Rechteck 13"/>
          <p:cNvSpPr/>
          <p:nvPr/>
        </p:nvSpPr>
        <p:spPr>
          <a:xfrm>
            <a:off x="1272737" y="4764532"/>
            <a:ext cx="8842154" cy="1136460"/>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unverheiratete Paare können ein Kind nur allein annehmen (§ 1741 II </a:t>
            </a:r>
            <a:r>
              <a:rPr lang="de-DE" dirty="0" smtClean="0"/>
              <a:t>S.1 </a:t>
            </a:r>
            <a:r>
              <a:rPr lang="de-DE" dirty="0"/>
              <a:t>BGB)</a:t>
            </a:r>
          </a:p>
          <a:p>
            <a:r>
              <a:rPr lang="de-DE" dirty="0"/>
              <a:t>Ehepaar kann nur gemeinschaftlich annehmen (§ 1741 II </a:t>
            </a:r>
            <a:r>
              <a:rPr lang="de-DE" dirty="0" smtClean="0"/>
              <a:t>S.2 </a:t>
            </a:r>
            <a:r>
              <a:rPr lang="de-DE" dirty="0"/>
              <a:t>BGB) </a:t>
            </a:r>
          </a:p>
          <a:p>
            <a:r>
              <a:rPr lang="de-DE" dirty="0"/>
              <a:t>eine Adoption durch eingetragene Lebenspartner seit 01.07.2014 möglich </a:t>
            </a:r>
          </a:p>
          <a:p>
            <a:r>
              <a:rPr lang="de-DE" dirty="0"/>
              <a:t> </a:t>
            </a:r>
          </a:p>
        </p:txBody>
      </p:sp>
      <p:sp>
        <p:nvSpPr>
          <p:cNvPr id="18" name="Gefaltete Ecke 17"/>
          <p:cNvSpPr/>
          <p:nvPr/>
        </p:nvSpPr>
        <p:spPr>
          <a:xfrm rot="361563">
            <a:off x="9343022" y="5040335"/>
            <a:ext cx="1033190" cy="108109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a:t>
            </a:r>
          </a:p>
          <a:p>
            <a:pPr algn="ctr"/>
            <a:r>
              <a:rPr lang="de-DE" sz="2000" dirty="0" smtClean="0">
                <a:solidFill>
                  <a:schemeClr val="tx1"/>
                </a:solidFill>
                <a:latin typeface="MV Boli" panose="02000500030200090000" pitchFamily="2" charset="0"/>
                <a:cs typeface="MV Boli" panose="02000500030200090000" pitchFamily="2" charset="0"/>
              </a:rPr>
              <a:t>1741 II</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527178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p:cTn id="19" dur="500" fill="hold"/>
                                        <p:tgtEl>
                                          <p:spTgt spid="16"/>
                                        </p:tgtEl>
                                        <p:attrNameLst>
                                          <p:attrName>ppt_w</p:attrName>
                                        </p:attrNameLst>
                                      </p:cBhvr>
                                      <p:tavLst>
                                        <p:tav tm="0">
                                          <p:val>
                                            <p:fltVal val="0"/>
                                          </p:val>
                                        </p:tav>
                                        <p:tav tm="100000">
                                          <p:val>
                                            <p:strVal val="#ppt_w"/>
                                          </p:val>
                                        </p:tav>
                                      </p:tavLst>
                                    </p:anim>
                                    <p:anim calcmode="lin" valueType="num">
                                      <p:cBhvr>
                                        <p:cTn id="20" dur="500" fill="hold"/>
                                        <p:tgtEl>
                                          <p:spTgt spid="16"/>
                                        </p:tgtEl>
                                        <p:attrNameLst>
                                          <p:attrName>ppt_h</p:attrName>
                                        </p:attrNameLst>
                                      </p:cBhvr>
                                      <p:tavLst>
                                        <p:tav tm="0">
                                          <p:val>
                                            <p:fltVal val="0"/>
                                          </p:val>
                                        </p:tav>
                                        <p:tav tm="100000">
                                          <p:val>
                                            <p:strVal val="#ppt_h"/>
                                          </p:val>
                                        </p:tav>
                                      </p:tavLst>
                                    </p:anim>
                                    <p:animEffect transition="in" filter="fade">
                                      <p:cBhvr>
                                        <p:cTn id="21" dur="500"/>
                                        <p:tgtEl>
                                          <p:spTgt spid="16"/>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additive="base">
                                        <p:cTn id="26" dur="500" fill="hold"/>
                                        <p:tgtEl>
                                          <p:spTgt spid="12"/>
                                        </p:tgtEl>
                                        <p:attrNameLst>
                                          <p:attrName>ppt_x</p:attrName>
                                        </p:attrNameLst>
                                      </p:cBhvr>
                                      <p:tavLst>
                                        <p:tav tm="0">
                                          <p:val>
                                            <p:strVal val="#ppt_x"/>
                                          </p:val>
                                        </p:tav>
                                        <p:tav tm="100000">
                                          <p:val>
                                            <p:strVal val="#ppt_x"/>
                                          </p:val>
                                        </p:tav>
                                      </p:tavLst>
                                    </p:anim>
                                    <p:anim calcmode="lin" valueType="num">
                                      <p:cBhvr additive="base">
                                        <p:cTn id="27"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 calcmode="lin" valueType="num">
                                      <p:cBhvr additive="base">
                                        <p:cTn id="32" dur="500" fill="hold"/>
                                        <p:tgtEl>
                                          <p:spTgt spid="15"/>
                                        </p:tgtEl>
                                        <p:attrNameLst>
                                          <p:attrName>ppt_x</p:attrName>
                                        </p:attrNameLst>
                                      </p:cBhvr>
                                      <p:tavLst>
                                        <p:tav tm="0">
                                          <p:val>
                                            <p:strVal val="#ppt_x"/>
                                          </p:val>
                                        </p:tav>
                                        <p:tav tm="100000">
                                          <p:val>
                                            <p:strVal val="#ppt_x"/>
                                          </p:val>
                                        </p:tav>
                                      </p:tavLst>
                                    </p:anim>
                                    <p:anim calcmode="lin" valueType="num">
                                      <p:cBhvr additive="base">
                                        <p:cTn id="33"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13"/>
                                        </p:tgtEl>
                                        <p:attrNameLst>
                                          <p:attrName>style.visibility</p:attrName>
                                        </p:attrNameLst>
                                      </p:cBhvr>
                                      <p:to>
                                        <p:strVal val="visible"/>
                                      </p:to>
                                    </p:set>
                                    <p:anim calcmode="lin" valueType="num">
                                      <p:cBhvr>
                                        <p:cTn id="38" dur="500" fill="hold"/>
                                        <p:tgtEl>
                                          <p:spTgt spid="13"/>
                                        </p:tgtEl>
                                        <p:attrNameLst>
                                          <p:attrName>ppt_w</p:attrName>
                                        </p:attrNameLst>
                                      </p:cBhvr>
                                      <p:tavLst>
                                        <p:tav tm="0">
                                          <p:val>
                                            <p:fltVal val="0"/>
                                          </p:val>
                                        </p:tav>
                                        <p:tav tm="100000">
                                          <p:val>
                                            <p:strVal val="#ppt_w"/>
                                          </p:val>
                                        </p:tav>
                                      </p:tavLst>
                                    </p:anim>
                                    <p:anim calcmode="lin" valueType="num">
                                      <p:cBhvr>
                                        <p:cTn id="39" dur="500" fill="hold"/>
                                        <p:tgtEl>
                                          <p:spTgt spid="13"/>
                                        </p:tgtEl>
                                        <p:attrNameLst>
                                          <p:attrName>ppt_h</p:attrName>
                                        </p:attrNameLst>
                                      </p:cBhvr>
                                      <p:tavLst>
                                        <p:tav tm="0">
                                          <p:val>
                                            <p:fltVal val="0"/>
                                          </p:val>
                                        </p:tav>
                                        <p:tav tm="100000">
                                          <p:val>
                                            <p:strVal val="#ppt_h"/>
                                          </p:val>
                                        </p:tav>
                                      </p:tavLst>
                                    </p:anim>
                                    <p:animEffect transition="in" filter="fade">
                                      <p:cBhvr>
                                        <p:cTn id="40" dur="500"/>
                                        <p:tgtEl>
                                          <p:spTgt spid="13"/>
                                        </p:tgtEl>
                                      </p:cBhvr>
                                    </p:animEffec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anim calcmode="lin" valueType="num">
                                      <p:cBhvr additive="base">
                                        <p:cTn id="45" dur="500" fill="hold"/>
                                        <p:tgtEl>
                                          <p:spTgt spid="14"/>
                                        </p:tgtEl>
                                        <p:attrNameLst>
                                          <p:attrName>ppt_x</p:attrName>
                                        </p:attrNameLst>
                                      </p:cBhvr>
                                      <p:tavLst>
                                        <p:tav tm="0">
                                          <p:val>
                                            <p:strVal val="#ppt_x"/>
                                          </p:val>
                                        </p:tav>
                                        <p:tav tm="100000">
                                          <p:val>
                                            <p:strVal val="#ppt_x"/>
                                          </p:val>
                                        </p:tav>
                                      </p:tavLst>
                                    </p:anim>
                                    <p:anim calcmode="lin" valueType="num">
                                      <p:cBhvr additive="base">
                                        <p:cTn id="4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53" presetClass="entr" presetSubtype="16" fill="hold" grpId="0" nodeType="clickEffect">
                                  <p:stCondLst>
                                    <p:cond delay="0"/>
                                  </p:stCondLst>
                                  <p:childTnLst>
                                    <p:set>
                                      <p:cBhvr>
                                        <p:cTn id="50" dur="1" fill="hold">
                                          <p:stCondLst>
                                            <p:cond delay="0"/>
                                          </p:stCondLst>
                                        </p:cTn>
                                        <p:tgtEl>
                                          <p:spTgt spid="18"/>
                                        </p:tgtEl>
                                        <p:attrNameLst>
                                          <p:attrName>style.visibility</p:attrName>
                                        </p:attrNameLst>
                                      </p:cBhvr>
                                      <p:to>
                                        <p:strVal val="visible"/>
                                      </p:to>
                                    </p:set>
                                    <p:anim calcmode="lin" valueType="num">
                                      <p:cBhvr>
                                        <p:cTn id="51" dur="500" fill="hold"/>
                                        <p:tgtEl>
                                          <p:spTgt spid="18"/>
                                        </p:tgtEl>
                                        <p:attrNameLst>
                                          <p:attrName>ppt_w</p:attrName>
                                        </p:attrNameLst>
                                      </p:cBhvr>
                                      <p:tavLst>
                                        <p:tav tm="0">
                                          <p:val>
                                            <p:fltVal val="0"/>
                                          </p:val>
                                        </p:tav>
                                        <p:tav tm="100000">
                                          <p:val>
                                            <p:strVal val="#ppt_w"/>
                                          </p:val>
                                        </p:tav>
                                      </p:tavLst>
                                    </p:anim>
                                    <p:anim calcmode="lin" valueType="num">
                                      <p:cBhvr>
                                        <p:cTn id="52" dur="500" fill="hold"/>
                                        <p:tgtEl>
                                          <p:spTgt spid="18"/>
                                        </p:tgtEl>
                                        <p:attrNameLst>
                                          <p:attrName>ppt_h</p:attrName>
                                        </p:attrNameLst>
                                      </p:cBhvr>
                                      <p:tavLst>
                                        <p:tav tm="0">
                                          <p:val>
                                            <p:fltVal val="0"/>
                                          </p:val>
                                        </p:tav>
                                        <p:tav tm="100000">
                                          <p:val>
                                            <p:strVal val="#ppt_h"/>
                                          </p:val>
                                        </p:tav>
                                      </p:tavLst>
                                    </p:anim>
                                    <p:animEffect transition="in" filter="fade">
                                      <p:cBhvr>
                                        <p:cTn id="53"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7" grpId="0" animBg="1"/>
      <p:bldP spid="16" grpId="0" animBg="1"/>
      <p:bldP spid="12" grpId="0" animBg="1"/>
      <p:bldP spid="15" grpId="0" animBg="1"/>
      <p:bldP spid="13" grpId="0" animBg="1"/>
      <p:bldP spid="14" grpId="0" animBg="1"/>
      <p:bldP spid="1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Minderjährigen - Adoption</a:t>
            </a:r>
            <a:endParaRPr lang="de-DE" sz="2400" dirty="0">
              <a:effectLst/>
            </a:endParaRPr>
          </a:p>
        </p:txBody>
      </p:sp>
      <p:sp>
        <p:nvSpPr>
          <p:cNvPr id="10" name="Abgerundetes Rechteck 9"/>
          <p:cNvSpPr/>
          <p:nvPr/>
        </p:nvSpPr>
        <p:spPr>
          <a:xfrm>
            <a:off x="1824750" y="1653334"/>
            <a:ext cx="7738128" cy="556600"/>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dirty="0" smtClean="0"/>
          </a:p>
          <a:p>
            <a:r>
              <a:rPr lang="de-DE" dirty="0" smtClean="0"/>
              <a:t>Mindestalter</a:t>
            </a:r>
            <a:r>
              <a:rPr lang="de-DE" dirty="0"/>
              <a:t>: 25 Jahre (§ 1743 BGB), Verheiratet: 25 Jahre und 21 Jahre </a:t>
            </a:r>
          </a:p>
          <a:p>
            <a:r>
              <a:rPr lang="de-DE" dirty="0"/>
              <a:t> </a:t>
            </a:r>
          </a:p>
        </p:txBody>
      </p:sp>
      <p:sp>
        <p:nvSpPr>
          <p:cNvPr id="17" name="Abgerundetes Rechteck 16"/>
          <p:cNvSpPr/>
          <p:nvPr/>
        </p:nvSpPr>
        <p:spPr>
          <a:xfrm>
            <a:off x="470218" y="1151258"/>
            <a:ext cx="6007665" cy="61835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Adoption Minderjähriger (Annahme an Kindesstatt) </a:t>
            </a:r>
            <a:endParaRPr lang="de-DE" sz="200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Gefaltete Ecke 15"/>
          <p:cNvSpPr/>
          <p:nvPr/>
        </p:nvSpPr>
        <p:spPr>
          <a:xfrm rot="21367033">
            <a:off x="9324547" y="1240471"/>
            <a:ext cx="1033190" cy="108109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a:t>
            </a:r>
          </a:p>
          <a:p>
            <a:pPr algn="ctr"/>
            <a:r>
              <a:rPr lang="de-DE" sz="2000" dirty="0" smtClean="0">
                <a:solidFill>
                  <a:schemeClr val="tx1"/>
                </a:solidFill>
                <a:latin typeface="MV Boli" panose="02000500030200090000" pitchFamily="2" charset="0"/>
                <a:cs typeface="MV Boli" panose="02000500030200090000" pitchFamily="2" charset="0"/>
              </a:rPr>
              <a:t>1743</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12" name="Abgerundetes Rechteck 11"/>
          <p:cNvSpPr/>
          <p:nvPr/>
        </p:nvSpPr>
        <p:spPr>
          <a:xfrm>
            <a:off x="218411" y="2387795"/>
            <a:ext cx="9730548" cy="52359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Probezeit: der Adoption soll eine angemessene Zeit der Pflege des Kindes vorangehen (§ 1744 BGB) </a:t>
            </a:r>
          </a:p>
        </p:txBody>
      </p:sp>
      <p:sp>
        <p:nvSpPr>
          <p:cNvPr id="15" name="Abgerundetes Rechteck 14"/>
          <p:cNvSpPr/>
          <p:nvPr/>
        </p:nvSpPr>
        <p:spPr>
          <a:xfrm>
            <a:off x="662608" y="3361098"/>
            <a:ext cx="8842154" cy="1326980"/>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Einwilligung des Kindes (§ 1746 I </a:t>
            </a:r>
            <a:r>
              <a:rPr lang="de-DE" b="1" dirty="0" smtClean="0">
                <a:effectLst>
                  <a:outerShdw blurRad="38100" dist="38100" dir="2700000" algn="tl">
                    <a:srgbClr val="000000">
                      <a:alpha val="43137"/>
                    </a:srgbClr>
                  </a:outerShdw>
                </a:effectLst>
              </a:rPr>
              <a:t>S.1 </a:t>
            </a:r>
            <a:r>
              <a:rPr lang="de-DE" b="1" dirty="0">
                <a:effectLst>
                  <a:outerShdw blurRad="38100" dist="38100" dir="2700000" algn="tl">
                    <a:srgbClr val="000000">
                      <a:alpha val="43137"/>
                    </a:srgbClr>
                  </a:outerShdw>
                </a:effectLst>
              </a:rPr>
              <a:t>BGB): </a:t>
            </a:r>
          </a:p>
          <a:p>
            <a:pPr marL="285750" lvl="0" indent="-285750">
              <a:buFont typeface="Arial" panose="020B0604020202020204" pitchFamily="34" charset="0"/>
              <a:buChar char="•"/>
            </a:pPr>
            <a:r>
              <a:rPr lang="de-DE" dirty="0"/>
              <a:t>für geschäftsunfähige + Kinder &lt; 14 Jahre durch gesetzlichen Vertreter (§ 1746 I </a:t>
            </a:r>
            <a:r>
              <a:rPr lang="de-DE" dirty="0" smtClean="0"/>
              <a:t>S.2 </a:t>
            </a:r>
            <a:r>
              <a:rPr lang="de-DE" dirty="0"/>
              <a:t>BGB)</a:t>
            </a:r>
          </a:p>
          <a:p>
            <a:pPr marL="285750" lvl="0" indent="-285750">
              <a:buFont typeface="Arial" panose="020B0604020202020204" pitchFamily="34" charset="0"/>
              <a:buChar char="•"/>
            </a:pPr>
            <a:r>
              <a:rPr lang="de-DE" dirty="0"/>
              <a:t>Kind zwischen 14 und 18 Jahre willigen selbst ein, der gesetzliche Vertreter stimmt lediglich zu (§ 1746 I </a:t>
            </a:r>
            <a:r>
              <a:rPr lang="de-DE" dirty="0" smtClean="0"/>
              <a:t>S.3 </a:t>
            </a:r>
            <a:r>
              <a:rPr lang="de-DE" dirty="0"/>
              <a:t>BGB)</a:t>
            </a:r>
          </a:p>
        </p:txBody>
      </p:sp>
      <p:sp>
        <p:nvSpPr>
          <p:cNvPr id="13" name="Gefaltete Ecke 12"/>
          <p:cNvSpPr/>
          <p:nvPr/>
        </p:nvSpPr>
        <p:spPr>
          <a:xfrm rot="236345">
            <a:off x="10233647" y="2389052"/>
            <a:ext cx="1033190" cy="108109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a:t>
            </a:r>
          </a:p>
          <a:p>
            <a:pPr algn="ctr"/>
            <a:r>
              <a:rPr lang="de-DE" sz="2000" dirty="0" smtClean="0">
                <a:solidFill>
                  <a:schemeClr val="tx1"/>
                </a:solidFill>
                <a:latin typeface="MV Boli" panose="02000500030200090000" pitchFamily="2" charset="0"/>
                <a:cs typeface="MV Boli" panose="02000500030200090000" pitchFamily="2" charset="0"/>
              </a:rPr>
              <a:t>1744</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18" name="Gefaltete Ecke 17"/>
          <p:cNvSpPr/>
          <p:nvPr/>
        </p:nvSpPr>
        <p:spPr>
          <a:xfrm>
            <a:off x="9226836" y="3409290"/>
            <a:ext cx="1033190" cy="108109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a:t>
            </a:r>
          </a:p>
          <a:p>
            <a:pPr algn="ctr"/>
            <a:r>
              <a:rPr lang="de-DE" sz="2000" dirty="0" smtClean="0">
                <a:solidFill>
                  <a:schemeClr val="tx1"/>
                </a:solidFill>
                <a:latin typeface="MV Boli" panose="02000500030200090000" pitchFamily="2" charset="0"/>
                <a:cs typeface="MV Boli" panose="02000500030200090000" pitchFamily="2" charset="0"/>
              </a:rPr>
              <a:t>1746 I</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353171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p:cTn id="19" dur="500" fill="hold"/>
                                        <p:tgtEl>
                                          <p:spTgt spid="16"/>
                                        </p:tgtEl>
                                        <p:attrNameLst>
                                          <p:attrName>ppt_w</p:attrName>
                                        </p:attrNameLst>
                                      </p:cBhvr>
                                      <p:tavLst>
                                        <p:tav tm="0">
                                          <p:val>
                                            <p:fltVal val="0"/>
                                          </p:val>
                                        </p:tav>
                                        <p:tav tm="100000">
                                          <p:val>
                                            <p:strVal val="#ppt_w"/>
                                          </p:val>
                                        </p:tav>
                                      </p:tavLst>
                                    </p:anim>
                                    <p:anim calcmode="lin" valueType="num">
                                      <p:cBhvr>
                                        <p:cTn id="20" dur="500" fill="hold"/>
                                        <p:tgtEl>
                                          <p:spTgt spid="16"/>
                                        </p:tgtEl>
                                        <p:attrNameLst>
                                          <p:attrName>ppt_h</p:attrName>
                                        </p:attrNameLst>
                                      </p:cBhvr>
                                      <p:tavLst>
                                        <p:tav tm="0">
                                          <p:val>
                                            <p:fltVal val="0"/>
                                          </p:val>
                                        </p:tav>
                                        <p:tav tm="100000">
                                          <p:val>
                                            <p:strVal val="#ppt_h"/>
                                          </p:val>
                                        </p:tav>
                                      </p:tavLst>
                                    </p:anim>
                                    <p:animEffect transition="in" filter="fade">
                                      <p:cBhvr>
                                        <p:cTn id="21" dur="500"/>
                                        <p:tgtEl>
                                          <p:spTgt spid="16"/>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additive="base">
                                        <p:cTn id="26" dur="500" fill="hold"/>
                                        <p:tgtEl>
                                          <p:spTgt spid="12"/>
                                        </p:tgtEl>
                                        <p:attrNameLst>
                                          <p:attrName>ppt_x</p:attrName>
                                        </p:attrNameLst>
                                      </p:cBhvr>
                                      <p:tavLst>
                                        <p:tav tm="0">
                                          <p:val>
                                            <p:strVal val="#ppt_x"/>
                                          </p:val>
                                        </p:tav>
                                        <p:tav tm="100000">
                                          <p:val>
                                            <p:strVal val="#ppt_x"/>
                                          </p:val>
                                        </p:tav>
                                      </p:tavLst>
                                    </p:anim>
                                    <p:anim calcmode="lin" valueType="num">
                                      <p:cBhvr additive="base">
                                        <p:cTn id="27"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 calcmode="lin" valueType="num">
                                      <p:cBhvr additive="base">
                                        <p:cTn id="32" dur="500" fill="hold"/>
                                        <p:tgtEl>
                                          <p:spTgt spid="15"/>
                                        </p:tgtEl>
                                        <p:attrNameLst>
                                          <p:attrName>ppt_x</p:attrName>
                                        </p:attrNameLst>
                                      </p:cBhvr>
                                      <p:tavLst>
                                        <p:tav tm="0">
                                          <p:val>
                                            <p:strVal val="#ppt_x"/>
                                          </p:val>
                                        </p:tav>
                                        <p:tav tm="100000">
                                          <p:val>
                                            <p:strVal val="#ppt_x"/>
                                          </p:val>
                                        </p:tav>
                                      </p:tavLst>
                                    </p:anim>
                                    <p:anim calcmode="lin" valueType="num">
                                      <p:cBhvr additive="base">
                                        <p:cTn id="33"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13"/>
                                        </p:tgtEl>
                                        <p:attrNameLst>
                                          <p:attrName>style.visibility</p:attrName>
                                        </p:attrNameLst>
                                      </p:cBhvr>
                                      <p:to>
                                        <p:strVal val="visible"/>
                                      </p:to>
                                    </p:set>
                                    <p:anim calcmode="lin" valueType="num">
                                      <p:cBhvr>
                                        <p:cTn id="38" dur="500" fill="hold"/>
                                        <p:tgtEl>
                                          <p:spTgt spid="13"/>
                                        </p:tgtEl>
                                        <p:attrNameLst>
                                          <p:attrName>ppt_w</p:attrName>
                                        </p:attrNameLst>
                                      </p:cBhvr>
                                      <p:tavLst>
                                        <p:tav tm="0">
                                          <p:val>
                                            <p:fltVal val="0"/>
                                          </p:val>
                                        </p:tav>
                                        <p:tav tm="100000">
                                          <p:val>
                                            <p:strVal val="#ppt_w"/>
                                          </p:val>
                                        </p:tav>
                                      </p:tavLst>
                                    </p:anim>
                                    <p:anim calcmode="lin" valueType="num">
                                      <p:cBhvr>
                                        <p:cTn id="39" dur="500" fill="hold"/>
                                        <p:tgtEl>
                                          <p:spTgt spid="13"/>
                                        </p:tgtEl>
                                        <p:attrNameLst>
                                          <p:attrName>ppt_h</p:attrName>
                                        </p:attrNameLst>
                                      </p:cBhvr>
                                      <p:tavLst>
                                        <p:tav tm="0">
                                          <p:val>
                                            <p:fltVal val="0"/>
                                          </p:val>
                                        </p:tav>
                                        <p:tav tm="100000">
                                          <p:val>
                                            <p:strVal val="#ppt_h"/>
                                          </p:val>
                                        </p:tav>
                                      </p:tavLst>
                                    </p:anim>
                                    <p:animEffect transition="in" filter="fade">
                                      <p:cBhvr>
                                        <p:cTn id="40" dur="500"/>
                                        <p:tgtEl>
                                          <p:spTgt spid="13"/>
                                        </p:tgtEl>
                                      </p:cBhvr>
                                    </p:animEffect>
                                  </p:childTnLst>
                                </p:cTn>
                              </p:par>
                            </p:childTnLst>
                          </p:cTn>
                        </p:par>
                      </p:childTnLst>
                    </p:cTn>
                  </p:par>
                  <p:par>
                    <p:cTn id="41" fill="hold">
                      <p:stCondLst>
                        <p:cond delay="indefinite"/>
                      </p:stCondLst>
                      <p:childTnLst>
                        <p:par>
                          <p:cTn id="42" fill="hold">
                            <p:stCondLst>
                              <p:cond delay="0"/>
                            </p:stCondLst>
                            <p:childTnLst>
                              <p:par>
                                <p:cTn id="43" presetID="53" presetClass="entr" presetSubtype="16" fill="hold" grpId="0" nodeType="clickEffect">
                                  <p:stCondLst>
                                    <p:cond delay="0"/>
                                  </p:stCondLst>
                                  <p:childTnLst>
                                    <p:set>
                                      <p:cBhvr>
                                        <p:cTn id="44" dur="1" fill="hold">
                                          <p:stCondLst>
                                            <p:cond delay="0"/>
                                          </p:stCondLst>
                                        </p:cTn>
                                        <p:tgtEl>
                                          <p:spTgt spid="18"/>
                                        </p:tgtEl>
                                        <p:attrNameLst>
                                          <p:attrName>style.visibility</p:attrName>
                                        </p:attrNameLst>
                                      </p:cBhvr>
                                      <p:to>
                                        <p:strVal val="visible"/>
                                      </p:to>
                                    </p:set>
                                    <p:anim calcmode="lin" valueType="num">
                                      <p:cBhvr>
                                        <p:cTn id="45" dur="500" fill="hold"/>
                                        <p:tgtEl>
                                          <p:spTgt spid="18"/>
                                        </p:tgtEl>
                                        <p:attrNameLst>
                                          <p:attrName>ppt_w</p:attrName>
                                        </p:attrNameLst>
                                      </p:cBhvr>
                                      <p:tavLst>
                                        <p:tav tm="0">
                                          <p:val>
                                            <p:fltVal val="0"/>
                                          </p:val>
                                        </p:tav>
                                        <p:tav tm="100000">
                                          <p:val>
                                            <p:strVal val="#ppt_w"/>
                                          </p:val>
                                        </p:tav>
                                      </p:tavLst>
                                    </p:anim>
                                    <p:anim calcmode="lin" valueType="num">
                                      <p:cBhvr>
                                        <p:cTn id="46" dur="500" fill="hold"/>
                                        <p:tgtEl>
                                          <p:spTgt spid="18"/>
                                        </p:tgtEl>
                                        <p:attrNameLst>
                                          <p:attrName>ppt_h</p:attrName>
                                        </p:attrNameLst>
                                      </p:cBhvr>
                                      <p:tavLst>
                                        <p:tav tm="0">
                                          <p:val>
                                            <p:fltVal val="0"/>
                                          </p:val>
                                        </p:tav>
                                        <p:tav tm="100000">
                                          <p:val>
                                            <p:strVal val="#ppt_h"/>
                                          </p:val>
                                        </p:tav>
                                      </p:tavLst>
                                    </p:anim>
                                    <p:animEffect transition="in" filter="fade">
                                      <p:cBhvr>
                                        <p:cTn id="4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7" grpId="0" animBg="1"/>
      <p:bldP spid="16" grpId="0" animBg="1"/>
      <p:bldP spid="12" grpId="0" animBg="1"/>
      <p:bldP spid="15" grpId="0" animBg="1"/>
      <p:bldP spid="13" grpId="0" animBg="1"/>
      <p:bldP spid="1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Minderjährigen - Adoption</a:t>
            </a:r>
            <a:endParaRPr lang="de-DE" sz="2400" dirty="0">
              <a:effectLst/>
            </a:endParaRPr>
          </a:p>
        </p:txBody>
      </p:sp>
      <p:sp>
        <p:nvSpPr>
          <p:cNvPr id="10" name="Abgerundetes Rechteck 9"/>
          <p:cNvSpPr/>
          <p:nvPr/>
        </p:nvSpPr>
        <p:spPr>
          <a:xfrm>
            <a:off x="1853851" y="1774676"/>
            <a:ext cx="9248063" cy="375624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Einwilligung der leiblichen Eltern (§§ 1747, 1748 BGB) </a:t>
            </a:r>
          </a:p>
          <a:p>
            <a:pPr marL="285750" lvl="0" indent="-285750">
              <a:buFont typeface="Arial" panose="020B0604020202020204" pitchFamily="34" charset="0"/>
              <a:buChar char="•"/>
            </a:pPr>
            <a:r>
              <a:rPr lang="de-DE" dirty="0"/>
              <a:t>frühestens, wenn das Kind 8 Wochen alt ist (§ 1747 II 1 BGB) </a:t>
            </a:r>
          </a:p>
          <a:p>
            <a:pPr marL="285750" lvl="0" indent="-285750">
              <a:buFont typeface="Arial" panose="020B0604020202020204" pitchFamily="34" charset="0"/>
              <a:buChar char="•"/>
            </a:pPr>
            <a:r>
              <a:rPr lang="de-DE" dirty="0" err="1"/>
              <a:t>Adoptivbewerber</a:t>
            </a:r>
            <a:r>
              <a:rPr lang="de-DE" dirty="0"/>
              <a:t> müssen zum Zeitpunkt der Einwilligung bereits feststehen (die leiblichen Eltern müssen nicht die Adoptiveltern kennen (= „Inkognito-Adoption“) </a:t>
            </a:r>
          </a:p>
          <a:p>
            <a:pPr marL="285750" lvl="0" indent="-285750">
              <a:buFont typeface="Arial" panose="020B0604020202020204" pitchFamily="34" charset="0"/>
              <a:buChar char="•"/>
            </a:pPr>
            <a:r>
              <a:rPr lang="de-DE" dirty="0"/>
              <a:t>ab Vorliegen der Einwilligung der leiblichen Eltern ist das „</a:t>
            </a:r>
            <a:r>
              <a:rPr lang="de-DE" dirty="0" err="1"/>
              <a:t>Adoptivgeheimnis</a:t>
            </a:r>
            <a:r>
              <a:rPr lang="de-DE" dirty="0"/>
              <a:t>“ zu beachten (§ 1758 BGB)</a:t>
            </a:r>
          </a:p>
          <a:p>
            <a:pPr marL="285750" lvl="0" indent="-285750">
              <a:buFont typeface="Arial" panose="020B0604020202020204" pitchFamily="34" charset="0"/>
              <a:buChar char="•"/>
            </a:pPr>
            <a:r>
              <a:rPr lang="de-DE" dirty="0"/>
              <a:t>sie kann unter bestimmten Voraussetzungen vom Familiengericht ersetzt werden </a:t>
            </a:r>
            <a:br>
              <a:rPr lang="de-DE" dirty="0"/>
            </a:br>
            <a:r>
              <a:rPr lang="de-DE" dirty="0"/>
              <a:t>(§ 1748 BGB), wenn </a:t>
            </a:r>
          </a:p>
          <a:p>
            <a:pPr marL="742950" lvl="1" indent="-285750">
              <a:buFont typeface="Arial" panose="020B0604020202020204" pitchFamily="34" charset="0"/>
              <a:buChar char="•"/>
            </a:pPr>
            <a:r>
              <a:rPr lang="de-DE" dirty="0"/>
              <a:t>dieser seine Pflichten gegenüber dem Kind anhaltend gröblich verletzt hat</a:t>
            </a:r>
          </a:p>
          <a:p>
            <a:pPr marL="742950" lvl="1" indent="-285750">
              <a:buFont typeface="Arial" panose="020B0604020202020204" pitchFamily="34" charset="0"/>
              <a:buChar char="•"/>
            </a:pPr>
            <a:r>
              <a:rPr lang="de-DE" dirty="0"/>
              <a:t>durch sein Verhalten gezeigt hat, dass ihm das Kind gleichgültig ist</a:t>
            </a:r>
          </a:p>
          <a:p>
            <a:pPr marL="742950" lvl="1" indent="-285750">
              <a:buFont typeface="Arial" panose="020B0604020202020204" pitchFamily="34" charset="0"/>
              <a:buChar char="•"/>
            </a:pPr>
            <a:r>
              <a:rPr lang="de-DE" dirty="0"/>
              <a:t>das Unterbleiben der Annahme dem Kind zu unverhältnismäßigem Nachteil gereichen würde (§ 1748 I BGB)</a:t>
            </a:r>
          </a:p>
          <a:p>
            <a:pPr marL="285750" lvl="0" indent="-285750">
              <a:buFont typeface="Arial" panose="020B0604020202020204" pitchFamily="34" charset="0"/>
              <a:buChar char="•"/>
            </a:pPr>
            <a:r>
              <a:rPr lang="de-DE" dirty="0"/>
              <a:t>manchmal ist sie auch entbehrlich (§ 1747 IV BGB)</a:t>
            </a:r>
          </a:p>
        </p:txBody>
      </p:sp>
      <p:sp>
        <p:nvSpPr>
          <p:cNvPr id="17" name="Abgerundetes Rechteck 16"/>
          <p:cNvSpPr/>
          <p:nvPr/>
        </p:nvSpPr>
        <p:spPr>
          <a:xfrm>
            <a:off x="470218" y="1151258"/>
            <a:ext cx="6007665" cy="61835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Adoption Minderjähriger (Annahme an Kindesstatt) </a:t>
            </a:r>
            <a:endParaRPr lang="de-DE" sz="200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Gefaltete Ecke 15"/>
          <p:cNvSpPr/>
          <p:nvPr/>
        </p:nvSpPr>
        <p:spPr>
          <a:xfrm rot="205318">
            <a:off x="9675073" y="991507"/>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a:t>
            </a:r>
          </a:p>
          <a:p>
            <a:pPr algn="ctr"/>
            <a:r>
              <a:rPr lang="de-DE" sz="2000" dirty="0" smtClean="0">
                <a:solidFill>
                  <a:schemeClr val="tx1"/>
                </a:solidFill>
                <a:latin typeface="MV Boli" panose="02000500030200090000" pitchFamily="2" charset="0"/>
                <a:cs typeface="MV Boli" panose="02000500030200090000" pitchFamily="2" charset="0"/>
              </a:rPr>
              <a:t>1747, 1748</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05754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p:cTn id="19" dur="500" fill="hold"/>
                                        <p:tgtEl>
                                          <p:spTgt spid="16"/>
                                        </p:tgtEl>
                                        <p:attrNameLst>
                                          <p:attrName>ppt_w</p:attrName>
                                        </p:attrNameLst>
                                      </p:cBhvr>
                                      <p:tavLst>
                                        <p:tav tm="0">
                                          <p:val>
                                            <p:fltVal val="0"/>
                                          </p:val>
                                        </p:tav>
                                        <p:tav tm="100000">
                                          <p:val>
                                            <p:strVal val="#ppt_w"/>
                                          </p:val>
                                        </p:tav>
                                      </p:tavLst>
                                    </p:anim>
                                    <p:anim calcmode="lin" valueType="num">
                                      <p:cBhvr>
                                        <p:cTn id="20" dur="500" fill="hold"/>
                                        <p:tgtEl>
                                          <p:spTgt spid="16"/>
                                        </p:tgtEl>
                                        <p:attrNameLst>
                                          <p:attrName>ppt_h</p:attrName>
                                        </p:attrNameLst>
                                      </p:cBhvr>
                                      <p:tavLst>
                                        <p:tav tm="0">
                                          <p:val>
                                            <p:fltVal val="0"/>
                                          </p:val>
                                        </p:tav>
                                        <p:tav tm="100000">
                                          <p:val>
                                            <p:strVal val="#ppt_h"/>
                                          </p:val>
                                        </p:tav>
                                      </p:tavLst>
                                    </p:anim>
                                    <p:animEffect transition="in" filter="fade">
                                      <p:cBhvr>
                                        <p:cTn id="2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7" grpId="0" animBg="1"/>
      <p:bldP spid="1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Minderjährigen - Adoption</a:t>
            </a:r>
            <a:endParaRPr lang="de-DE" sz="2400" dirty="0">
              <a:effectLst/>
            </a:endParaRPr>
          </a:p>
        </p:txBody>
      </p:sp>
      <p:sp>
        <p:nvSpPr>
          <p:cNvPr id="10" name="Abgerundetes Rechteck 9"/>
          <p:cNvSpPr/>
          <p:nvPr/>
        </p:nvSpPr>
        <p:spPr>
          <a:xfrm>
            <a:off x="1328739" y="1774677"/>
            <a:ext cx="9773176" cy="234012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ggf. Einwilligung des Ehegatten/Lebenspartners des Annehmenden (§§ 1749 I BGB, 9 VI </a:t>
            </a:r>
            <a:r>
              <a:rPr lang="de-DE" b="1" dirty="0" err="1">
                <a:effectLst>
                  <a:outerShdw blurRad="38100" dist="38100" dir="2700000" algn="tl">
                    <a:srgbClr val="000000">
                      <a:alpha val="43137"/>
                    </a:srgbClr>
                  </a:outerShdw>
                </a:effectLst>
              </a:rPr>
              <a:t>LPartG</a:t>
            </a:r>
            <a:r>
              <a:rPr lang="de-DE" b="1" dirty="0">
                <a:effectLst>
                  <a:outerShdw blurRad="38100" dist="38100" dir="2700000" algn="tl">
                    <a:srgbClr val="000000">
                      <a:alpha val="43137"/>
                    </a:srgbClr>
                  </a:outerShdw>
                </a:effectLst>
              </a:rPr>
              <a:t>) </a:t>
            </a:r>
            <a:endParaRPr lang="de-DE" sz="2000" b="1" dirty="0">
              <a:effectLst>
                <a:outerShdw blurRad="38100" dist="38100" dir="2700000" algn="tl">
                  <a:srgbClr val="000000">
                    <a:alpha val="43137"/>
                  </a:srgbClr>
                </a:outerShdw>
              </a:effectLst>
            </a:endParaRPr>
          </a:p>
          <a:p>
            <a:pPr marL="285750" lvl="0" indent="-285750">
              <a:buFont typeface="Arial" panose="020B0604020202020204" pitchFamily="34" charset="0"/>
              <a:buChar char="•"/>
            </a:pPr>
            <a:r>
              <a:rPr lang="de-DE" dirty="0"/>
              <a:t>kann vom Familiengericht ersetzt werden § 1749 I </a:t>
            </a:r>
            <a:r>
              <a:rPr lang="de-DE" dirty="0" smtClean="0"/>
              <a:t>S.2 </a:t>
            </a:r>
            <a:r>
              <a:rPr lang="de-DE" dirty="0"/>
              <a:t>BGB</a:t>
            </a:r>
          </a:p>
          <a:p>
            <a:pPr marL="742950" lvl="1" indent="-285750">
              <a:buFont typeface="Arial" panose="020B0604020202020204" pitchFamily="34" charset="0"/>
              <a:buChar char="•"/>
            </a:pPr>
            <a:r>
              <a:rPr lang="de-DE" dirty="0"/>
              <a:t>nicht möglich, wenn das berechtigte Interesse des anderen Ehegatten und der Familie des Annehmenden entgegenstehen (§ 1749 I S. 3 BGB)</a:t>
            </a:r>
          </a:p>
          <a:p>
            <a:pPr marL="742950" lvl="1" indent="-285750">
              <a:buFont typeface="Arial" panose="020B0604020202020204" pitchFamily="34" charset="0"/>
              <a:buChar char="•"/>
            </a:pPr>
            <a:r>
              <a:rPr lang="de-DE" dirty="0"/>
              <a:t>Einwilligung nicht erforderlich, wenn: der Ehegatte zur Abgabe der Erklärung dauerhaft außerstande oder sein Aufenthalt dauerhaft unbekannt ist </a:t>
            </a:r>
            <a:r>
              <a:rPr lang="de-DE" sz="1400" dirty="0"/>
              <a:t>(§ 1749 II)</a:t>
            </a:r>
            <a:endParaRPr lang="de-DE" dirty="0"/>
          </a:p>
        </p:txBody>
      </p:sp>
      <p:sp>
        <p:nvSpPr>
          <p:cNvPr id="17" name="Abgerundetes Rechteck 16"/>
          <p:cNvSpPr/>
          <p:nvPr/>
        </p:nvSpPr>
        <p:spPr>
          <a:xfrm>
            <a:off x="470218" y="1151258"/>
            <a:ext cx="6007665" cy="61835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Adoption Minderjähriger (Annahme an Kindesstatt) </a:t>
            </a:r>
            <a:endParaRPr lang="de-DE" sz="200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Gefaltete Ecke 15"/>
          <p:cNvSpPr/>
          <p:nvPr/>
        </p:nvSpPr>
        <p:spPr>
          <a:xfrm rot="205318">
            <a:off x="9781396" y="822909"/>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a:t>
            </a:r>
          </a:p>
          <a:p>
            <a:pPr algn="ctr"/>
            <a:r>
              <a:rPr lang="de-DE" sz="2000" dirty="0" smtClean="0">
                <a:solidFill>
                  <a:schemeClr val="tx1"/>
                </a:solidFill>
                <a:latin typeface="MV Boli" panose="02000500030200090000" pitchFamily="2" charset="0"/>
                <a:cs typeface="MV Boli" panose="02000500030200090000" pitchFamily="2" charset="0"/>
              </a:rPr>
              <a:t>1749</a:t>
            </a:r>
          </a:p>
          <a:p>
            <a:pPr algn="ctr"/>
            <a:r>
              <a:rPr lang="de-DE" sz="2000" dirty="0">
                <a:solidFill>
                  <a:schemeClr val="tx1"/>
                </a:solidFill>
                <a:latin typeface="MV Boli" panose="02000500030200090000" pitchFamily="2" charset="0"/>
                <a:cs typeface="MV Boli" panose="02000500030200090000" pitchFamily="2" charset="0"/>
              </a:rPr>
              <a:t>I</a:t>
            </a: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9" name="Abgerundetes Rechteck 8"/>
          <p:cNvSpPr/>
          <p:nvPr/>
        </p:nvSpPr>
        <p:spPr>
          <a:xfrm>
            <a:off x="1328739" y="4245034"/>
            <a:ext cx="9773176" cy="1698566"/>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Beachtung der Formvorschriften (§§ 1750, 1752 BGB)</a:t>
            </a:r>
          </a:p>
          <a:p>
            <a:pPr marL="285750" lvl="0" indent="-285750">
              <a:buFont typeface="Arial" panose="020B0604020202020204" pitchFamily="34" charset="0"/>
              <a:buChar char="•"/>
            </a:pPr>
            <a:r>
              <a:rPr lang="de-DE" dirty="0"/>
              <a:t>Adoptionsantrag und sämtliche Einwilligungen müssen notariell beurkundet werden </a:t>
            </a:r>
            <a:endParaRPr lang="de-DE" dirty="0" smtClean="0"/>
          </a:p>
          <a:p>
            <a:pPr lvl="0"/>
            <a:r>
              <a:rPr lang="de-DE" dirty="0"/>
              <a:t>	</a:t>
            </a:r>
            <a:r>
              <a:rPr lang="de-DE" dirty="0" smtClean="0"/>
              <a:t>(§§ </a:t>
            </a:r>
            <a:r>
              <a:rPr lang="de-DE" dirty="0"/>
              <a:t>1752 II </a:t>
            </a:r>
            <a:r>
              <a:rPr lang="de-DE" dirty="0" smtClean="0"/>
              <a:t>S.2</a:t>
            </a:r>
            <a:r>
              <a:rPr lang="de-DE" dirty="0"/>
              <a:t>, 1750 I </a:t>
            </a:r>
            <a:r>
              <a:rPr lang="de-DE" dirty="0" smtClean="0"/>
              <a:t>S.2 </a:t>
            </a:r>
            <a:r>
              <a:rPr lang="de-DE" dirty="0"/>
              <a:t>BGB)</a:t>
            </a:r>
          </a:p>
          <a:p>
            <a:pPr marL="285750" lvl="0" indent="-285750">
              <a:buFont typeface="Arial" panose="020B0604020202020204" pitchFamily="34" charset="0"/>
              <a:buChar char="•"/>
            </a:pPr>
            <a:r>
              <a:rPr lang="de-DE" dirty="0"/>
              <a:t>Bedingung, Befristung und gewillkürte Vertretung sind unzulässig (§§ 1752 II </a:t>
            </a:r>
            <a:r>
              <a:rPr lang="de-DE" dirty="0" smtClean="0"/>
              <a:t>S.2</a:t>
            </a:r>
            <a:r>
              <a:rPr lang="de-DE" dirty="0"/>
              <a:t>, 1750 II </a:t>
            </a:r>
            <a:r>
              <a:rPr lang="de-DE" dirty="0" smtClean="0"/>
              <a:t>S.1</a:t>
            </a:r>
            <a:r>
              <a:rPr lang="de-DE" dirty="0"/>
              <a:t>, III </a:t>
            </a:r>
            <a:r>
              <a:rPr lang="de-DE" dirty="0" smtClean="0"/>
              <a:t>S.1 </a:t>
            </a:r>
            <a:r>
              <a:rPr lang="de-DE" dirty="0"/>
              <a:t>BGB)</a:t>
            </a:r>
          </a:p>
        </p:txBody>
      </p:sp>
      <p:sp>
        <p:nvSpPr>
          <p:cNvPr id="12" name="Gefaltete Ecke 11"/>
          <p:cNvSpPr/>
          <p:nvPr/>
        </p:nvSpPr>
        <p:spPr>
          <a:xfrm>
            <a:off x="10671498" y="3832952"/>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a:t>
            </a:r>
          </a:p>
          <a:p>
            <a:pPr algn="ctr"/>
            <a:r>
              <a:rPr lang="de-DE" sz="2000" dirty="0" smtClean="0">
                <a:solidFill>
                  <a:schemeClr val="tx1"/>
                </a:solidFill>
                <a:latin typeface="MV Boli" panose="02000500030200090000" pitchFamily="2" charset="0"/>
                <a:cs typeface="MV Boli" panose="02000500030200090000" pitchFamily="2" charset="0"/>
              </a:rPr>
              <a:t>1750,</a:t>
            </a:r>
          </a:p>
          <a:p>
            <a:pPr algn="ctr"/>
            <a:r>
              <a:rPr lang="de-DE" sz="2000" dirty="0" smtClean="0">
                <a:solidFill>
                  <a:schemeClr val="tx1"/>
                </a:solidFill>
                <a:latin typeface="MV Boli" panose="02000500030200090000" pitchFamily="2" charset="0"/>
                <a:cs typeface="MV Boli" panose="02000500030200090000" pitchFamily="2" charset="0"/>
              </a:rPr>
              <a:t>1752</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379305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p:cTn id="19" dur="500" fill="hold"/>
                                        <p:tgtEl>
                                          <p:spTgt spid="16"/>
                                        </p:tgtEl>
                                        <p:attrNameLst>
                                          <p:attrName>ppt_w</p:attrName>
                                        </p:attrNameLst>
                                      </p:cBhvr>
                                      <p:tavLst>
                                        <p:tav tm="0">
                                          <p:val>
                                            <p:fltVal val="0"/>
                                          </p:val>
                                        </p:tav>
                                        <p:tav tm="100000">
                                          <p:val>
                                            <p:strVal val="#ppt_w"/>
                                          </p:val>
                                        </p:tav>
                                      </p:tavLst>
                                    </p:anim>
                                    <p:anim calcmode="lin" valueType="num">
                                      <p:cBhvr>
                                        <p:cTn id="20" dur="500" fill="hold"/>
                                        <p:tgtEl>
                                          <p:spTgt spid="16"/>
                                        </p:tgtEl>
                                        <p:attrNameLst>
                                          <p:attrName>ppt_h</p:attrName>
                                        </p:attrNameLst>
                                      </p:cBhvr>
                                      <p:tavLst>
                                        <p:tav tm="0">
                                          <p:val>
                                            <p:fltVal val="0"/>
                                          </p:val>
                                        </p:tav>
                                        <p:tav tm="100000">
                                          <p:val>
                                            <p:strVal val="#ppt_h"/>
                                          </p:val>
                                        </p:tav>
                                      </p:tavLst>
                                    </p:anim>
                                    <p:animEffect transition="in" filter="fade">
                                      <p:cBhvr>
                                        <p:cTn id="21" dur="500"/>
                                        <p:tgtEl>
                                          <p:spTgt spid="16"/>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 calcmode="lin" valueType="num">
                                      <p:cBhvr additive="base">
                                        <p:cTn id="26" dur="500" fill="hold"/>
                                        <p:tgtEl>
                                          <p:spTgt spid="9"/>
                                        </p:tgtEl>
                                        <p:attrNameLst>
                                          <p:attrName>ppt_x</p:attrName>
                                        </p:attrNameLst>
                                      </p:cBhvr>
                                      <p:tavLst>
                                        <p:tav tm="0">
                                          <p:val>
                                            <p:strVal val="#ppt_x"/>
                                          </p:val>
                                        </p:tav>
                                        <p:tav tm="100000">
                                          <p:val>
                                            <p:strVal val="#ppt_x"/>
                                          </p:val>
                                        </p:tav>
                                      </p:tavLst>
                                    </p:anim>
                                    <p:anim calcmode="lin" valueType="num">
                                      <p:cBhvr additive="base">
                                        <p:cTn id="2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 calcmode="lin" valueType="num">
                                      <p:cBhvr>
                                        <p:cTn id="32" dur="500" fill="hold"/>
                                        <p:tgtEl>
                                          <p:spTgt spid="12"/>
                                        </p:tgtEl>
                                        <p:attrNameLst>
                                          <p:attrName>ppt_w</p:attrName>
                                        </p:attrNameLst>
                                      </p:cBhvr>
                                      <p:tavLst>
                                        <p:tav tm="0">
                                          <p:val>
                                            <p:fltVal val="0"/>
                                          </p:val>
                                        </p:tav>
                                        <p:tav tm="100000">
                                          <p:val>
                                            <p:strVal val="#ppt_w"/>
                                          </p:val>
                                        </p:tav>
                                      </p:tavLst>
                                    </p:anim>
                                    <p:anim calcmode="lin" valueType="num">
                                      <p:cBhvr>
                                        <p:cTn id="33" dur="500" fill="hold"/>
                                        <p:tgtEl>
                                          <p:spTgt spid="12"/>
                                        </p:tgtEl>
                                        <p:attrNameLst>
                                          <p:attrName>ppt_h</p:attrName>
                                        </p:attrNameLst>
                                      </p:cBhvr>
                                      <p:tavLst>
                                        <p:tav tm="0">
                                          <p:val>
                                            <p:fltVal val="0"/>
                                          </p:val>
                                        </p:tav>
                                        <p:tav tm="100000">
                                          <p:val>
                                            <p:strVal val="#ppt_h"/>
                                          </p:val>
                                        </p:tav>
                                      </p:tavLst>
                                    </p:anim>
                                    <p:animEffect transition="in" filter="fade">
                                      <p:cBhvr>
                                        <p:cTn id="3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7" grpId="0" animBg="1"/>
      <p:bldP spid="16" grpId="0" animBg="1"/>
      <p:bldP spid="9"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Minderjährigen - Adoption</a:t>
            </a:r>
            <a:endParaRPr lang="de-DE" sz="2400" dirty="0">
              <a:effectLst/>
            </a:endParaRPr>
          </a:p>
        </p:txBody>
      </p:sp>
      <p:sp>
        <p:nvSpPr>
          <p:cNvPr id="9" name="Abgerundetes Rechteck 8"/>
          <p:cNvSpPr/>
          <p:nvPr/>
        </p:nvSpPr>
        <p:spPr>
          <a:xfrm>
            <a:off x="1459513" y="2140377"/>
            <a:ext cx="4029074" cy="45555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Antragsverfahren (§ 1752 I BGB)</a:t>
            </a:r>
          </a:p>
        </p:txBody>
      </p:sp>
      <p:sp>
        <p:nvSpPr>
          <p:cNvPr id="10" name="Abgerundetes Rechteck 9"/>
          <p:cNvSpPr/>
          <p:nvPr/>
        </p:nvSpPr>
        <p:spPr>
          <a:xfrm>
            <a:off x="1328739" y="1638469"/>
            <a:ext cx="1800224" cy="55140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t>Das Verfahren</a:t>
            </a:r>
            <a:endParaRPr lang="de-DE" b="1" dirty="0"/>
          </a:p>
        </p:txBody>
      </p:sp>
      <p:sp>
        <p:nvSpPr>
          <p:cNvPr id="17" name="Abgerundetes Rechteck 16"/>
          <p:cNvSpPr/>
          <p:nvPr/>
        </p:nvSpPr>
        <p:spPr>
          <a:xfrm>
            <a:off x="470218" y="1151258"/>
            <a:ext cx="6007665" cy="61835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Adoption Minderjähriger (Annahme an Kindesstatt) </a:t>
            </a:r>
            <a:endParaRPr lang="de-DE" sz="200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Abgerundetes Rechteck 12"/>
          <p:cNvSpPr/>
          <p:nvPr/>
        </p:nvSpPr>
        <p:spPr>
          <a:xfrm>
            <a:off x="1447412" y="2667678"/>
            <a:ext cx="8170262" cy="176144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örtliche Zuständigkeit (§ 187 </a:t>
            </a:r>
            <a:r>
              <a:rPr lang="de-DE" b="1" dirty="0" err="1">
                <a:effectLst>
                  <a:outerShdw blurRad="38100" dist="38100" dir="2700000" algn="tl">
                    <a:srgbClr val="000000">
                      <a:alpha val="43137"/>
                    </a:srgbClr>
                  </a:outerShdw>
                </a:effectLst>
              </a:rPr>
              <a:t>FamFG</a:t>
            </a:r>
            <a:r>
              <a:rPr lang="de-DE" b="1" dirty="0">
                <a:effectLst>
                  <a:outerShdw blurRad="38100" dist="38100" dir="2700000" algn="tl">
                    <a:srgbClr val="000000">
                      <a:alpha val="43137"/>
                    </a:srgbClr>
                  </a:outerShdw>
                </a:effectLst>
              </a:rPr>
              <a:t>): </a:t>
            </a:r>
          </a:p>
          <a:p>
            <a:pPr marL="285750" lvl="0" indent="-285750">
              <a:buFont typeface="Arial" panose="020B0604020202020204" pitchFamily="34" charset="0"/>
              <a:buChar char="•"/>
            </a:pPr>
            <a:r>
              <a:rPr lang="de-DE" dirty="0"/>
              <a:t>ausschließlich, wo der Annehmende seinen gewöhnlichen Aufenthalt hat, sonst gewöhnlicher Aufenthalt des Kindes </a:t>
            </a:r>
          </a:p>
          <a:p>
            <a:pPr marL="285750" lvl="0" indent="-285750">
              <a:buFont typeface="Arial" panose="020B0604020202020204" pitchFamily="34" charset="0"/>
              <a:buChar char="•"/>
            </a:pPr>
            <a:r>
              <a:rPr lang="de-DE" dirty="0"/>
              <a:t>bei Befreiung vom Eheverbot nach § 1308 I BGB: ausschließlich, wo der Verlobte seinen gewöhnlichen Aufenthalt hat </a:t>
            </a:r>
          </a:p>
          <a:p>
            <a:pPr marL="285750" indent="-285750">
              <a:buFont typeface="Arial" panose="020B0604020202020204" pitchFamily="34" charset="0"/>
              <a:buChar char="•"/>
            </a:pPr>
            <a:r>
              <a:rPr lang="de-DE" dirty="0"/>
              <a:t>sonst AG Schöneberg </a:t>
            </a:r>
          </a:p>
        </p:txBody>
      </p:sp>
      <p:sp>
        <p:nvSpPr>
          <p:cNvPr id="16" name="Gefaltete Ecke 15"/>
          <p:cNvSpPr/>
          <p:nvPr/>
        </p:nvSpPr>
        <p:spPr>
          <a:xfrm rot="21210787">
            <a:off x="5671983" y="1827726"/>
            <a:ext cx="1085121" cy="993056"/>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a:t>
            </a:r>
          </a:p>
          <a:p>
            <a:pPr algn="ctr"/>
            <a:r>
              <a:rPr lang="de-DE" sz="2000" dirty="0" smtClean="0">
                <a:solidFill>
                  <a:schemeClr val="tx1"/>
                </a:solidFill>
                <a:latin typeface="MV Boli" panose="02000500030200090000" pitchFamily="2" charset="0"/>
                <a:cs typeface="MV Boli" panose="02000500030200090000" pitchFamily="2" charset="0"/>
              </a:rPr>
              <a:t>1752 I</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12" name="Gefaltete Ecke 11"/>
          <p:cNvSpPr/>
          <p:nvPr/>
        </p:nvSpPr>
        <p:spPr>
          <a:xfrm>
            <a:off x="9435949" y="2794649"/>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187</a:t>
            </a:r>
          </a:p>
          <a:p>
            <a:pPr algn="ctr"/>
            <a:r>
              <a:rPr lang="de-DE" sz="2000" dirty="0" err="1" smtClean="0">
                <a:solidFill>
                  <a:schemeClr val="tx1"/>
                </a:solidFill>
                <a:latin typeface="MV Boli" panose="02000500030200090000" pitchFamily="2" charset="0"/>
                <a:cs typeface="MV Boli" panose="02000500030200090000" pitchFamily="2" charset="0"/>
              </a:rPr>
              <a:t>FamFG</a:t>
            </a:r>
            <a:endParaRPr lang="de-DE" sz="2000" dirty="0">
              <a:solidFill>
                <a:schemeClr val="tx1"/>
              </a:solidFill>
              <a:latin typeface="MV Boli" panose="02000500030200090000" pitchFamily="2" charset="0"/>
              <a:cs typeface="MV Boli" panose="02000500030200090000" pitchFamily="2" charset="0"/>
            </a:endParaRPr>
          </a:p>
        </p:txBody>
      </p:sp>
      <p:sp>
        <p:nvSpPr>
          <p:cNvPr id="14" name="Abgerundetes Rechteck 13"/>
          <p:cNvSpPr/>
          <p:nvPr/>
        </p:nvSpPr>
        <p:spPr>
          <a:xfrm>
            <a:off x="1459513" y="4500872"/>
            <a:ext cx="5727100" cy="176144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Beteiligte (§ 188 </a:t>
            </a:r>
            <a:r>
              <a:rPr lang="de-DE" b="1" dirty="0" err="1">
                <a:effectLst>
                  <a:outerShdw blurRad="38100" dist="38100" dir="2700000" algn="tl">
                    <a:srgbClr val="000000">
                      <a:alpha val="43137"/>
                    </a:srgbClr>
                  </a:outerShdw>
                </a:effectLst>
              </a:rPr>
              <a:t>FamFG</a:t>
            </a:r>
            <a:r>
              <a:rPr lang="de-DE" b="1" dirty="0">
                <a:effectLst>
                  <a:outerShdw blurRad="38100" dist="38100" dir="2700000" algn="tl">
                    <a:srgbClr val="000000">
                      <a:alpha val="43137"/>
                    </a:srgbClr>
                  </a:outerShdw>
                </a:effectLst>
              </a:rPr>
              <a:t>): </a:t>
            </a:r>
          </a:p>
          <a:p>
            <a:pPr marL="285750" lvl="0" indent="-285750">
              <a:buFont typeface="Arial" panose="020B0604020202020204" pitchFamily="34" charset="0"/>
              <a:buChar char="•"/>
            </a:pPr>
            <a:r>
              <a:rPr lang="de-DE" dirty="0"/>
              <a:t>Annehmende und Anzunehmende</a:t>
            </a:r>
          </a:p>
          <a:p>
            <a:pPr marL="285750" lvl="0" indent="-285750">
              <a:buFont typeface="Arial" panose="020B0604020202020204" pitchFamily="34" charset="0"/>
              <a:buChar char="•"/>
            </a:pPr>
            <a:r>
              <a:rPr lang="de-DE" dirty="0"/>
              <a:t>derjenige, dessen Einwilligung ersetzt werden soll </a:t>
            </a:r>
          </a:p>
          <a:p>
            <a:pPr marL="285750" lvl="0" indent="-285750">
              <a:buFont typeface="Arial" panose="020B0604020202020204" pitchFamily="34" charset="0"/>
              <a:buChar char="•"/>
            </a:pPr>
            <a:r>
              <a:rPr lang="de-DE" dirty="0"/>
              <a:t>Befreiung vom Eheverbot: die Verlobten</a:t>
            </a:r>
          </a:p>
          <a:p>
            <a:pPr marL="285750" indent="-285750">
              <a:buFont typeface="Arial" panose="020B0604020202020204" pitchFamily="34" charset="0"/>
              <a:buChar char="•"/>
            </a:pPr>
            <a:r>
              <a:rPr lang="de-DE" dirty="0"/>
              <a:t>JA auf Antrag </a:t>
            </a:r>
          </a:p>
        </p:txBody>
      </p:sp>
      <p:sp>
        <p:nvSpPr>
          <p:cNvPr id="15" name="Gefaltete Ecke 14"/>
          <p:cNvSpPr/>
          <p:nvPr/>
        </p:nvSpPr>
        <p:spPr>
          <a:xfrm>
            <a:off x="6809727" y="4692844"/>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188</a:t>
            </a:r>
          </a:p>
          <a:p>
            <a:pPr algn="ctr"/>
            <a:r>
              <a:rPr lang="de-DE" sz="2000" dirty="0" err="1" smtClean="0">
                <a:solidFill>
                  <a:schemeClr val="tx1"/>
                </a:solidFill>
                <a:latin typeface="MV Boli" panose="02000500030200090000" pitchFamily="2" charset="0"/>
                <a:cs typeface="MV Boli" panose="02000500030200090000" pitchFamily="2" charset="0"/>
              </a:rPr>
              <a:t>FamFG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84972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53" presetClass="entr" presetSubtype="16"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 calcmode="lin" valueType="num">
                                      <p:cBhvr>
                                        <p:cTn id="37" dur="500" fill="hold"/>
                                        <p:tgtEl>
                                          <p:spTgt spid="16"/>
                                        </p:tgtEl>
                                        <p:attrNameLst>
                                          <p:attrName>ppt_w</p:attrName>
                                        </p:attrNameLst>
                                      </p:cBhvr>
                                      <p:tavLst>
                                        <p:tav tm="0">
                                          <p:val>
                                            <p:fltVal val="0"/>
                                          </p:val>
                                        </p:tav>
                                        <p:tav tm="100000">
                                          <p:val>
                                            <p:strVal val="#ppt_w"/>
                                          </p:val>
                                        </p:tav>
                                      </p:tavLst>
                                    </p:anim>
                                    <p:anim calcmode="lin" valueType="num">
                                      <p:cBhvr>
                                        <p:cTn id="38" dur="500" fill="hold"/>
                                        <p:tgtEl>
                                          <p:spTgt spid="16"/>
                                        </p:tgtEl>
                                        <p:attrNameLst>
                                          <p:attrName>ppt_h</p:attrName>
                                        </p:attrNameLst>
                                      </p:cBhvr>
                                      <p:tavLst>
                                        <p:tav tm="0">
                                          <p:val>
                                            <p:fltVal val="0"/>
                                          </p:val>
                                        </p:tav>
                                        <p:tav tm="100000">
                                          <p:val>
                                            <p:strVal val="#ppt_h"/>
                                          </p:val>
                                        </p:tav>
                                      </p:tavLst>
                                    </p:anim>
                                    <p:animEffect transition="in" filter="fade">
                                      <p:cBhvr>
                                        <p:cTn id="39" dur="500"/>
                                        <p:tgtEl>
                                          <p:spTgt spid="16"/>
                                        </p:tgtEl>
                                      </p:cBhvr>
                                    </p:animEffect>
                                  </p:childTnLst>
                                </p:cTn>
                              </p:par>
                            </p:childTnLst>
                          </p:cTn>
                        </p:par>
                      </p:childTnLst>
                    </p:cTn>
                  </p:par>
                  <p:par>
                    <p:cTn id="40" fill="hold">
                      <p:stCondLst>
                        <p:cond delay="indefinite"/>
                      </p:stCondLst>
                      <p:childTnLst>
                        <p:par>
                          <p:cTn id="41" fill="hold">
                            <p:stCondLst>
                              <p:cond delay="0"/>
                            </p:stCondLst>
                            <p:childTnLst>
                              <p:par>
                                <p:cTn id="42" presetID="53" presetClass="entr" presetSubtype="16" fill="hold" grpId="0" nodeType="clickEffect">
                                  <p:stCondLst>
                                    <p:cond delay="0"/>
                                  </p:stCondLst>
                                  <p:childTnLst>
                                    <p:set>
                                      <p:cBhvr>
                                        <p:cTn id="43" dur="1" fill="hold">
                                          <p:stCondLst>
                                            <p:cond delay="0"/>
                                          </p:stCondLst>
                                        </p:cTn>
                                        <p:tgtEl>
                                          <p:spTgt spid="12"/>
                                        </p:tgtEl>
                                        <p:attrNameLst>
                                          <p:attrName>style.visibility</p:attrName>
                                        </p:attrNameLst>
                                      </p:cBhvr>
                                      <p:to>
                                        <p:strVal val="visible"/>
                                      </p:to>
                                    </p:set>
                                    <p:anim calcmode="lin" valueType="num">
                                      <p:cBhvr>
                                        <p:cTn id="44" dur="500" fill="hold"/>
                                        <p:tgtEl>
                                          <p:spTgt spid="12"/>
                                        </p:tgtEl>
                                        <p:attrNameLst>
                                          <p:attrName>ppt_w</p:attrName>
                                        </p:attrNameLst>
                                      </p:cBhvr>
                                      <p:tavLst>
                                        <p:tav tm="0">
                                          <p:val>
                                            <p:fltVal val="0"/>
                                          </p:val>
                                        </p:tav>
                                        <p:tav tm="100000">
                                          <p:val>
                                            <p:strVal val="#ppt_w"/>
                                          </p:val>
                                        </p:tav>
                                      </p:tavLst>
                                    </p:anim>
                                    <p:anim calcmode="lin" valueType="num">
                                      <p:cBhvr>
                                        <p:cTn id="45" dur="500" fill="hold"/>
                                        <p:tgtEl>
                                          <p:spTgt spid="12"/>
                                        </p:tgtEl>
                                        <p:attrNameLst>
                                          <p:attrName>ppt_h</p:attrName>
                                        </p:attrNameLst>
                                      </p:cBhvr>
                                      <p:tavLst>
                                        <p:tav tm="0">
                                          <p:val>
                                            <p:fltVal val="0"/>
                                          </p:val>
                                        </p:tav>
                                        <p:tav tm="100000">
                                          <p:val>
                                            <p:strVal val="#ppt_h"/>
                                          </p:val>
                                        </p:tav>
                                      </p:tavLst>
                                    </p:anim>
                                    <p:animEffect transition="in" filter="fade">
                                      <p:cBhvr>
                                        <p:cTn id="46" dur="500"/>
                                        <p:tgtEl>
                                          <p:spTgt spid="12"/>
                                        </p:tgtEl>
                                      </p:cBhvr>
                                    </p:animEffect>
                                  </p:childTnLst>
                                </p:cTn>
                              </p:par>
                            </p:childTnLst>
                          </p:cTn>
                        </p:par>
                      </p:childTnLst>
                    </p:cTn>
                  </p:par>
                  <p:par>
                    <p:cTn id="47" fill="hold">
                      <p:stCondLst>
                        <p:cond delay="indefinite"/>
                      </p:stCondLst>
                      <p:childTnLst>
                        <p:par>
                          <p:cTn id="48" fill="hold">
                            <p:stCondLst>
                              <p:cond delay="0"/>
                            </p:stCondLst>
                            <p:childTnLst>
                              <p:par>
                                <p:cTn id="49" presetID="53" presetClass="entr" presetSubtype="16"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anim calcmode="lin" valueType="num">
                                      <p:cBhvr>
                                        <p:cTn id="51" dur="500" fill="hold"/>
                                        <p:tgtEl>
                                          <p:spTgt spid="15"/>
                                        </p:tgtEl>
                                        <p:attrNameLst>
                                          <p:attrName>ppt_w</p:attrName>
                                        </p:attrNameLst>
                                      </p:cBhvr>
                                      <p:tavLst>
                                        <p:tav tm="0">
                                          <p:val>
                                            <p:fltVal val="0"/>
                                          </p:val>
                                        </p:tav>
                                        <p:tav tm="100000">
                                          <p:val>
                                            <p:strVal val="#ppt_w"/>
                                          </p:val>
                                        </p:tav>
                                      </p:tavLst>
                                    </p:anim>
                                    <p:anim calcmode="lin" valueType="num">
                                      <p:cBhvr>
                                        <p:cTn id="52" dur="500" fill="hold"/>
                                        <p:tgtEl>
                                          <p:spTgt spid="15"/>
                                        </p:tgtEl>
                                        <p:attrNameLst>
                                          <p:attrName>ppt_h</p:attrName>
                                        </p:attrNameLst>
                                      </p:cBhvr>
                                      <p:tavLst>
                                        <p:tav tm="0">
                                          <p:val>
                                            <p:fltVal val="0"/>
                                          </p:val>
                                        </p:tav>
                                        <p:tav tm="100000">
                                          <p:val>
                                            <p:strVal val="#ppt_h"/>
                                          </p:val>
                                        </p:tav>
                                      </p:tavLst>
                                    </p:anim>
                                    <p:animEffect transition="in" filter="fade">
                                      <p:cBhvr>
                                        <p:cTn id="53"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7" grpId="0" animBg="1"/>
      <p:bldP spid="13" grpId="0" animBg="1"/>
      <p:bldP spid="16" grpId="0" animBg="1"/>
      <p:bldP spid="12" grpId="0" animBg="1"/>
      <p:bldP spid="14" grpId="0" animBg="1"/>
      <p:bldP spid="15"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4586</Words>
  <Application>Microsoft Office PowerPoint</Application>
  <PresentationFormat>Breitbild</PresentationFormat>
  <Paragraphs>772</Paragraphs>
  <Slides>41</Slides>
  <Notes>0</Notes>
  <HiddenSlides>0</HiddenSlides>
  <MMClips>0</MMClips>
  <ScaleCrop>false</ScaleCrop>
  <HeadingPairs>
    <vt:vector size="8" baseType="variant">
      <vt:variant>
        <vt:lpstr>Verwendete Schriftarten</vt:lpstr>
      </vt:variant>
      <vt:variant>
        <vt:i4>6</vt:i4>
      </vt:variant>
      <vt:variant>
        <vt:lpstr>Design</vt:lpstr>
      </vt:variant>
      <vt:variant>
        <vt:i4>1</vt:i4>
      </vt:variant>
      <vt:variant>
        <vt:lpstr>Eingebettete OLE-Server</vt:lpstr>
      </vt:variant>
      <vt:variant>
        <vt:i4>1</vt:i4>
      </vt:variant>
      <vt:variant>
        <vt:lpstr>Folientitel</vt:lpstr>
      </vt:variant>
      <vt:variant>
        <vt:i4>41</vt:i4>
      </vt:variant>
    </vt:vector>
  </HeadingPairs>
  <TitlesOfParts>
    <vt:vector size="49" baseType="lpstr">
      <vt:lpstr>Arial</vt:lpstr>
      <vt:lpstr>Calibri</vt:lpstr>
      <vt:lpstr>Calibri Light</vt:lpstr>
      <vt:lpstr>MV Boli</vt:lpstr>
      <vt:lpstr>Symbol</vt:lpstr>
      <vt:lpstr>Times New Roman</vt:lpstr>
      <vt:lpstr>Office</vt:lpstr>
      <vt:lpstr>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26</cp:revision>
  <dcterms:created xsi:type="dcterms:W3CDTF">2024-08-09T08:43:42Z</dcterms:created>
  <dcterms:modified xsi:type="dcterms:W3CDTF">2024-08-13T07:09:22Z</dcterms:modified>
</cp:coreProperties>
</file>