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356" r:id="rId2"/>
    <p:sldId id="287" r:id="rId3"/>
    <p:sldId id="288" r:id="rId4"/>
    <p:sldId id="402" r:id="rId5"/>
    <p:sldId id="403" r:id="rId6"/>
    <p:sldId id="400" r:id="rId7"/>
    <p:sldId id="289" r:id="rId8"/>
    <p:sldId id="399" r:id="rId9"/>
    <p:sldId id="290" r:id="rId10"/>
    <p:sldId id="291" r:id="rId11"/>
  </p:sldIdLst>
  <p:sldSz cx="12192000" cy="6858000"/>
  <p:notesSz cx="6669088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2E25EED5-8132-435C-AFD7-306E0AD57669}">
          <p14:sldIdLst/>
        </p14:section>
        <p14:section name="Abschnitt ohne Titel" id="{48DD65F4-95C4-4E8C-B219-22762737FA73}">
          <p14:sldIdLst>
            <p14:sldId id="356"/>
            <p14:sldId id="287"/>
            <p14:sldId id="288"/>
            <p14:sldId id="402"/>
            <p14:sldId id="403"/>
            <p14:sldId id="400"/>
            <p14:sldId id="289"/>
            <p14:sldId id="399"/>
            <p14:sldId id="290"/>
            <p14:sldId id="291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73333" autoAdjust="0"/>
  </p:normalViewPr>
  <p:slideViewPr>
    <p:cSldViewPr snapToGrid="0">
      <p:cViewPr varScale="1">
        <p:scale>
          <a:sx n="84" d="100"/>
          <a:sy n="84" d="100"/>
        </p:scale>
        <p:origin x="157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77825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92F960-4ED3-495B-A310-80DCAD909A7E}" type="datetimeFigureOut">
              <a:rPr lang="de-DE" smtClean="0"/>
              <a:t>24.10.2025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778250" y="942975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DAE644-9ECC-4E18-B2F7-5B98200D5EC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823106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E0FFA8-6ABA-443B-8244-9EC3C46D4890}" type="datetimeFigureOut">
              <a:rPr lang="de-DE" smtClean="0"/>
              <a:t>24.10.2025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57188" y="1241425"/>
            <a:ext cx="5954712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66909" y="4777194"/>
            <a:ext cx="533527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789DDE-ED35-4A43-BA4D-CEC27D9B6C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69949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3B0109-7989-4E75-8DAB-6D389555998C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178663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b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F6521F-8BF0-4861-8761-AB8A14363915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912467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F6521F-8BF0-4861-8761-AB8A14363915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305966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789DDE-ED35-4A43-BA4D-CEC27D9B6C5F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74356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789DDE-ED35-4A43-BA4D-CEC27D9B6C5F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767907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789DDE-ED35-4A43-BA4D-CEC27D9B6C5F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869002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F6521F-8BF0-4861-8761-AB8A14363915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020807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F6521F-8BF0-4861-8761-AB8A14363915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283810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de-DE" b="0" dirty="0"/>
          </a:p>
          <a:p>
            <a:pPr marL="0" indent="0">
              <a:buNone/>
            </a:pPr>
            <a:r>
              <a:rPr lang="de-DE" b="1" dirty="0"/>
              <a:t>     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F6521F-8BF0-4861-8761-AB8A14363915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002059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13A58-5CA1-4EE1-BBEB-E046D3677DA7}" type="datetimeFigureOut">
              <a:rPr lang="de-DE" smtClean="0"/>
              <a:t>24.10.2025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C88D2-2443-4C75-A577-FEE31FABDCF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380518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13A58-5CA1-4EE1-BBEB-E046D3677DA7}" type="datetimeFigureOut">
              <a:rPr lang="de-DE" smtClean="0"/>
              <a:t>24.10.2025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C88D2-2443-4C75-A577-FEE31FABDCF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49793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13A58-5CA1-4EE1-BBEB-E046D3677DA7}" type="datetimeFigureOut">
              <a:rPr lang="de-DE" smtClean="0"/>
              <a:t>24.10.2025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C88D2-2443-4C75-A577-FEE31FABDCF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72493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13A58-5CA1-4EE1-BBEB-E046D3677DA7}" type="datetimeFigureOut">
              <a:rPr lang="de-DE" smtClean="0"/>
              <a:t>24.10.2025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C88D2-2443-4C75-A577-FEE31FABDCF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29722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13A58-5CA1-4EE1-BBEB-E046D3677DA7}" type="datetimeFigureOut">
              <a:rPr lang="de-DE" smtClean="0"/>
              <a:t>24.10.2025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C88D2-2443-4C75-A577-FEE31FABDCF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0475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13A58-5CA1-4EE1-BBEB-E046D3677DA7}" type="datetimeFigureOut">
              <a:rPr lang="de-DE" smtClean="0"/>
              <a:t>24.10.2025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C88D2-2443-4C75-A577-FEE31FABDCF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678956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13A58-5CA1-4EE1-BBEB-E046D3677DA7}" type="datetimeFigureOut">
              <a:rPr lang="de-DE" smtClean="0"/>
              <a:t>24.10.2025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C88D2-2443-4C75-A577-FEE31FABDCF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95953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13A58-5CA1-4EE1-BBEB-E046D3677DA7}" type="datetimeFigureOut">
              <a:rPr lang="de-DE" smtClean="0"/>
              <a:t>24.10.2025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C88D2-2443-4C75-A577-FEE31FABDCF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744327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13A58-5CA1-4EE1-BBEB-E046D3677DA7}" type="datetimeFigureOut">
              <a:rPr lang="de-DE" smtClean="0"/>
              <a:t>24.10.2025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C88D2-2443-4C75-A577-FEE31FABDCF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164218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13A58-5CA1-4EE1-BBEB-E046D3677DA7}" type="datetimeFigureOut">
              <a:rPr lang="de-DE" smtClean="0"/>
              <a:t>24.10.2025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C88D2-2443-4C75-A577-FEE31FABDCF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146840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13A58-5CA1-4EE1-BBEB-E046D3677DA7}" type="datetimeFigureOut">
              <a:rPr lang="de-DE" smtClean="0"/>
              <a:t>24.10.2025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C88D2-2443-4C75-A577-FEE31FABDCF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755830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313A58-5CA1-4EE1-BBEB-E046D3677DA7}" type="datetimeFigureOut">
              <a:rPr lang="de-DE" smtClean="0"/>
              <a:t>24.10.2025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EC88D2-2443-4C75-A577-FEE31FABDCF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01325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E641CA0-54DA-494E-81E1-F4E8670B28AB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/>
          <a:lstStyle/>
          <a:p>
            <a:r>
              <a:rPr lang="de-DE" dirty="0"/>
              <a:t> </a:t>
            </a:r>
            <a:r>
              <a:rPr lang="de-DE" sz="4800" b="1" dirty="0">
                <a:solidFill>
                  <a:schemeClr val="bg1"/>
                </a:solidFill>
              </a:rPr>
              <a:t>Zustellung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27EE937-2591-4137-8F31-8EDE6D8819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e-DE" b="1" u="sng" dirty="0"/>
              <a:t>Definition:</a:t>
            </a:r>
          </a:p>
          <a:p>
            <a:pPr marL="0" indent="0">
              <a:buNone/>
            </a:pPr>
            <a:r>
              <a:rPr lang="de-DE" b="0" dirty="0"/>
              <a:t>Zustellung ist die Bekanntgabe eines Schriftstücks in der vom Gesetz vorgeschriebenen Form.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b="1" u="sng" dirty="0"/>
              <a:t>Zweck</a:t>
            </a:r>
            <a:r>
              <a:rPr lang="de-DE" u="sng" dirty="0"/>
              <a:t>:</a:t>
            </a:r>
          </a:p>
          <a:p>
            <a:pPr marL="0" indent="0">
              <a:buNone/>
            </a:pPr>
            <a:r>
              <a:rPr lang="de-DE" b="0" dirty="0"/>
              <a:t>gesicherter Nachweis, wann, wem, wo, was zugestellt wurde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b="1" u="sng" dirty="0"/>
              <a:t>Wirkung</a:t>
            </a:r>
            <a:r>
              <a:rPr lang="de-DE" u="sng" dirty="0"/>
              <a:t>:</a:t>
            </a:r>
          </a:p>
          <a:p>
            <a:pPr marL="0" indent="0">
              <a:buNone/>
            </a:pPr>
            <a:r>
              <a:rPr lang="de-DE" dirty="0"/>
              <a:t>Mit der Zustellung beginnt die Frist zu laufen, z.B. Rechtsmittel</a:t>
            </a:r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3D8632A8-8E6E-41FE-B2EE-BD8D9DCEA562}"/>
              </a:ext>
            </a:extLst>
          </p:cNvPr>
          <p:cNvSpPr/>
          <p:nvPr/>
        </p:nvSpPr>
        <p:spPr>
          <a:xfrm rot="694494">
            <a:off x="7218131" y="4260190"/>
            <a:ext cx="4808353" cy="2137147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/>
              <a:t>Warum darf erst ab Zustellung mit der Vollstreckung begonnen werden?</a:t>
            </a:r>
          </a:p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95792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47BC64D-38E5-4623-B8EA-C470B1962B87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de-DE" dirty="0"/>
              <a:t>Verfahrensgrundsätze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112C0FC-F4E6-4B9C-9492-7A3B3C20F8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de-DE" dirty="0"/>
          </a:p>
          <a:p>
            <a:r>
              <a:rPr lang="de-DE" dirty="0"/>
              <a:t>Dispositionsmaxime</a:t>
            </a:r>
          </a:p>
          <a:p>
            <a:r>
              <a:rPr lang="de-DE" dirty="0"/>
              <a:t>Beibringungsgrundsatz</a:t>
            </a:r>
          </a:p>
          <a:p>
            <a:r>
              <a:rPr lang="de-DE" dirty="0"/>
              <a:t>Formalisierungsgrundsatz</a:t>
            </a:r>
          </a:p>
          <a:p>
            <a:r>
              <a:rPr lang="de-DE" dirty="0"/>
              <a:t>Beschleunigungsgrundsatz § 802a ZPO</a:t>
            </a:r>
          </a:p>
          <a:p>
            <a:r>
              <a:rPr lang="de-DE" dirty="0"/>
              <a:t>Verbot der Überpfändung § 803 ZPO</a:t>
            </a:r>
          </a:p>
          <a:p>
            <a:r>
              <a:rPr lang="de-DE" dirty="0"/>
              <a:t>Verbot der Kahlpfändung z.B. §811 ZPO</a:t>
            </a:r>
          </a:p>
          <a:p>
            <a:r>
              <a:rPr lang="de-DE" dirty="0"/>
              <a:t>Effektive Verwertung</a:t>
            </a:r>
          </a:p>
          <a:p>
            <a:r>
              <a:rPr lang="de-DE" dirty="0"/>
              <a:t>Prioritätsgrundsatz § 804 Abs. 3 ZPO</a:t>
            </a:r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6B208B5D-1F24-4E32-B079-97A5A7254C75}"/>
              </a:ext>
            </a:extLst>
          </p:cNvPr>
          <p:cNvSpPr/>
          <p:nvPr/>
        </p:nvSpPr>
        <p:spPr>
          <a:xfrm rot="488797">
            <a:off x="7567448" y="2743201"/>
            <a:ext cx="4146331" cy="1778384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/>
              <a:t>Übung Handout   S. 26 + 27</a:t>
            </a:r>
          </a:p>
        </p:txBody>
      </p:sp>
    </p:spTree>
    <p:extLst>
      <p:ext uri="{BB962C8B-B14F-4D97-AF65-F5344CB8AC3E}">
        <p14:creationId xmlns:p14="http://schemas.microsoft.com/office/powerpoint/2010/main" val="3929396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de-DE" dirty="0"/>
              <a:t>3. </a:t>
            </a:r>
            <a:r>
              <a:rPr lang="de-DE"/>
              <a:t>Zustellung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/>
              <a:t>Vollstreckung ist nur zulässig, wenn der Titel dem Schuldner vor Vollstreckung oder zeitgleich zugestellt wird    §750 Abs 1 ZPO</a:t>
            </a:r>
          </a:p>
          <a:p>
            <a:pPr marL="0" indent="0">
              <a:buNone/>
            </a:pPr>
            <a:r>
              <a:rPr lang="de-DE" dirty="0"/>
              <a:t>  </a:t>
            </a:r>
            <a:r>
              <a:rPr lang="de-DE" sz="2400" dirty="0"/>
              <a:t>( </a:t>
            </a:r>
            <a:r>
              <a:rPr lang="de-DE" sz="2400" b="1" dirty="0"/>
              <a:t>Ausnahme</a:t>
            </a:r>
            <a:r>
              <a:rPr lang="de-DE" sz="2400" dirty="0"/>
              <a:t>: einstweilige Verfügungen/ Anordnungen nach </a:t>
            </a:r>
            <a:r>
              <a:rPr lang="de-DE" sz="2400" dirty="0" err="1"/>
              <a:t>GewSchG</a:t>
            </a:r>
            <a:endParaRPr lang="de-DE" sz="2400" dirty="0"/>
          </a:p>
          <a:p>
            <a:pPr marL="0" indent="0">
              <a:buNone/>
            </a:pPr>
            <a:r>
              <a:rPr lang="de-DE" sz="2400" dirty="0"/>
              <a:t>                        oder </a:t>
            </a:r>
            <a:r>
              <a:rPr lang="de-DE" sz="2400" dirty="0" err="1"/>
              <a:t>FamFG</a:t>
            </a:r>
            <a:r>
              <a:rPr lang="de-DE" sz="2400" dirty="0"/>
              <a:t>)</a:t>
            </a:r>
          </a:p>
          <a:p>
            <a:pPr marL="0" indent="0">
              <a:buNone/>
            </a:pPr>
            <a:r>
              <a:rPr lang="de-DE" dirty="0"/>
              <a:t>                         </a:t>
            </a:r>
          </a:p>
          <a:p>
            <a:pPr marL="0" indent="0">
              <a:buNone/>
            </a:pPr>
            <a:r>
              <a:rPr lang="de-DE" dirty="0"/>
              <a:t>                                      ↙                                                       ↘</a:t>
            </a:r>
          </a:p>
          <a:p>
            <a:pPr marL="0" indent="0">
              <a:buNone/>
            </a:pPr>
            <a:r>
              <a:rPr lang="de-DE" dirty="0"/>
              <a:t>Von Amts wegen § 166 ZPO                           im Parteibetrieb§ 191 ZPO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5636712" y="2974931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91683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de-DE" dirty="0"/>
              <a:t>Zustellung von Amts wegen §§ 166 ZPO ff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/>
              <a:t>zuzustellen </a:t>
            </a:r>
            <a:r>
              <a:rPr lang="de-DE" u="sng" dirty="0"/>
              <a:t>ohne Antrag </a:t>
            </a:r>
            <a:r>
              <a:rPr lang="de-DE" dirty="0"/>
              <a:t>sofern vom Gericht angeordnet oder vom Gesetz vorgesehen</a:t>
            </a:r>
          </a:p>
          <a:p>
            <a:r>
              <a:rPr lang="de-DE" dirty="0"/>
              <a:t>auszuführen durch die Geschäftsstelle (</a:t>
            </a:r>
            <a:r>
              <a:rPr lang="de-DE" dirty="0" err="1"/>
              <a:t>UdG</a:t>
            </a:r>
            <a:r>
              <a:rPr lang="de-DE" dirty="0"/>
              <a:t>)</a:t>
            </a:r>
          </a:p>
          <a:p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7669FA27-3FA8-44A9-A820-5CA281CB1A32}"/>
              </a:ext>
            </a:extLst>
          </p:cNvPr>
          <p:cNvSpPr/>
          <p:nvPr/>
        </p:nvSpPr>
        <p:spPr>
          <a:xfrm rot="20981865">
            <a:off x="3455276" y="3900464"/>
            <a:ext cx="5281448" cy="1954924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/>
              <a:t>Welche Zustellungsarten gibt es ?</a:t>
            </a:r>
          </a:p>
        </p:txBody>
      </p:sp>
    </p:spTree>
    <p:extLst>
      <p:ext uri="{BB962C8B-B14F-4D97-AF65-F5344CB8AC3E}">
        <p14:creationId xmlns:p14="http://schemas.microsoft.com/office/powerpoint/2010/main" val="1401987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28D47477-FEB4-4F1E-A804-F48BF6367A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 rot="21027421">
            <a:off x="180862" y="292864"/>
            <a:ext cx="3741191" cy="2494127"/>
          </a:xfrm>
          <a:prstGeom prst="rect">
            <a:avLst/>
          </a:prstGeom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90FBECD2-C3EA-45B0-9572-2C83BA69848C}"/>
              </a:ext>
            </a:extLst>
          </p:cNvPr>
          <p:cNvSpPr/>
          <p:nvPr/>
        </p:nvSpPr>
        <p:spPr>
          <a:xfrm rot="20993123">
            <a:off x="446086" y="2672594"/>
            <a:ext cx="387074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000" b="1" dirty="0"/>
              <a:t>durch Aushändigung an Amtsstelle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1F437169-0A9A-4A67-8EC2-51E5E66ECE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21881" y="0"/>
            <a:ext cx="4010354" cy="2673569"/>
          </a:xfrm>
          <a:prstGeom prst="rect">
            <a:avLst/>
          </a:prstGeom>
        </p:spPr>
      </p:pic>
      <p:sp>
        <p:nvSpPr>
          <p:cNvPr id="9" name="Rechteck 8">
            <a:extLst>
              <a:ext uri="{FF2B5EF4-FFF2-40B4-BE49-F238E27FC236}">
                <a16:creationId xmlns:a16="http://schemas.microsoft.com/office/drawing/2014/main" id="{7892823E-C10F-494A-AB8B-7463B98E32EA}"/>
              </a:ext>
            </a:extLst>
          </p:cNvPr>
          <p:cNvSpPr/>
          <p:nvPr/>
        </p:nvSpPr>
        <p:spPr>
          <a:xfrm>
            <a:off x="5341852" y="2641415"/>
            <a:ext cx="197041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000" b="1" dirty="0"/>
              <a:t>Aufgabe zur Post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EA4E2AF4-4451-4EB3-AD5E-A289A39CCDA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8296" r="12926"/>
          <a:stretch/>
        </p:blipFill>
        <p:spPr>
          <a:xfrm rot="834258">
            <a:off x="8573543" y="656002"/>
            <a:ext cx="3405353" cy="2379182"/>
          </a:xfrm>
          <a:prstGeom prst="rect">
            <a:avLst/>
          </a:prstGeom>
        </p:spPr>
      </p:pic>
      <p:sp>
        <p:nvSpPr>
          <p:cNvPr id="11" name="Rechteck 10">
            <a:extLst>
              <a:ext uri="{FF2B5EF4-FFF2-40B4-BE49-F238E27FC236}">
                <a16:creationId xmlns:a16="http://schemas.microsoft.com/office/drawing/2014/main" id="{43C9D1FF-020F-43CA-8F74-28D0CABF63CF}"/>
              </a:ext>
            </a:extLst>
          </p:cNvPr>
          <p:cNvSpPr/>
          <p:nvPr/>
        </p:nvSpPr>
        <p:spPr>
          <a:xfrm rot="815780">
            <a:off x="8556765" y="2983642"/>
            <a:ext cx="295927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000" b="1" dirty="0"/>
              <a:t>Einschreiben / Rückschein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EA27B239-6199-49BE-941F-59A15030AB0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348304">
            <a:off x="2079185" y="3163519"/>
            <a:ext cx="2412289" cy="3408247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205FA1F4-1877-4010-B848-1CF2B40B6B7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302965">
            <a:off x="6955724" y="3235113"/>
            <a:ext cx="2608916" cy="3442497"/>
          </a:xfrm>
          <a:prstGeom prst="rect">
            <a:avLst/>
          </a:prstGeom>
        </p:spPr>
      </p:pic>
      <p:sp>
        <p:nvSpPr>
          <p:cNvPr id="15" name="Rechteck 14">
            <a:extLst>
              <a:ext uri="{FF2B5EF4-FFF2-40B4-BE49-F238E27FC236}">
                <a16:creationId xmlns:a16="http://schemas.microsoft.com/office/drawing/2014/main" id="{D69B908B-ED1A-455F-B046-144A9E484A10}"/>
              </a:ext>
            </a:extLst>
          </p:cNvPr>
          <p:cNvSpPr/>
          <p:nvPr/>
        </p:nvSpPr>
        <p:spPr>
          <a:xfrm>
            <a:off x="4555491" y="4513699"/>
            <a:ext cx="250305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000" b="1" dirty="0"/>
              <a:t>Zustellungsurkunde / </a:t>
            </a:r>
          </a:p>
          <a:p>
            <a:r>
              <a:rPr lang="de-DE" sz="2000" b="1" dirty="0"/>
              <a:t>Empfangsbekenntnis</a:t>
            </a:r>
          </a:p>
        </p:txBody>
      </p:sp>
    </p:spTree>
    <p:extLst>
      <p:ext uri="{BB962C8B-B14F-4D97-AF65-F5344CB8AC3E}">
        <p14:creationId xmlns:p14="http://schemas.microsoft.com/office/powerpoint/2010/main" val="3433170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1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D8CAB412-E8BE-42D6-9187-0F0D6E0715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 rot="21061197">
            <a:off x="416969" y="302069"/>
            <a:ext cx="4155032" cy="3624111"/>
          </a:xfrm>
          <a:prstGeom prst="rect">
            <a:avLst/>
          </a:prstGeom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707DD0A1-CB34-4E83-85C3-A9DB77227C5D}"/>
              </a:ext>
            </a:extLst>
          </p:cNvPr>
          <p:cNvSpPr/>
          <p:nvPr/>
        </p:nvSpPr>
        <p:spPr>
          <a:xfrm rot="21056436">
            <a:off x="1307118" y="3834111"/>
            <a:ext cx="366953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000" b="1" dirty="0"/>
              <a:t>öffentliche Zustellung § 185 ZPO 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70F78BE5-C03C-44CA-B8DC-D03E9C06C8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402561">
            <a:off x="7210834" y="269999"/>
            <a:ext cx="4810125" cy="3209925"/>
          </a:xfrm>
          <a:prstGeom prst="rect">
            <a:avLst/>
          </a:prstGeom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38718A9F-AE2E-4E05-B4E0-E0676C10A1B9}"/>
              </a:ext>
            </a:extLst>
          </p:cNvPr>
          <p:cNvSpPr/>
          <p:nvPr/>
        </p:nvSpPr>
        <p:spPr>
          <a:xfrm rot="381610">
            <a:off x="7506310" y="3432221"/>
            <a:ext cx="366619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000" b="1" dirty="0"/>
              <a:t>durch besonderen Wachtmeister</a:t>
            </a:r>
          </a:p>
        </p:txBody>
      </p:sp>
      <p:pic>
        <p:nvPicPr>
          <p:cNvPr id="2050" name="Picture 2" descr="Recycling-Briefumschlag DL, mit Fenster, selbstklebend 110x220mm grau 25St.">
            <a:extLst>
              <a:ext uri="{FF2B5EF4-FFF2-40B4-BE49-F238E27FC236}">
                <a16:creationId xmlns:a16="http://schemas.microsoft.com/office/drawing/2014/main" id="{A25C7E30-67D5-415B-83E2-AA52E79006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45" b="17525"/>
          <a:stretch/>
        </p:blipFill>
        <p:spPr bwMode="auto">
          <a:xfrm>
            <a:off x="6486815" y="3840438"/>
            <a:ext cx="3686757" cy="2727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B62293BF-7DC2-4345-894B-250211467AF7}"/>
              </a:ext>
            </a:extLst>
          </p:cNvPr>
          <p:cNvSpPr/>
          <p:nvPr/>
        </p:nvSpPr>
        <p:spPr>
          <a:xfrm>
            <a:off x="5234491" y="5204264"/>
            <a:ext cx="100309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000" b="1" dirty="0"/>
              <a:t>formlos</a:t>
            </a:r>
          </a:p>
        </p:txBody>
      </p:sp>
    </p:spTree>
    <p:extLst>
      <p:ext uri="{BB962C8B-B14F-4D97-AF65-F5344CB8AC3E}">
        <p14:creationId xmlns:p14="http://schemas.microsoft.com/office/powerpoint/2010/main" val="3077552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956AC498-90A1-48C4-8F45-AD557CEB4E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641835" y="110359"/>
            <a:ext cx="4966137" cy="7598979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FF954139-00E3-409C-9FDA-5480427C4C67}"/>
              </a:ext>
            </a:extLst>
          </p:cNvPr>
          <p:cNvSpPr txBox="1"/>
          <p:nvPr/>
        </p:nvSpPr>
        <p:spPr>
          <a:xfrm>
            <a:off x="677917" y="583324"/>
            <a:ext cx="29639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i="1" u="sng" dirty="0"/>
              <a:t>Veröffentlichungsverfügung</a:t>
            </a:r>
          </a:p>
        </p:txBody>
      </p:sp>
    </p:spTree>
    <p:extLst>
      <p:ext uri="{BB962C8B-B14F-4D97-AF65-F5344CB8AC3E}">
        <p14:creationId xmlns:p14="http://schemas.microsoft.com/office/powerpoint/2010/main" val="35592089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de-DE" dirty="0"/>
              <a:t>Zustellung im Parteibetrieb § 191 ZPO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Zustellung auf Betreiben der Parteien zugelassen</a:t>
            </a:r>
          </a:p>
          <a:p>
            <a:r>
              <a:rPr lang="de-DE" dirty="0"/>
              <a:t>Auftrag, d.h. die Partei kann den </a:t>
            </a:r>
            <a:r>
              <a:rPr lang="de-DE" u="sng" dirty="0"/>
              <a:t>Gerichtsvollzieher</a:t>
            </a:r>
            <a:r>
              <a:rPr lang="de-DE" dirty="0"/>
              <a:t> beauftragen, die Zustellung eines Schriftstückes vorzunehmen</a:t>
            </a:r>
          </a:p>
          <a:p>
            <a:endParaRPr lang="de-DE" dirty="0"/>
          </a:p>
          <a:p>
            <a:pPr marL="0" indent="0">
              <a:buNone/>
            </a:pPr>
            <a:r>
              <a:rPr lang="de-DE" b="1" dirty="0"/>
              <a:t>Zustellungsarten:</a:t>
            </a:r>
            <a:r>
              <a:rPr lang="de-DE" dirty="0"/>
              <a:t>- persönliche Übergabe</a:t>
            </a:r>
          </a:p>
          <a:p>
            <a:pPr marL="0" indent="0">
              <a:buNone/>
            </a:pPr>
            <a:r>
              <a:rPr lang="de-DE" dirty="0"/>
              <a:t>                               - Aufgabe zur Post</a:t>
            </a:r>
          </a:p>
          <a:p>
            <a:pPr marL="0" indent="0">
              <a:buNone/>
            </a:pPr>
            <a:r>
              <a:rPr lang="de-DE" dirty="0"/>
              <a:t>                               -von Anwalt zu Anwalt</a:t>
            </a:r>
          </a:p>
          <a:p>
            <a:endParaRPr lang="de-DE" dirty="0"/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86183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AC9DB240-C043-4126-B056-AED4CA29E6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6056" y="894986"/>
            <a:ext cx="9664612" cy="5068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4096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de-DE" dirty="0"/>
              <a:t>Ersatzzustellung §§ 178 ff ZPO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persönliche Übergabe nicht möglich, dann ersatzweise Zustellung in nachfolgender Reihenfolge: </a:t>
            </a:r>
          </a:p>
          <a:p>
            <a:endParaRPr lang="de-DE" dirty="0"/>
          </a:p>
          <a:p>
            <a:pPr marL="514350" indent="-514350">
              <a:buFont typeface="+mj-lt"/>
              <a:buAutoNum type="arabicPeriod"/>
            </a:pPr>
            <a:r>
              <a:rPr lang="de-DE" dirty="0"/>
              <a:t>Übergabe an vertretungsberechtigte Person, erwachsenem Familienangehörigen oder Mitbewohner, beschäftigte Person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/>
              <a:t>Einlegung in Briefkasten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/>
              <a:t>Niederlegung</a:t>
            </a:r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E37B30CD-2622-4490-BA71-F8681E664F2D}"/>
              </a:ext>
            </a:extLst>
          </p:cNvPr>
          <p:cNvSpPr/>
          <p:nvPr/>
        </p:nvSpPr>
        <p:spPr>
          <a:xfrm rot="488797">
            <a:off x="7015655" y="4398579"/>
            <a:ext cx="4146331" cy="1778384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/>
              <a:t>Übung  zur Zustellung Handout   S. 22-24</a:t>
            </a:r>
          </a:p>
        </p:txBody>
      </p:sp>
    </p:spTree>
    <p:extLst>
      <p:ext uri="{BB962C8B-B14F-4D97-AF65-F5344CB8AC3E}">
        <p14:creationId xmlns:p14="http://schemas.microsoft.com/office/powerpoint/2010/main" val="717826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Zwangsvollstreckung</Template>
  <TotalTime>0</TotalTime>
  <Words>300</Words>
  <Application>Microsoft Office PowerPoint</Application>
  <PresentationFormat>Breitbild</PresentationFormat>
  <Paragraphs>70</Paragraphs>
  <Slides>10</Slides>
  <Notes>9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</vt:lpstr>
      <vt:lpstr> Zustellung</vt:lpstr>
      <vt:lpstr>3. Zustellung</vt:lpstr>
      <vt:lpstr>Zustellung von Amts wegen §§ 166 ZPO ff</vt:lpstr>
      <vt:lpstr>PowerPoint-Präsentation</vt:lpstr>
      <vt:lpstr>PowerPoint-Präsentation</vt:lpstr>
      <vt:lpstr>PowerPoint-Präsentation</vt:lpstr>
      <vt:lpstr>Zustellung im Parteibetrieb § 191 ZPO</vt:lpstr>
      <vt:lpstr>PowerPoint-Präsentation</vt:lpstr>
      <vt:lpstr>Ersatzzustellung §§ 178 ff ZPO</vt:lpstr>
      <vt:lpstr>Verfahrensgrundsätze</vt:lpstr>
    </vt:vector>
  </TitlesOfParts>
  <Company>ITDZ-Berlin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Zustellung</dc:title>
  <dc:creator>Körner, Josephin</dc:creator>
  <cp:lastModifiedBy>Körner, Josephin</cp:lastModifiedBy>
  <cp:revision>1</cp:revision>
  <cp:lastPrinted>2025-05-15T18:37:14Z</cp:lastPrinted>
  <dcterms:created xsi:type="dcterms:W3CDTF">2025-10-24T07:20:43Z</dcterms:created>
  <dcterms:modified xsi:type="dcterms:W3CDTF">2025-10-24T07:22:01Z</dcterms:modified>
</cp:coreProperties>
</file>