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69"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8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6C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67" d="100"/>
          <a:sy n="67" d="100"/>
        </p:scale>
        <p:origin x="642" y="18"/>
      </p:cViewPr>
      <p:guideLst>
        <p:guide orient="horz" pos="338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962495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885650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89784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42525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635E96B7-77CD-440C-87B8-BEF7E92A1610}"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93986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35E96B7-77CD-440C-87B8-BEF7E92A1610}"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192395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35E96B7-77CD-440C-87B8-BEF7E92A1610}" type="datetimeFigureOut">
              <a:rPr lang="de-DE" smtClean="0"/>
              <a:t>13.08.2024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22292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35E96B7-77CD-440C-87B8-BEF7E92A1610}" type="datetimeFigureOut">
              <a:rPr lang="de-DE" smtClean="0"/>
              <a:t>13.08.2024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13090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35E96B7-77CD-440C-87B8-BEF7E92A1610}" type="datetimeFigureOut">
              <a:rPr lang="de-DE" smtClean="0"/>
              <a:t>13.08.2024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399495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35E96B7-77CD-440C-87B8-BEF7E92A1610}"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3294179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35E96B7-77CD-440C-87B8-BEF7E92A1610}"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832595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E96B7-77CD-440C-87B8-BEF7E92A1610}" type="datetimeFigureOut">
              <a:rPr lang="de-DE" smtClean="0"/>
              <a:t>13.08.2024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65FEA-8E4D-46A5-AE31-715A0E56B733}" type="slidenum">
              <a:rPr lang="de-DE" smtClean="0"/>
              <a:t>‹Nr.›</a:t>
            </a:fld>
            <a:endParaRPr lang="de-DE"/>
          </a:p>
        </p:txBody>
      </p:sp>
    </p:spTree>
    <p:extLst>
      <p:ext uri="{BB962C8B-B14F-4D97-AF65-F5344CB8AC3E}">
        <p14:creationId xmlns:p14="http://schemas.microsoft.com/office/powerpoint/2010/main" val="4216088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7" y="1879662"/>
            <a:ext cx="9767887" cy="38419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Gerichte, Behörden und die Staatsanwaltschaften sollen und müssen für den Bürger </a:t>
            </a:r>
            <a:r>
              <a:rPr lang="de-DE" dirty="0" smtClean="0"/>
              <a:t>erreichbar </a:t>
            </a:r>
            <a:r>
              <a:rPr lang="de-DE" dirty="0"/>
              <a:t>sein: schriftlich, telefonisch, elektronisch und mittels Telefax. </a:t>
            </a:r>
          </a:p>
          <a:p>
            <a:r>
              <a:rPr lang="de-DE" dirty="0"/>
              <a:t>Anträge und Erklärungen müssen während der Dienststunden entgegengenommen werden, aber auch außerhalb der Dienststunden sind besondere Eil– und Bereitschaftsdienste eingerichtet. Damit Schriftstücke auch bei verschlossener Eingangstür des Gerichts bzw. der Behörde zu jeder Tages- und Nachtzeit zugehen können, ist ein Briefkasten am Haupteingang der Dienstgebäude angebracht. Dieser ist mit einer Zeitschaltuhr versehen, so dass er als Tages – und Nachtbriefkasten verwendet wird und der genaue Zeitpunkt des Eingangs dokumentiert werden kann. Dieser muss mit einer Aufschrift versehen sein, aus der sich die Bezeichnung des Gerichts, der Behörde die Leerungszeiten und die für Sonn- und Feiertage getroffenen Regelungen ergeben. Fristsachen können dabei am Tag des Fristablaufs bis 24:00 Uhr fristwahrend eingeworfen werden. </a:t>
            </a:r>
            <a:endParaRPr lang="de-DE" sz="1600" dirty="0"/>
          </a:p>
        </p:txBody>
      </p:sp>
      <p:sp>
        <p:nvSpPr>
          <p:cNvPr id="2" name="Abgerundetes Rechteck 1"/>
          <p:cNvSpPr/>
          <p:nvPr/>
        </p:nvSpPr>
        <p:spPr>
          <a:xfrm>
            <a:off x="1019819" y="1471893"/>
            <a:ext cx="9960124"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Behandlung von Posteingang/Postausgang durch die Briefannahmestellen </a:t>
            </a:r>
            <a:endParaRPr lang="de-DE" sz="2400" dirty="0"/>
          </a:p>
        </p:txBody>
      </p:sp>
    </p:spTree>
    <p:extLst>
      <p:ext uri="{BB962C8B-B14F-4D97-AF65-F5344CB8AC3E}">
        <p14:creationId xmlns:p14="http://schemas.microsoft.com/office/powerpoint/2010/main" val="185518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4594883" y="2501180"/>
            <a:ext cx="5481717" cy="62136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err="1" smtClean="0"/>
              <a:t>UdG</a:t>
            </a:r>
            <a:r>
              <a:rPr lang="de-DE" dirty="0" smtClean="0"/>
              <a:t> bringt Datumsstempel und Kürzel an</a:t>
            </a:r>
          </a:p>
          <a:p>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813971" y="2238318"/>
            <a:ext cx="533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Übergabe direkt in der Geschäftsstelle</a:t>
            </a:r>
            <a:endParaRPr lang="de-DE" sz="1600" dirty="0"/>
          </a:p>
        </p:txBody>
      </p:sp>
      <p:sp>
        <p:nvSpPr>
          <p:cNvPr id="2" name="Abgerundetes Rechteck 1"/>
          <p:cNvSpPr/>
          <p:nvPr/>
        </p:nvSpPr>
        <p:spPr>
          <a:xfrm>
            <a:off x="4594883" y="1199985"/>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t>Präsentat</a:t>
            </a:r>
            <a:endParaRPr lang="de-DE" sz="2400" dirty="0"/>
          </a:p>
        </p:txBody>
      </p:sp>
      <p:sp>
        <p:nvSpPr>
          <p:cNvPr id="13" name="Abgerundetes Rechteck 12"/>
          <p:cNvSpPr/>
          <p:nvPr/>
        </p:nvSpPr>
        <p:spPr>
          <a:xfrm>
            <a:off x="1955213" y="3159891"/>
            <a:ext cx="7160212" cy="11487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Geht der Schriftsatz mit dem Eingangsstempel am selben Tag auf der Geschäftsstelle ein, wird nur ein Namenskürzel des </a:t>
            </a:r>
            <a:r>
              <a:rPr lang="de-DE" dirty="0" err="1" smtClean="0"/>
              <a:t>UdG</a:t>
            </a:r>
            <a:r>
              <a:rPr lang="de-DE" dirty="0" smtClean="0"/>
              <a:t> angebracht.</a:t>
            </a:r>
          </a:p>
          <a:p>
            <a:pPr algn="ctr"/>
            <a:endParaRPr lang="de-DE" dirty="0"/>
          </a:p>
        </p:txBody>
      </p:sp>
      <p:sp>
        <p:nvSpPr>
          <p:cNvPr id="14" name="Abgerundetes Rechteck 13"/>
          <p:cNvSpPr/>
          <p:nvPr/>
        </p:nvSpPr>
        <p:spPr>
          <a:xfrm>
            <a:off x="813971" y="3460640"/>
            <a:ext cx="152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Info</a:t>
            </a:r>
            <a:endParaRPr lang="de-DE" sz="1600" dirty="0"/>
          </a:p>
        </p:txBody>
      </p:sp>
      <p:sp>
        <p:nvSpPr>
          <p:cNvPr id="4" name="Abgerundetes Rechteck 3"/>
          <p:cNvSpPr/>
          <p:nvPr/>
        </p:nvSpPr>
        <p:spPr>
          <a:xfrm>
            <a:off x="1955213" y="5104835"/>
            <a:ext cx="7160212" cy="10858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Das Eingangsdatum ist immer maßgeblich.</a:t>
            </a:r>
          </a:p>
          <a:p>
            <a:pPr algn="ctr"/>
            <a:r>
              <a:rPr lang="de-DE" dirty="0" smtClean="0"/>
              <a:t>Geht der Schriftsatz nach Ablauf einer Frist ein, ist der Nachweis hierüber das angebrachte </a:t>
            </a:r>
            <a:r>
              <a:rPr lang="de-DE" dirty="0" err="1" smtClean="0"/>
              <a:t>Präsentat</a:t>
            </a:r>
            <a:r>
              <a:rPr lang="de-DE" dirty="0" smtClean="0"/>
              <a:t>!</a:t>
            </a:r>
            <a:endParaRPr lang="de-DE" dirty="0"/>
          </a:p>
        </p:txBody>
      </p:sp>
      <p:sp>
        <p:nvSpPr>
          <p:cNvPr id="12" name="Abgerundetes Rechteck 11"/>
          <p:cNvSpPr/>
          <p:nvPr/>
        </p:nvSpPr>
        <p:spPr>
          <a:xfrm>
            <a:off x="813971" y="4891753"/>
            <a:ext cx="152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Wichtig!</a:t>
            </a:r>
            <a:endParaRPr lang="de-DE" sz="1600" dirty="0"/>
          </a:p>
        </p:txBody>
      </p:sp>
    </p:spTree>
    <p:extLst>
      <p:ext uri="{BB962C8B-B14F-4D97-AF65-F5344CB8AC3E}">
        <p14:creationId xmlns:p14="http://schemas.microsoft.com/office/powerpoint/2010/main" val="2452936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3" grpId="0" animBg="1"/>
      <p:bldP spid="14" grpId="0" animBg="1"/>
      <p:bldP spid="4"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425486" y="1939437"/>
            <a:ext cx="7381266" cy="130680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g</a:t>
            </a:r>
            <a:r>
              <a:rPr lang="de-DE" dirty="0" smtClean="0"/>
              <a:t>enau im </a:t>
            </a:r>
            <a:r>
              <a:rPr lang="de-DE" dirty="0" err="1" smtClean="0"/>
              <a:t>Präsentat</a:t>
            </a:r>
            <a:r>
              <a:rPr lang="de-DE" dirty="0" smtClean="0"/>
              <a:t> vermerken</a:t>
            </a:r>
          </a:p>
          <a:p>
            <a:pPr marL="285750" indent="-285750">
              <a:buFont typeface="Arial" panose="020B0604020202020204" pitchFamily="34" charset="0"/>
              <a:buChar char="•"/>
            </a:pPr>
            <a:r>
              <a:rPr lang="de-DE" dirty="0"/>
              <a:t>n</a:t>
            </a:r>
            <a:r>
              <a:rPr lang="de-DE" dirty="0" smtClean="0"/>
              <a:t>ur von Gerichtszahlstelle anzunehmen</a:t>
            </a:r>
          </a:p>
          <a:p>
            <a:pPr marL="285750" indent="-285750">
              <a:buFont typeface="Arial" panose="020B0604020202020204" pitchFamily="34" charset="0"/>
              <a:buChar char="•"/>
            </a:pPr>
            <a:r>
              <a:rPr lang="de-DE" dirty="0"/>
              <a:t>k</a:t>
            </a:r>
            <a:r>
              <a:rPr lang="de-DE" dirty="0" smtClean="0"/>
              <a:t>eine Annahme bei persönlicher Überreichung</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664355" y="181664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Bargeld</a:t>
            </a:r>
            <a:endParaRPr lang="de-DE" sz="16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Behandlung von besonderen Eingängen</a:t>
            </a:r>
            <a:endParaRPr lang="de-DE" sz="2400" dirty="0"/>
          </a:p>
        </p:txBody>
      </p:sp>
      <p:sp>
        <p:nvSpPr>
          <p:cNvPr id="13" name="Abgerundetes Rechteck 12"/>
          <p:cNvSpPr/>
          <p:nvPr/>
        </p:nvSpPr>
        <p:spPr>
          <a:xfrm>
            <a:off x="2425486" y="3442769"/>
            <a:ext cx="7381266" cy="11487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Übergabe an Postwertzeichenverwalter</a:t>
            </a:r>
          </a:p>
          <a:p>
            <a:pPr marL="285750" indent="-285750">
              <a:buFont typeface="Arial" panose="020B0604020202020204" pitchFamily="34" charset="0"/>
              <a:buChar char="•"/>
            </a:pPr>
            <a:r>
              <a:rPr lang="de-DE" dirty="0"/>
              <a:t>i</a:t>
            </a:r>
            <a:r>
              <a:rPr lang="de-DE" dirty="0" smtClean="0"/>
              <a:t>m </a:t>
            </a:r>
            <a:r>
              <a:rPr lang="de-DE" dirty="0" err="1" smtClean="0"/>
              <a:t>Präsentat</a:t>
            </a:r>
            <a:r>
              <a:rPr lang="de-DE" dirty="0" smtClean="0"/>
              <a:t> vermerken</a:t>
            </a:r>
          </a:p>
          <a:p>
            <a:pPr marL="285750" indent="-285750">
              <a:buFont typeface="Arial" panose="020B0604020202020204" pitchFamily="34" charset="0"/>
              <a:buChar char="•"/>
            </a:pPr>
            <a:r>
              <a:rPr lang="de-DE" dirty="0" smtClean="0"/>
              <a:t>Freiumschläge für Rücksendung nutzen</a:t>
            </a:r>
          </a:p>
          <a:p>
            <a:pPr marL="285750" indent="-285750">
              <a:buFont typeface="Arial" panose="020B0604020202020204" pitchFamily="34" charset="0"/>
              <a:buChar char="•"/>
            </a:pPr>
            <a:r>
              <a:rPr lang="de-DE" dirty="0" smtClean="0"/>
              <a:t>Postwertzeichen nicht stempeln oder ablösen</a:t>
            </a:r>
            <a:endParaRPr lang="de-DE" dirty="0"/>
          </a:p>
        </p:txBody>
      </p:sp>
      <p:sp>
        <p:nvSpPr>
          <p:cNvPr id="14" name="Abgerundetes Rechteck 13"/>
          <p:cNvSpPr/>
          <p:nvPr/>
        </p:nvSpPr>
        <p:spPr>
          <a:xfrm>
            <a:off x="517123" y="3344777"/>
            <a:ext cx="1970356" cy="125167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Post-wertzeichen und Frei-umschläge</a:t>
            </a:r>
            <a:endParaRPr lang="de-DE" sz="1600" dirty="0"/>
          </a:p>
        </p:txBody>
      </p:sp>
      <p:sp>
        <p:nvSpPr>
          <p:cNvPr id="4" name="Abgerundetes Rechteck 3"/>
          <p:cNvSpPr/>
          <p:nvPr/>
        </p:nvSpPr>
        <p:spPr>
          <a:xfrm>
            <a:off x="2425486" y="5155490"/>
            <a:ext cx="7160212" cy="12840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Genau im </a:t>
            </a:r>
            <a:r>
              <a:rPr lang="de-DE" dirty="0" err="1" smtClean="0"/>
              <a:t>Präsentat</a:t>
            </a:r>
            <a:r>
              <a:rPr lang="de-DE" dirty="0" smtClean="0"/>
              <a:t> vermerken</a:t>
            </a:r>
          </a:p>
          <a:p>
            <a:pPr marL="285750" indent="-285750">
              <a:buFont typeface="Arial" panose="020B0604020202020204" pitchFamily="34" charset="0"/>
              <a:buChar char="•"/>
            </a:pPr>
            <a:r>
              <a:rPr lang="de-DE" dirty="0" smtClean="0"/>
              <a:t>Verfahren gem. </a:t>
            </a:r>
            <a:r>
              <a:rPr lang="de-DE" dirty="0" err="1" smtClean="0"/>
              <a:t>Gewahrsamsachenanweisung</a:t>
            </a:r>
            <a:endParaRPr lang="de-DE" dirty="0" smtClean="0"/>
          </a:p>
          <a:p>
            <a:pPr marL="285750" indent="-285750">
              <a:buFont typeface="Arial" panose="020B0604020202020204" pitchFamily="34" charset="0"/>
              <a:buChar char="•"/>
            </a:pPr>
            <a:r>
              <a:rPr lang="de-DE" dirty="0" smtClean="0"/>
              <a:t>Eintrag im Werteingangsbuch</a:t>
            </a:r>
          </a:p>
          <a:p>
            <a:pPr marL="285750" indent="-285750">
              <a:buFont typeface="Arial" panose="020B0604020202020204" pitchFamily="34" charset="0"/>
              <a:buChar char="•"/>
            </a:pPr>
            <a:r>
              <a:rPr lang="de-DE" dirty="0" smtClean="0"/>
              <a:t>Unaufgefordert Empfangsbestätigung erteilen</a:t>
            </a:r>
            <a:endParaRPr lang="de-DE" dirty="0"/>
          </a:p>
        </p:txBody>
      </p:sp>
      <p:sp>
        <p:nvSpPr>
          <p:cNvPr id="12" name="Abgerundetes Rechteck 11"/>
          <p:cNvSpPr/>
          <p:nvPr/>
        </p:nvSpPr>
        <p:spPr>
          <a:xfrm>
            <a:off x="517123" y="4906633"/>
            <a:ext cx="2141805"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Wertgegenstände</a:t>
            </a:r>
            <a:endParaRPr lang="de-DE" sz="1600" dirty="0"/>
          </a:p>
        </p:txBody>
      </p:sp>
      <p:sp>
        <p:nvSpPr>
          <p:cNvPr id="15" name="Gefaltete Ecke 14"/>
          <p:cNvSpPr/>
          <p:nvPr/>
        </p:nvSpPr>
        <p:spPr>
          <a:xfrm>
            <a:off x="9115425" y="1851773"/>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21 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355767">
            <a:off x="9115425" y="3590970"/>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21 II-IV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9125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3" grpId="0" animBg="1"/>
      <p:bldP spid="14" grpId="0" animBg="1"/>
      <p:bldP spid="4" grpId="0" animBg="1"/>
      <p:bldP spid="12"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425486" y="1939437"/>
            <a:ext cx="7381266" cy="130680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Präsentieren</a:t>
            </a:r>
          </a:p>
          <a:p>
            <a:pPr marL="285750" indent="-285750">
              <a:buFont typeface="Arial" panose="020B0604020202020204" pitchFamily="34" charset="0"/>
              <a:buChar char="•"/>
            </a:pPr>
            <a:r>
              <a:rPr lang="de-DE" dirty="0" smtClean="0"/>
              <a:t>Vollständigkeit prüfen</a:t>
            </a:r>
          </a:p>
          <a:p>
            <a:pPr marL="285750" indent="-285750">
              <a:buFont typeface="Arial" panose="020B0604020202020204" pitchFamily="34" charset="0"/>
              <a:buChar char="•"/>
            </a:pPr>
            <a:r>
              <a:rPr lang="de-DE" dirty="0" smtClean="0"/>
              <a:t>Beiliegende Anlagen nicht von der Sendung trennen</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664355" y="181664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Anlagen</a:t>
            </a:r>
            <a:endParaRPr lang="de-DE" sz="16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Behandlung von besonderen Eingängen</a:t>
            </a:r>
            <a:endParaRPr lang="de-DE" sz="2400" dirty="0"/>
          </a:p>
        </p:txBody>
      </p:sp>
      <p:sp>
        <p:nvSpPr>
          <p:cNvPr id="15" name="Gefaltete Ecke 14"/>
          <p:cNvSpPr/>
          <p:nvPr/>
        </p:nvSpPr>
        <p:spPr>
          <a:xfrm>
            <a:off x="9115425" y="1851773"/>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20 I,III,IV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355767">
            <a:off x="10339791" y="2428597"/>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6 I S.3 GOV</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4189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80">
                                          <p:stCondLst>
                                            <p:cond delay="0"/>
                                          </p:stCondLst>
                                        </p:cTn>
                                        <p:tgtEl>
                                          <p:spTgt spid="16"/>
                                        </p:tgtEl>
                                      </p:cBhvr>
                                    </p:animEffect>
                                    <p:anim calcmode="lin" valueType="num">
                                      <p:cBhvr>
                                        <p:cTn id="2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1" dur="26">
                                          <p:stCondLst>
                                            <p:cond delay="650"/>
                                          </p:stCondLst>
                                        </p:cTn>
                                        <p:tgtEl>
                                          <p:spTgt spid="16"/>
                                        </p:tgtEl>
                                      </p:cBhvr>
                                      <p:to x="100000" y="60000"/>
                                    </p:animScale>
                                    <p:animScale>
                                      <p:cBhvr>
                                        <p:cTn id="32" dur="166" decel="50000">
                                          <p:stCondLst>
                                            <p:cond delay="676"/>
                                          </p:stCondLst>
                                        </p:cTn>
                                        <p:tgtEl>
                                          <p:spTgt spid="16"/>
                                        </p:tgtEl>
                                      </p:cBhvr>
                                      <p:to x="100000" y="100000"/>
                                    </p:animScale>
                                    <p:animScale>
                                      <p:cBhvr>
                                        <p:cTn id="33" dur="26">
                                          <p:stCondLst>
                                            <p:cond delay="1312"/>
                                          </p:stCondLst>
                                        </p:cTn>
                                        <p:tgtEl>
                                          <p:spTgt spid="16"/>
                                        </p:tgtEl>
                                      </p:cBhvr>
                                      <p:to x="100000" y="80000"/>
                                    </p:animScale>
                                    <p:animScale>
                                      <p:cBhvr>
                                        <p:cTn id="34" dur="166" decel="50000">
                                          <p:stCondLst>
                                            <p:cond delay="1338"/>
                                          </p:stCondLst>
                                        </p:cTn>
                                        <p:tgtEl>
                                          <p:spTgt spid="16"/>
                                        </p:tgtEl>
                                      </p:cBhvr>
                                      <p:to x="100000" y="100000"/>
                                    </p:animScale>
                                    <p:animScale>
                                      <p:cBhvr>
                                        <p:cTn id="35" dur="26">
                                          <p:stCondLst>
                                            <p:cond delay="1642"/>
                                          </p:stCondLst>
                                        </p:cTn>
                                        <p:tgtEl>
                                          <p:spTgt spid="16"/>
                                        </p:tgtEl>
                                      </p:cBhvr>
                                      <p:to x="100000" y="90000"/>
                                    </p:animScale>
                                    <p:animScale>
                                      <p:cBhvr>
                                        <p:cTn id="36" dur="166" decel="50000">
                                          <p:stCondLst>
                                            <p:cond delay="1668"/>
                                          </p:stCondLst>
                                        </p:cTn>
                                        <p:tgtEl>
                                          <p:spTgt spid="16"/>
                                        </p:tgtEl>
                                      </p:cBhvr>
                                      <p:to x="100000" y="100000"/>
                                    </p:animScale>
                                    <p:animScale>
                                      <p:cBhvr>
                                        <p:cTn id="37" dur="26">
                                          <p:stCondLst>
                                            <p:cond delay="1808"/>
                                          </p:stCondLst>
                                        </p:cTn>
                                        <p:tgtEl>
                                          <p:spTgt spid="16"/>
                                        </p:tgtEl>
                                      </p:cBhvr>
                                      <p:to x="100000" y="95000"/>
                                    </p:animScale>
                                    <p:animScale>
                                      <p:cBhvr>
                                        <p:cTn id="38"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11980" y="3300592"/>
            <a:ext cx="7381266" cy="152713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10 Fächer (0-9)</a:t>
            </a:r>
          </a:p>
          <a:p>
            <a:pPr marL="285750" indent="-285750">
              <a:buFont typeface="Arial" panose="020B0604020202020204" pitchFamily="34" charset="0"/>
              <a:buChar char="•"/>
            </a:pPr>
            <a:r>
              <a:rPr lang="de-DE" dirty="0" smtClean="0"/>
              <a:t>Einsortieren der Post unter der letzten Zahl der Laufenden Nummer des Aktenzeichens</a:t>
            </a:r>
          </a:p>
          <a:p>
            <a:pPr marL="285750" indent="-285750">
              <a:buFont typeface="Arial" panose="020B0604020202020204" pitchFamily="34" charset="0"/>
              <a:buChar char="•"/>
            </a:pPr>
            <a:r>
              <a:rPr lang="de-DE" dirty="0" smtClean="0"/>
              <a:t>Innerhalt </a:t>
            </a:r>
            <a:r>
              <a:rPr lang="de-DE" dirty="0" err="1" smtClean="0"/>
              <a:t>dere</a:t>
            </a:r>
            <a:r>
              <a:rPr lang="de-DE" dirty="0" smtClean="0"/>
              <a:t> Fächer, der älteste Posteingang als unterstes</a:t>
            </a:r>
          </a:p>
          <a:p>
            <a:pPr marL="285750" indent="-285750">
              <a:buFont typeface="Arial" panose="020B0604020202020204" pitchFamily="34" charset="0"/>
              <a:buChar char="•"/>
            </a:pPr>
            <a:r>
              <a:rPr lang="de-DE" dirty="0" smtClean="0"/>
              <a:t>Weiterer Vermerk über Verbleib in der Fachanwendung</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117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Postmappe/ Notabene</a:t>
            </a:r>
            <a:endParaRPr lang="de-DE" sz="2400" dirty="0"/>
          </a:p>
        </p:txBody>
      </p:sp>
      <p:sp>
        <p:nvSpPr>
          <p:cNvPr id="16" name="Gefaltete Ecke 15"/>
          <p:cNvSpPr/>
          <p:nvPr/>
        </p:nvSpPr>
        <p:spPr>
          <a:xfrm rot="355767">
            <a:off x="9433139" y="1951562"/>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 8 V GOV</a:t>
            </a:r>
            <a:endParaRPr lang="de-DE" b="1" dirty="0">
              <a:solidFill>
                <a:schemeClr val="tx1"/>
              </a:solidFill>
              <a:latin typeface="MV Boli" panose="02000500030200090000" pitchFamily="2" charset="0"/>
              <a:cs typeface="MV Boli" panose="02000500030200090000" pitchFamily="2" charset="0"/>
            </a:endParaRPr>
          </a:p>
        </p:txBody>
      </p:sp>
      <p:sp>
        <p:nvSpPr>
          <p:cNvPr id="4" name="Abgerundetes Rechteck 3"/>
          <p:cNvSpPr/>
          <p:nvPr/>
        </p:nvSpPr>
        <p:spPr>
          <a:xfrm>
            <a:off x="2422256" y="1996882"/>
            <a:ext cx="6948257" cy="9144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Jede Abteilung/Kammer/Senat führt eine eigene Postmappe.</a:t>
            </a:r>
          </a:p>
          <a:p>
            <a:pPr algn="ctr"/>
            <a:r>
              <a:rPr lang="de-DE" dirty="0" smtClean="0"/>
              <a:t>Die Postmappe ist regelmäßig durchzusehen und enthalten Eingange zu Akten, die sich im Geschäftsgang befinden.</a:t>
            </a:r>
            <a:endParaRPr lang="de-DE" dirty="0"/>
          </a:p>
        </p:txBody>
      </p:sp>
      <p:sp>
        <p:nvSpPr>
          <p:cNvPr id="11" name="Abgerundetes Rechteck 10"/>
          <p:cNvSpPr/>
          <p:nvPr/>
        </p:nvSpPr>
        <p:spPr>
          <a:xfrm>
            <a:off x="813971" y="185470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Notabene</a:t>
            </a:r>
            <a:endParaRPr lang="de-DE" sz="1600" dirty="0"/>
          </a:p>
        </p:txBody>
      </p:sp>
      <p:sp>
        <p:nvSpPr>
          <p:cNvPr id="13" name="Gefaltete Ecke 12"/>
          <p:cNvSpPr/>
          <p:nvPr/>
        </p:nvSpPr>
        <p:spPr>
          <a:xfrm>
            <a:off x="3944156" y="5035144"/>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Achtung!</a:t>
            </a:r>
            <a:endParaRPr lang="de-DE"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434241">
            <a:off x="5687715" y="5095135"/>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Termins-post ist umgehend vorzulegen </a:t>
            </a:r>
            <a:endParaRPr lang="de-DE"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rot="21158182">
            <a:off x="7344517" y="4970616"/>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dirty="0" smtClean="0">
                <a:solidFill>
                  <a:schemeClr val="tx1"/>
                </a:solidFill>
                <a:latin typeface="MV Boli" panose="02000500030200090000" pitchFamily="2" charset="0"/>
                <a:cs typeface="MV Boli" panose="02000500030200090000" pitchFamily="2" charset="0"/>
              </a:rPr>
              <a:t>Diese Gehört nicht in die Postmappe!!</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9716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4" grpId="0" animBg="1"/>
      <p:bldP spid="11" grpId="0" animBg="1"/>
      <p:bldP spid="13" grpId="0" animBg="1"/>
      <p:bldP spid="14"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115936" y="3598192"/>
            <a:ext cx="9767887" cy="15595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smtClean="0"/>
              <a:t>Ist </a:t>
            </a:r>
            <a:r>
              <a:rPr lang="de-DE" sz="2000" dirty="0"/>
              <a:t>Teil der Geschäftsstelle, § 4 Abs. 1 GOV </a:t>
            </a:r>
          </a:p>
          <a:p>
            <a:pPr marL="342900" indent="-342900">
              <a:buFont typeface="Arial" panose="020B0604020202020204" pitchFamily="34" charset="0"/>
              <a:buChar char="•"/>
            </a:pPr>
            <a:r>
              <a:rPr lang="de-DE" sz="2000" dirty="0" smtClean="0"/>
              <a:t>Gemeinsame  Briefannahmestelle </a:t>
            </a:r>
            <a:r>
              <a:rPr lang="de-DE" sz="2000" dirty="0"/>
              <a:t>zur Erleichterung des Schriftverkehrs des rechtssuchenden Publikums mit den angeschlossenen Gerichten/Behörden, § 4 Abs. 1 Satz 2 GOV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7" y="1879662"/>
            <a:ext cx="9767887" cy="11923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Versehen </a:t>
            </a:r>
            <a:r>
              <a:rPr lang="de-DE" sz="2000" dirty="0"/>
              <a:t>mit einer Zeitschaltuhr (als Nachtbriefkasten verwendbar zu genauen Dokumentation des Zeitpunktes des Eingangs) </a:t>
            </a:r>
          </a:p>
        </p:txBody>
      </p:sp>
      <p:sp>
        <p:nvSpPr>
          <p:cNvPr id="2" name="Abgerundetes Rechteck 1"/>
          <p:cNvSpPr/>
          <p:nvPr/>
        </p:nvSpPr>
        <p:spPr>
          <a:xfrm>
            <a:off x="1019819" y="1471893"/>
            <a:ext cx="590961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 Briefkasten am Haupteingang des Dienstgebäudes </a:t>
            </a:r>
          </a:p>
        </p:txBody>
      </p:sp>
      <p:sp>
        <p:nvSpPr>
          <p:cNvPr id="8" name="Abgerundetes Rechteck 7"/>
          <p:cNvSpPr/>
          <p:nvPr/>
        </p:nvSpPr>
        <p:spPr>
          <a:xfrm>
            <a:off x="1021977" y="3219662"/>
            <a:ext cx="6421811"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 Briefannahmestelle – Gemeinsame Briefannahmestelle </a:t>
            </a:r>
            <a:endParaRPr lang="de-DE" sz="2000" b="1" dirty="0"/>
          </a:p>
        </p:txBody>
      </p:sp>
      <p:sp>
        <p:nvSpPr>
          <p:cNvPr id="10" name="Gefaltete Ecke 9"/>
          <p:cNvSpPr/>
          <p:nvPr/>
        </p:nvSpPr>
        <p:spPr>
          <a:xfrm rot="20978591">
            <a:off x="5060361" y="5069973"/>
            <a:ext cx="1269303" cy="12280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4 I</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GOV</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18382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80">
                                          <p:stCondLst>
                                            <p:cond delay="0"/>
                                          </p:stCondLst>
                                        </p:cTn>
                                        <p:tgtEl>
                                          <p:spTgt spid="10"/>
                                        </p:tgtEl>
                                      </p:cBhvr>
                                    </p:animEffect>
                                    <p:anim calcmode="lin" valueType="num">
                                      <p:cBhvr>
                                        <p:cTn id="3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7" dur="26">
                                          <p:stCondLst>
                                            <p:cond delay="650"/>
                                          </p:stCondLst>
                                        </p:cTn>
                                        <p:tgtEl>
                                          <p:spTgt spid="10"/>
                                        </p:tgtEl>
                                      </p:cBhvr>
                                      <p:to x="100000" y="60000"/>
                                    </p:animScale>
                                    <p:animScale>
                                      <p:cBhvr>
                                        <p:cTn id="38" dur="166" decel="50000">
                                          <p:stCondLst>
                                            <p:cond delay="676"/>
                                          </p:stCondLst>
                                        </p:cTn>
                                        <p:tgtEl>
                                          <p:spTgt spid="10"/>
                                        </p:tgtEl>
                                      </p:cBhvr>
                                      <p:to x="100000" y="100000"/>
                                    </p:animScale>
                                    <p:animScale>
                                      <p:cBhvr>
                                        <p:cTn id="39" dur="26">
                                          <p:stCondLst>
                                            <p:cond delay="1312"/>
                                          </p:stCondLst>
                                        </p:cTn>
                                        <p:tgtEl>
                                          <p:spTgt spid="10"/>
                                        </p:tgtEl>
                                      </p:cBhvr>
                                      <p:to x="100000" y="80000"/>
                                    </p:animScale>
                                    <p:animScale>
                                      <p:cBhvr>
                                        <p:cTn id="40" dur="166" decel="50000">
                                          <p:stCondLst>
                                            <p:cond delay="1338"/>
                                          </p:stCondLst>
                                        </p:cTn>
                                        <p:tgtEl>
                                          <p:spTgt spid="10"/>
                                        </p:tgtEl>
                                      </p:cBhvr>
                                      <p:to x="100000" y="100000"/>
                                    </p:animScale>
                                    <p:animScale>
                                      <p:cBhvr>
                                        <p:cTn id="41" dur="26">
                                          <p:stCondLst>
                                            <p:cond delay="1642"/>
                                          </p:stCondLst>
                                        </p:cTn>
                                        <p:tgtEl>
                                          <p:spTgt spid="10"/>
                                        </p:tgtEl>
                                      </p:cBhvr>
                                      <p:to x="100000" y="90000"/>
                                    </p:animScale>
                                    <p:animScale>
                                      <p:cBhvr>
                                        <p:cTn id="42" dur="166" decel="50000">
                                          <p:stCondLst>
                                            <p:cond delay="1668"/>
                                          </p:stCondLst>
                                        </p:cTn>
                                        <p:tgtEl>
                                          <p:spTgt spid="10"/>
                                        </p:tgtEl>
                                      </p:cBhvr>
                                      <p:to x="100000" y="100000"/>
                                    </p:animScale>
                                    <p:animScale>
                                      <p:cBhvr>
                                        <p:cTn id="43" dur="26">
                                          <p:stCondLst>
                                            <p:cond delay="1808"/>
                                          </p:stCondLst>
                                        </p:cTn>
                                        <p:tgtEl>
                                          <p:spTgt spid="10"/>
                                        </p:tgtEl>
                                      </p:cBhvr>
                                      <p:to x="100000" y="95000"/>
                                    </p:animScale>
                                    <p:animScale>
                                      <p:cBhvr>
                                        <p:cTn id="44"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2" grpId="0" animBg="1"/>
      <p:bldP spid="8"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115934" y="4308443"/>
            <a:ext cx="9767887" cy="23818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Im Kern sind die Briefannahmestellen zuständig für: </a:t>
            </a:r>
          </a:p>
          <a:p>
            <a:pPr marL="285750" indent="-285750">
              <a:buFont typeface="Arial" panose="020B0604020202020204" pitchFamily="34" charset="0"/>
              <a:buChar char="•"/>
            </a:pPr>
            <a:r>
              <a:rPr lang="de-DE" dirty="0" smtClean="0"/>
              <a:t>den </a:t>
            </a:r>
            <a:r>
              <a:rPr lang="de-DE" dirty="0"/>
              <a:t>Posteingang (alle Dokumente, die elektronisch oder in Papierform zugeleitet </a:t>
            </a:r>
            <a:r>
              <a:rPr lang="de-DE" dirty="0" smtClean="0"/>
              <a:t>werden </a:t>
            </a:r>
            <a:endParaRPr lang="de-DE" dirty="0"/>
          </a:p>
          <a:p>
            <a:pPr marL="285750" indent="-285750">
              <a:buFont typeface="Arial" panose="020B0604020202020204" pitchFamily="34" charset="0"/>
              <a:buChar char="•"/>
            </a:pPr>
            <a:r>
              <a:rPr lang="de-DE" dirty="0" smtClean="0"/>
              <a:t>bei </a:t>
            </a:r>
            <a:r>
              <a:rPr lang="de-DE" dirty="0"/>
              <a:t>Eingang eines Schriftstücks sind der Zeitpunkt des Eingangs und die Zahl der Anlagen unter Beifügung des Namenszeichens anzugeben (= kleines </a:t>
            </a:r>
            <a:r>
              <a:rPr lang="de-DE" dirty="0" err="1"/>
              <a:t>Präsentat</a:t>
            </a:r>
            <a:r>
              <a:rPr lang="de-DE" dirty="0"/>
              <a:t>, Tätigkeit als </a:t>
            </a:r>
            <a:r>
              <a:rPr lang="de-DE" dirty="0" err="1"/>
              <a:t>UdG</a:t>
            </a:r>
            <a:r>
              <a:rPr lang="de-DE" dirty="0"/>
              <a:t>), § 6 Abs. 1 GOV </a:t>
            </a:r>
          </a:p>
          <a:p>
            <a:pPr marL="285750" indent="-285750">
              <a:buFont typeface="Arial" panose="020B0604020202020204" pitchFamily="34" charset="0"/>
              <a:buChar char="•"/>
            </a:pPr>
            <a:r>
              <a:rPr lang="de-DE" dirty="0" smtClean="0"/>
              <a:t>die </a:t>
            </a:r>
            <a:r>
              <a:rPr lang="de-DE" dirty="0"/>
              <a:t>Verteilung/Weiterleitung der Posteingänge </a:t>
            </a:r>
          </a:p>
          <a:p>
            <a:pPr marL="285750" indent="-285750">
              <a:buFont typeface="Arial" panose="020B0604020202020204" pitchFamily="34" charset="0"/>
              <a:buChar char="•"/>
            </a:pPr>
            <a:r>
              <a:rPr lang="de-DE" dirty="0" smtClean="0"/>
              <a:t>den </a:t>
            </a:r>
            <a:r>
              <a:rPr lang="de-DE" dirty="0"/>
              <a:t>Postausgang sowie </a:t>
            </a:r>
          </a:p>
          <a:p>
            <a:pPr marL="285750" indent="-285750">
              <a:buFont typeface="Arial" panose="020B0604020202020204" pitchFamily="34" charset="0"/>
              <a:buChar char="•"/>
            </a:pPr>
            <a:r>
              <a:rPr lang="de-DE" dirty="0" smtClean="0"/>
              <a:t>die </a:t>
            </a:r>
            <a:r>
              <a:rPr lang="de-DE" dirty="0"/>
              <a:t>Leerung des Briefkastens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5" y="1609541"/>
            <a:ext cx="9767887" cy="21538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Briefannahmestelle wird mit einer Beamtin/einem Beamten als Leiterin/Leiter und der erforderlichen Zahl von weiteren Dienstkräften besetzt. </a:t>
            </a:r>
          </a:p>
          <a:p>
            <a:r>
              <a:rPr lang="de-DE" dirty="0"/>
              <a:t>Zur Leiterin oder zum Leiter der Briefannahmestelle kann eine Beamtin/einen Beamten des allgemeinen Justizdienstes oder des </a:t>
            </a:r>
            <a:r>
              <a:rPr lang="de-DE" dirty="0" smtClean="0"/>
              <a:t>Justizwachtmeisterdienstes </a:t>
            </a:r>
            <a:r>
              <a:rPr lang="de-DE" dirty="0"/>
              <a:t>gemäß § 153 GVG betraut </a:t>
            </a:r>
            <a:r>
              <a:rPr lang="de-DE" dirty="0" smtClean="0"/>
              <a:t>werden. Dies </a:t>
            </a:r>
            <a:r>
              <a:rPr lang="de-DE" dirty="0"/>
              <a:t>erfolgt durch die Präsidentin oder den Präsidenten des Gerichts. </a:t>
            </a:r>
            <a:endParaRPr lang="de-DE" dirty="0" smtClean="0"/>
          </a:p>
          <a:p>
            <a:r>
              <a:rPr lang="de-DE" dirty="0"/>
              <a:t>Der Leiterin/dem Leiter der Briefannahmestelle obliegen die Verteilung der Geschäfte und die Regelung des Dienstbetriebes in der Briefannahmestelle. </a:t>
            </a:r>
          </a:p>
        </p:txBody>
      </p:sp>
      <p:sp>
        <p:nvSpPr>
          <p:cNvPr id="2" name="Abgerundetes Rechteck 1"/>
          <p:cNvSpPr/>
          <p:nvPr/>
        </p:nvSpPr>
        <p:spPr>
          <a:xfrm>
            <a:off x="1019820" y="1161239"/>
            <a:ext cx="3995094"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Besetzung und Verantwortliche </a:t>
            </a:r>
            <a:endParaRPr lang="de-DE" sz="2000" b="1" dirty="0"/>
          </a:p>
        </p:txBody>
      </p:sp>
      <p:sp>
        <p:nvSpPr>
          <p:cNvPr id="8" name="Abgerundetes Rechteck 7"/>
          <p:cNvSpPr/>
          <p:nvPr/>
        </p:nvSpPr>
        <p:spPr>
          <a:xfrm>
            <a:off x="1019820" y="3859788"/>
            <a:ext cx="6421811"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Zuständigkeit und Unterscheidung </a:t>
            </a:r>
            <a:endParaRPr lang="de-DE" sz="2000" b="1" dirty="0"/>
          </a:p>
        </p:txBody>
      </p:sp>
      <p:sp>
        <p:nvSpPr>
          <p:cNvPr id="10" name="Gefaltete Ecke 9"/>
          <p:cNvSpPr/>
          <p:nvPr/>
        </p:nvSpPr>
        <p:spPr>
          <a:xfrm rot="21147573">
            <a:off x="119610" y="4704426"/>
            <a:ext cx="1269303" cy="12280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23 GGO I</a:t>
            </a:r>
            <a:endParaRPr lang="de-DE" sz="20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8585054" y="4804477"/>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dirty="0" smtClean="0">
                <a:solidFill>
                  <a:schemeClr val="tx1"/>
                </a:solidFill>
                <a:latin typeface="MV Boli" panose="02000500030200090000" pitchFamily="2" charset="0"/>
                <a:cs typeface="MV Boli" panose="02000500030200090000" pitchFamily="2" charset="0"/>
              </a:rPr>
              <a:t>Posteingang prüfen, ob  bei zust. Gericht eingegangen</a:t>
            </a:r>
            <a:endParaRPr lang="de-DE" sz="16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21425508">
            <a:off x="10086551" y="4804477"/>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=nur dann rechtswirksam und fristwahrend!!</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2965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80">
                                          <p:stCondLst>
                                            <p:cond delay="0"/>
                                          </p:stCondLst>
                                        </p:cTn>
                                        <p:tgtEl>
                                          <p:spTgt spid="10"/>
                                        </p:tgtEl>
                                      </p:cBhvr>
                                    </p:animEffect>
                                    <p:anim calcmode="lin" valueType="num">
                                      <p:cBhvr>
                                        <p:cTn id="3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7" dur="26">
                                          <p:stCondLst>
                                            <p:cond delay="650"/>
                                          </p:stCondLst>
                                        </p:cTn>
                                        <p:tgtEl>
                                          <p:spTgt spid="10"/>
                                        </p:tgtEl>
                                      </p:cBhvr>
                                      <p:to x="100000" y="60000"/>
                                    </p:animScale>
                                    <p:animScale>
                                      <p:cBhvr>
                                        <p:cTn id="38" dur="166" decel="50000">
                                          <p:stCondLst>
                                            <p:cond delay="676"/>
                                          </p:stCondLst>
                                        </p:cTn>
                                        <p:tgtEl>
                                          <p:spTgt spid="10"/>
                                        </p:tgtEl>
                                      </p:cBhvr>
                                      <p:to x="100000" y="100000"/>
                                    </p:animScale>
                                    <p:animScale>
                                      <p:cBhvr>
                                        <p:cTn id="39" dur="26">
                                          <p:stCondLst>
                                            <p:cond delay="1312"/>
                                          </p:stCondLst>
                                        </p:cTn>
                                        <p:tgtEl>
                                          <p:spTgt spid="10"/>
                                        </p:tgtEl>
                                      </p:cBhvr>
                                      <p:to x="100000" y="80000"/>
                                    </p:animScale>
                                    <p:animScale>
                                      <p:cBhvr>
                                        <p:cTn id="40" dur="166" decel="50000">
                                          <p:stCondLst>
                                            <p:cond delay="1338"/>
                                          </p:stCondLst>
                                        </p:cTn>
                                        <p:tgtEl>
                                          <p:spTgt spid="10"/>
                                        </p:tgtEl>
                                      </p:cBhvr>
                                      <p:to x="100000" y="100000"/>
                                    </p:animScale>
                                    <p:animScale>
                                      <p:cBhvr>
                                        <p:cTn id="41" dur="26">
                                          <p:stCondLst>
                                            <p:cond delay="1642"/>
                                          </p:stCondLst>
                                        </p:cTn>
                                        <p:tgtEl>
                                          <p:spTgt spid="10"/>
                                        </p:tgtEl>
                                      </p:cBhvr>
                                      <p:to x="100000" y="90000"/>
                                    </p:animScale>
                                    <p:animScale>
                                      <p:cBhvr>
                                        <p:cTn id="42" dur="166" decel="50000">
                                          <p:stCondLst>
                                            <p:cond delay="1668"/>
                                          </p:stCondLst>
                                        </p:cTn>
                                        <p:tgtEl>
                                          <p:spTgt spid="10"/>
                                        </p:tgtEl>
                                      </p:cBhvr>
                                      <p:to x="100000" y="100000"/>
                                    </p:animScale>
                                    <p:animScale>
                                      <p:cBhvr>
                                        <p:cTn id="43" dur="26">
                                          <p:stCondLst>
                                            <p:cond delay="1808"/>
                                          </p:stCondLst>
                                        </p:cTn>
                                        <p:tgtEl>
                                          <p:spTgt spid="10"/>
                                        </p:tgtEl>
                                      </p:cBhvr>
                                      <p:to x="100000" y="95000"/>
                                    </p:animScale>
                                    <p:animScale>
                                      <p:cBhvr>
                                        <p:cTn id="44" dur="166" decel="50000">
                                          <p:stCondLst>
                                            <p:cond delay="1834"/>
                                          </p:stCondLst>
                                        </p:cTn>
                                        <p:tgtEl>
                                          <p:spTgt spid="10"/>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80">
                                          <p:stCondLst>
                                            <p:cond delay="0"/>
                                          </p:stCondLst>
                                        </p:cTn>
                                        <p:tgtEl>
                                          <p:spTgt spid="12"/>
                                        </p:tgtEl>
                                      </p:cBhvr>
                                    </p:animEffect>
                                    <p:anim calcmode="lin" valueType="num">
                                      <p:cBhvr>
                                        <p:cTn id="5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55" dur="26">
                                          <p:stCondLst>
                                            <p:cond delay="650"/>
                                          </p:stCondLst>
                                        </p:cTn>
                                        <p:tgtEl>
                                          <p:spTgt spid="12"/>
                                        </p:tgtEl>
                                      </p:cBhvr>
                                      <p:to x="100000" y="60000"/>
                                    </p:animScale>
                                    <p:animScale>
                                      <p:cBhvr>
                                        <p:cTn id="56" dur="166" decel="50000">
                                          <p:stCondLst>
                                            <p:cond delay="676"/>
                                          </p:stCondLst>
                                        </p:cTn>
                                        <p:tgtEl>
                                          <p:spTgt spid="12"/>
                                        </p:tgtEl>
                                      </p:cBhvr>
                                      <p:to x="100000" y="100000"/>
                                    </p:animScale>
                                    <p:animScale>
                                      <p:cBhvr>
                                        <p:cTn id="57" dur="26">
                                          <p:stCondLst>
                                            <p:cond delay="1312"/>
                                          </p:stCondLst>
                                        </p:cTn>
                                        <p:tgtEl>
                                          <p:spTgt spid="12"/>
                                        </p:tgtEl>
                                      </p:cBhvr>
                                      <p:to x="100000" y="80000"/>
                                    </p:animScale>
                                    <p:animScale>
                                      <p:cBhvr>
                                        <p:cTn id="58" dur="166" decel="50000">
                                          <p:stCondLst>
                                            <p:cond delay="1338"/>
                                          </p:stCondLst>
                                        </p:cTn>
                                        <p:tgtEl>
                                          <p:spTgt spid="12"/>
                                        </p:tgtEl>
                                      </p:cBhvr>
                                      <p:to x="100000" y="100000"/>
                                    </p:animScale>
                                    <p:animScale>
                                      <p:cBhvr>
                                        <p:cTn id="59" dur="26">
                                          <p:stCondLst>
                                            <p:cond delay="1642"/>
                                          </p:stCondLst>
                                        </p:cTn>
                                        <p:tgtEl>
                                          <p:spTgt spid="12"/>
                                        </p:tgtEl>
                                      </p:cBhvr>
                                      <p:to x="100000" y="90000"/>
                                    </p:animScale>
                                    <p:animScale>
                                      <p:cBhvr>
                                        <p:cTn id="60" dur="166" decel="50000">
                                          <p:stCondLst>
                                            <p:cond delay="1668"/>
                                          </p:stCondLst>
                                        </p:cTn>
                                        <p:tgtEl>
                                          <p:spTgt spid="12"/>
                                        </p:tgtEl>
                                      </p:cBhvr>
                                      <p:to x="100000" y="100000"/>
                                    </p:animScale>
                                    <p:animScale>
                                      <p:cBhvr>
                                        <p:cTn id="61" dur="26">
                                          <p:stCondLst>
                                            <p:cond delay="1808"/>
                                          </p:stCondLst>
                                        </p:cTn>
                                        <p:tgtEl>
                                          <p:spTgt spid="12"/>
                                        </p:tgtEl>
                                      </p:cBhvr>
                                      <p:to x="100000" y="95000"/>
                                    </p:animScale>
                                    <p:animScale>
                                      <p:cBhvr>
                                        <p:cTn id="62" dur="166" decel="50000">
                                          <p:stCondLst>
                                            <p:cond delay="1834"/>
                                          </p:stCondLst>
                                        </p:cTn>
                                        <p:tgtEl>
                                          <p:spTgt spid="12"/>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wipe(down)">
                                      <p:cBhvr>
                                        <p:cTn id="67" dur="580">
                                          <p:stCondLst>
                                            <p:cond delay="0"/>
                                          </p:stCondLst>
                                        </p:cTn>
                                        <p:tgtEl>
                                          <p:spTgt spid="13"/>
                                        </p:tgtEl>
                                      </p:cBhvr>
                                    </p:animEffect>
                                    <p:anim calcmode="lin" valueType="num">
                                      <p:cBhvr>
                                        <p:cTn id="6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73" dur="26">
                                          <p:stCondLst>
                                            <p:cond delay="650"/>
                                          </p:stCondLst>
                                        </p:cTn>
                                        <p:tgtEl>
                                          <p:spTgt spid="13"/>
                                        </p:tgtEl>
                                      </p:cBhvr>
                                      <p:to x="100000" y="60000"/>
                                    </p:animScale>
                                    <p:animScale>
                                      <p:cBhvr>
                                        <p:cTn id="74" dur="166" decel="50000">
                                          <p:stCondLst>
                                            <p:cond delay="676"/>
                                          </p:stCondLst>
                                        </p:cTn>
                                        <p:tgtEl>
                                          <p:spTgt spid="13"/>
                                        </p:tgtEl>
                                      </p:cBhvr>
                                      <p:to x="100000" y="100000"/>
                                    </p:animScale>
                                    <p:animScale>
                                      <p:cBhvr>
                                        <p:cTn id="75" dur="26">
                                          <p:stCondLst>
                                            <p:cond delay="1312"/>
                                          </p:stCondLst>
                                        </p:cTn>
                                        <p:tgtEl>
                                          <p:spTgt spid="13"/>
                                        </p:tgtEl>
                                      </p:cBhvr>
                                      <p:to x="100000" y="80000"/>
                                    </p:animScale>
                                    <p:animScale>
                                      <p:cBhvr>
                                        <p:cTn id="76" dur="166" decel="50000">
                                          <p:stCondLst>
                                            <p:cond delay="1338"/>
                                          </p:stCondLst>
                                        </p:cTn>
                                        <p:tgtEl>
                                          <p:spTgt spid="13"/>
                                        </p:tgtEl>
                                      </p:cBhvr>
                                      <p:to x="100000" y="100000"/>
                                    </p:animScale>
                                    <p:animScale>
                                      <p:cBhvr>
                                        <p:cTn id="77" dur="26">
                                          <p:stCondLst>
                                            <p:cond delay="1642"/>
                                          </p:stCondLst>
                                        </p:cTn>
                                        <p:tgtEl>
                                          <p:spTgt spid="13"/>
                                        </p:tgtEl>
                                      </p:cBhvr>
                                      <p:to x="100000" y="90000"/>
                                    </p:animScale>
                                    <p:animScale>
                                      <p:cBhvr>
                                        <p:cTn id="78" dur="166" decel="50000">
                                          <p:stCondLst>
                                            <p:cond delay="1668"/>
                                          </p:stCondLst>
                                        </p:cTn>
                                        <p:tgtEl>
                                          <p:spTgt spid="13"/>
                                        </p:tgtEl>
                                      </p:cBhvr>
                                      <p:to x="100000" y="100000"/>
                                    </p:animScale>
                                    <p:animScale>
                                      <p:cBhvr>
                                        <p:cTn id="79" dur="26">
                                          <p:stCondLst>
                                            <p:cond delay="1808"/>
                                          </p:stCondLst>
                                        </p:cTn>
                                        <p:tgtEl>
                                          <p:spTgt spid="13"/>
                                        </p:tgtEl>
                                      </p:cBhvr>
                                      <p:to x="100000" y="95000"/>
                                    </p:animScale>
                                    <p:animScale>
                                      <p:cBhvr>
                                        <p:cTn id="8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2" grpId="0" animBg="1"/>
      <p:bldP spid="8" grpId="0" animBg="1"/>
      <p:bldP spid="10"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053943" y="2396671"/>
            <a:ext cx="3657541" cy="20646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smtClean="0"/>
              <a:t>Briefannahmestelle</a:t>
            </a:r>
          </a:p>
          <a:p>
            <a:r>
              <a:rPr lang="de-DE" sz="1600" dirty="0" smtClean="0"/>
              <a:t>Nimmt nur die Post für das eigene Gericht an,</a:t>
            </a:r>
          </a:p>
          <a:p>
            <a:r>
              <a:rPr lang="de-DE" sz="1600" dirty="0" smtClean="0"/>
              <a:t>d.h. für die Geschäftsstelle, der sie als </a:t>
            </a:r>
          </a:p>
          <a:p>
            <a:r>
              <a:rPr lang="de-DE" sz="1600" dirty="0" smtClean="0"/>
              <a:t>Teilgeschäftsstelle angegliedert ist.</a:t>
            </a:r>
            <a:endParaRPr lang="de-DE" sz="1600" dirty="0"/>
          </a:p>
        </p:txBody>
      </p:sp>
      <p:sp>
        <p:nvSpPr>
          <p:cNvPr id="8" name="Abgerundetes Rechteck 7"/>
          <p:cNvSpPr/>
          <p:nvPr/>
        </p:nvSpPr>
        <p:spPr>
          <a:xfrm>
            <a:off x="6927732" y="2343430"/>
            <a:ext cx="3657541" cy="20646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smtClean="0"/>
              <a:t>Gemeinsame Briefannahmestelle</a:t>
            </a:r>
          </a:p>
          <a:p>
            <a:r>
              <a:rPr lang="de-DE" sz="1600" dirty="0" smtClean="0"/>
              <a:t>Hat alle Sendungen, die für das eigene Gericht und für die diesem Gericht angeschlossenen Behörden bestimmt sind, entgegenzunehmen und weiterzuleiten</a:t>
            </a:r>
            <a:endParaRPr lang="de-DE" sz="1600" dirty="0"/>
          </a:p>
        </p:txBody>
      </p:sp>
      <p:sp>
        <p:nvSpPr>
          <p:cNvPr id="13" name="Gefaltete Ecke 12"/>
          <p:cNvSpPr/>
          <p:nvPr/>
        </p:nvSpPr>
        <p:spPr>
          <a:xfrm rot="170618">
            <a:off x="6066823" y="4433012"/>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AG Mitte</a:t>
            </a:r>
          </a:p>
          <a:p>
            <a:pPr algn="ctr"/>
            <a:r>
              <a:rPr lang="de-DE" sz="1600" b="1" dirty="0">
                <a:solidFill>
                  <a:schemeClr val="tx1"/>
                </a:solidFill>
                <a:latin typeface="MV Boli" panose="02000500030200090000" pitchFamily="2" charset="0"/>
                <a:cs typeface="MV Boli" panose="02000500030200090000" pitchFamily="2" charset="0"/>
              </a:rPr>
              <a:t>L</a:t>
            </a:r>
            <a:r>
              <a:rPr lang="de-DE" sz="1600" b="1" dirty="0" smtClean="0">
                <a:solidFill>
                  <a:schemeClr val="tx1"/>
                </a:solidFill>
                <a:latin typeface="MV Boli" panose="02000500030200090000" pitchFamily="2" charset="0"/>
                <a:cs typeface="MV Boli" panose="02000500030200090000" pitchFamily="2" charset="0"/>
              </a:rPr>
              <a:t>G Berlin (Zivil)</a:t>
            </a:r>
            <a:endParaRPr lang="de-DE" sz="16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a:off x="7787784" y="4447490"/>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latin typeface="MV Boli" panose="02000500030200090000" pitchFamily="2" charset="0"/>
                <a:cs typeface="MV Boli" panose="02000500030200090000" pitchFamily="2" charset="0"/>
              </a:rPr>
              <a:t>Moabit:</a:t>
            </a:r>
          </a:p>
          <a:p>
            <a:pPr algn="ctr"/>
            <a:r>
              <a:rPr lang="de-DE" sz="1600" b="1" dirty="0" smtClean="0">
                <a:solidFill>
                  <a:schemeClr val="tx1"/>
                </a:solidFill>
                <a:latin typeface="MV Boli" panose="02000500030200090000" pitchFamily="2" charset="0"/>
                <a:cs typeface="MV Boli" panose="02000500030200090000" pitchFamily="2" charset="0"/>
              </a:rPr>
              <a:t>AG Tiergarten</a:t>
            </a:r>
          </a:p>
          <a:p>
            <a:pPr algn="ctr"/>
            <a:r>
              <a:rPr lang="de-DE" sz="1600" b="1" dirty="0" smtClean="0">
                <a:solidFill>
                  <a:schemeClr val="tx1"/>
                </a:solidFill>
                <a:latin typeface="MV Boli" panose="02000500030200090000" pitchFamily="2" charset="0"/>
                <a:cs typeface="MV Boli" panose="02000500030200090000" pitchFamily="2" charset="0"/>
              </a:rPr>
              <a:t>LG Berlin (</a:t>
            </a:r>
            <a:r>
              <a:rPr lang="de-DE" sz="1600" b="1" dirty="0" err="1" smtClean="0">
                <a:solidFill>
                  <a:schemeClr val="tx1"/>
                </a:solidFill>
                <a:latin typeface="MV Boli" panose="02000500030200090000" pitchFamily="2" charset="0"/>
                <a:cs typeface="MV Boli" panose="02000500030200090000" pitchFamily="2" charset="0"/>
              </a:rPr>
              <a:t>Straf</a:t>
            </a:r>
            <a:r>
              <a:rPr lang="de-DE" sz="1600" b="1" dirty="0" smtClean="0">
                <a:solidFill>
                  <a:schemeClr val="tx1"/>
                </a:solidFill>
                <a:latin typeface="MV Boli" panose="02000500030200090000" pitchFamily="2" charset="0"/>
                <a:cs typeface="MV Boli" panose="02000500030200090000" pitchFamily="2" charset="0"/>
              </a:rPr>
              <a:t>)</a:t>
            </a:r>
          </a:p>
          <a:p>
            <a:pPr algn="ctr"/>
            <a:r>
              <a:rPr lang="de-DE" sz="1600" b="1" dirty="0" err="1" smtClean="0">
                <a:solidFill>
                  <a:schemeClr val="tx1"/>
                </a:solidFill>
                <a:latin typeface="MV Boli" panose="02000500030200090000" pitchFamily="2" charset="0"/>
                <a:cs typeface="MV Boli" panose="02000500030200090000" pitchFamily="2" charset="0"/>
              </a:rPr>
              <a:t>StA</a:t>
            </a:r>
            <a:r>
              <a:rPr lang="de-DE" sz="1600" b="1" dirty="0" smtClean="0">
                <a:solidFill>
                  <a:schemeClr val="tx1"/>
                </a:solidFill>
                <a:latin typeface="MV Boli" panose="02000500030200090000" pitchFamily="2" charset="0"/>
                <a:cs typeface="MV Boli" panose="02000500030200090000" pitchFamily="2" charset="0"/>
              </a:rPr>
              <a:t> Berlin</a:t>
            </a:r>
            <a:endParaRPr lang="de-DE" sz="16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25508">
            <a:off x="9596644" y="4418532"/>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KG Berlin</a:t>
            </a:r>
          </a:p>
          <a:p>
            <a:pPr algn="ctr"/>
            <a:r>
              <a:rPr lang="de-DE" sz="1600" b="1" dirty="0" smtClean="0">
                <a:solidFill>
                  <a:schemeClr val="tx1"/>
                </a:solidFill>
                <a:latin typeface="MV Boli" panose="02000500030200090000" pitchFamily="2" charset="0"/>
                <a:cs typeface="MV Boli" panose="02000500030200090000" pitchFamily="2" charset="0"/>
              </a:rPr>
              <a:t>Verfassungs-gerichtshof</a:t>
            </a:r>
          </a:p>
          <a:p>
            <a:pPr algn="ctr"/>
            <a:r>
              <a:rPr lang="de-DE" sz="1600" b="1" dirty="0" err="1" smtClean="0">
                <a:solidFill>
                  <a:schemeClr val="tx1"/>
                </a:solidFill>
                <a:latin typeface="MV Boli" panose="02000500030200090000" pitchFamily="2" charset="0"/>
                <a:cs typeface="MV Boli" panose="02000500030200090000" pitchFamily="2" charset="0"/>
              </a:rPr>
              <a:t>GenStA</a:t>
            </a:r>
            <a:endParaRPr lang="de-DE" sz="1600" b="1"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p:nvPr/>
        </p:nvCxnSpPr>
        <p:spPr>
          <a:xfrm flipH="1">
            <a:off x="4711485" y="1949417"/>
            <a:ext cx="694419" cy="832771"/>
          </a:xfrm>
          <a:prstGeom prst="straightConnector1">
            <a:avLst/>
          </a:prstGeom>
          <a:ln w="762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6052078" y="1937003"/>
            <a:ext cx="914400" cy="914400"/>
          </a:xfrm>
          <a:prstGeom prst="straightConnector1">
            <a:avLst/>
          </a:prstGeom>
          <a:ln w="762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Tree>
    <p:extLst>
      <p:ext uri="{BB962C8B-B14F-4D97-AF65-F5344CB8AC3E}">
        <p14:creationId xmlns:p14="http://schemas.microsoft.com/office/powerpoint/2010/main" val="99755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84054" y="2557743"/>
            <a:ext cx="6772720" cy="39173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dirty="0"/>
          </a:p>
          <a:p>
            <a:pPr marL="285750" indent="-285750">
              <a:buFont typeface="Arial" panose="020B0604020202020204" pitchFamily="34" charset="0"/>
              <a:buChar char="•"/>
            </a:pPr>
            <a:r>
              <a:rPr lang="de-DE" sz="1400" dirty="0" smtClean="0"/>
              <a:t>der </a:t>
            </a:r>
            <a:r>
              <a:rPr lang="de-DE" sz="1400" dirty="0"/>
              <a:t>Art und Weise der Präsentation, Öffnen der Sendung, Anbringen des Eingangsstempels und Prüfen der Anlagen </a:t>
            </a:r>
          </a:p>
          <a:p>
            <a:pPr marL="285750" indent="-285750">
              <a:buFont typeface="Arial" panose="020B0604020202020204" pitchFamily="34" charset="0"/>
              <a:buChar char="•"/>
            </a:pPr>
            <a:r>
              <a:rPr lang="de-DE" sz="1400" dirty="0" smtClean="0"/>
              <a:t>Eingang </a:t>
            </a:r>
            <a:r>
              <a:rPr lang="de-DE" sz="1400" dirty="0"/>
              <a:t>mit </a:t>
            </a:r>
            <a:r>
              <a:rPr lang="de-DE" sz="1400" dirty="0" err="1"/>
              <a:t>Gerichtskostenstempler</a:t>
            </a:r>
            <a:r>
              <a:rPr lang="de-DE" sz="1400" dirty="0"/>
              <a:t>, Postwertzeichen, Zahlungsmitteln </a:t>
            </a:r>
          </a:p>
          <a:p>
            <a:pPr marL="285750" indent="-285750">
              <a:buFont typeface="Arial" panose="020B0604020202020204" pitchFamily="34" charset="0"/>
              <a:buChar char="•"/>
            </a:pPr>
            <a:r>
              <a:rPr lang="de-DE" sz="1400" dirty="0" smtClean="0"/>
              <a:t>der </a:t>
            </a:r>
            <a:r>
              <a:rPr lang="de-DE" sz="1400" dirty="0"/>
              <a:t>Bestimmung des Empfängers </a:t>
            </a:r>
          </a:p>
          <a:p>
            <a:pPr marL="285750" indent="-285750">
              <a:buFont typeface="Arial" panose="020B0604020202020204" pitchFamily="34" charset="0"/>
              <a:buChar char="•"/>
            </a:pPr>
            <a:r>
              <a:rPr lang="de-DE" sz="1400" dirty="0" smtClean="0"/>
              <a:t>Behandlung </a:t>
            </a:r>
            <a:r>
              <a:rPr lang="de-DE" sz="1400" dirty="0"/>
              <a:t>überbrachter Sendungen </a:t>
            </a:r>
          </a:p>
          <a:p>
            <a:pPr marL="285750" indent="-285750">
              <a:buFont typeface="Arial" panose="020B0604020202020204" pitchFamily="34" charset="0"/>
              <a:buChar char="•"/>
            </a:pPr>
            <a:r>
              <a:rPr lang="de-DE" sz="1400" dirty="0" smtClean="0"/>
              <a:t>Ausstellen </a:t>
            </a:r>
            <a:r>
              <a:rPr lang="de-DE" sz="1400" dirty="0"/>
              <a:t>von Empfangsbekenntnissen </a:t>
            </a:r>
          </a:p>
          <a:p>
            <a:pPr marL="285750" indent="-285750">
              <a:buFont typeface="Arial" panose="020B0604020202020204" pitchFamily="34" charset="0"/>
              <a:buChar char="•"/>
            </a:pPr>
            <a:r>
              <a:rPr lang="de-DE" sz="1400" dirty="0" smtClean="0"/>
              <a:t>zu </a:t>
            </a:r>
            <a:r>
              <a:rPr lang="de-DE" sz="1400" dirty="0"/>
              <a:t>öffnender bzw. nicht zu öffnender Sendungen </a:t>
            </a:r>
          </a:p>
          <a:p>
            <a:pPr marL="285750" indent="-285750">
              <a:buFont typeface="Arial" panose="020B0604020202020204" pitchFamily="34" charset="0"/>
              <a:buChar char="•"/>
            </a:pPr>
            <a:r>
              <a:rPr lang="de-DE" sz="1400" dirty="0" smtClean="0"/>
              <a:t>der </a:t>
            </a:r>
            <a:r>
              <a:rPr lang="de-DE" sz="1400" dirty="0"/>
              <a:t>Reihenfolge der Bearbeitung </a:t>
            </a:r>
          </a:p>
          <a:p>
            <a:pPr marL="285750" indent="-285750">
              <a:buFont typeface="Arial" panose="020B0604020202020204" pitchFamily="34" charset="0"/>
              <a:buChar char="•"/>
            </a:pPr>
            <a:r>
              <a:rPr lang="de-DE" sz="1400" dirty="0" smtClean="0"/>
              <a:t>Verfahren </a:t>
            </a:r>
            <a:r>
              <a:rPr lang="de-DE" sz="1400" dirty="0"/>
              <a:t>bei Verdacht auf Gefahrenstoffe in Postsendungen </a:t>
            </a:r>
          </a:p>
          <a:p>
            <a:pPr marL="285750" indent="-285750">
              <a:buFont typeface="Arial" panose="020B0604020202020204" pitchFamily="34" charset="0"/>
              <a:buChar char="•"/>
            </a:pPr>
            <a:r>
              <a:rPr lang="de-DE" sz="1400" dirty="0" smtClean="0"/>
              <a:t>Führen </a:t>
            </a:r>
            <a:r>
              <a:rPr lang="de-DE" sz="1400" dirty="0"/>
              <a:t>von Listen und Buchführung </a:t>
            </a:r>
          </a:p>
          <a:p>
            <a:pPr marL="285750" indent="-285750">
              <a:buFont typeface="Arial" panose="020B0604020202020204" pitchFamily="34" charset="0"/>
              <a:buChar char="•"/>
            </a:pPr>
            <a:r>
              <a:rPr lang="de-DE" sz="1400" dirty="0" smtClean="0"/>
              <a:t>Übermittlung </a:t>
            </a:r>
            <a:r>
              <a:rPr lang="de-DE" sz="1400" dirty="0"/>
              <a:t>von Dokumenten im Elektronischen Rechtsverkehr </a:t>
            </a:r>
          </a:p>
          <a:p>
            <a:pPr marL="285750" indent="-285750">
              <a:buFont typeface="Arial" panose="020B0604020202020204" pitchFamily="34" charset="0"/>
              <a:buChar char="•"/>
            </a:pPr>
            <a:r>
              <a:rPr lang="de-DE" sz="1400" dirty="0" smtClean="0"/>
              <a:t>Behandlung </a:t>
            </a:r>
            <a:r>
              <a:rPr lang="de-DE" sz="1400" dirty="0"/>
              <a:t>der Paketpost zu beachten. </a:t>
            </a:r>
          </a:p>
          <a:p>
            <a:pPr marL="285750" indent="-285750">
              <a:buFont typeface="Arial" panose="020B0604020202020204" pitchFamily="34" charset="0"/>
              <a:buChar char="•"/>
            </a:pPr>
            <a:r>
              <a:rPr lang="de-DE" sz="1400" dirty="0" smtClean="0"/>
              <a:t>die </a:t>
            </a:r>
            <a:r>
              <a:rPr lang="de-DE" sz="1400" dirty="0"/>
              <a:t>Geschäftsordnung (GO) für die Briefannahmestelle bzw. die Gemeinsame Briefannahmestelle des jeweiligen Gerichtes in der jeweils gültigen Fassung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78668" y="2014818"/>
            <a:ext cx="8802979" cy="88897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Für eine Briefannahmestelle und eine Gemeinsame Briefannahmestelle sind besondere Regelungen nach den einschlägigen Vorschriften bei der Präsentierung der Post und der Behandlung der Eingänge, im Wesentlichen </a:t>
            </a:r>
            <a:r>
              <a:rPr lang="de-DE" dirty="0" smtClean="0"/>
              <a:t>über: </a:t>
            </a:r>
            <a:endParaRPr lang="de-DE" sz="16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
        <p:nvSpPr>
          <p:cNvPr id="9" name="Gefaltete Ecke 8"/>
          <p:cNvSpPr/>
          <p:nvPr/>
        </p:nvSpPr>
        <p:spPr>
          <a:xfrm rot="21425508">
            <a:off x="8359504" y="3077929"/>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Das </a:t>
            </a:r>
            <a:r>
              <a:rPr lang="de-DE" sz="1600" b="1" dirty="0" err="1" smtClean="0">
                <a:solidFill>
                  <a:schemeClr val="tx1"/>
                </a:solidFill>
                <a:latin typeface="MV Boli" panose="02000500030200090000" pitchFamily="2" charset="0"/>
                <a:cs typeface="MV Boli" panose="02000500030200090000" pitchFamily="2" charset="0"/>
              </a:rPr>
              <a:t>Präsentat</a:t>
            </a:r>
            <a:r>
              <a:rPr lang="de-DE" sz="1600" b="1" dirty="0" smtClean="0">
                <a:solidFill>
                  <a:schemeClr val="tx1"/>
                </a:solidFill>
                <a:latin typeface="MV Boli" panose="02000500030200090000" pitchFamily="2" charset="0"/>
                <a:cs typeface="MV Boli" panose="02000500030200090000" pitchFamily="2" charset="0"/>
              </a:rPr>
              <a:t> schauen wir uns noch genau an…</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564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80">
                                          <p:stCondLst>
                                            <p:cond delay="0"/>
                                          </p:stCondLst>
                                        </p:cTn>
                                        <p:tgtEl>
                                          <p:spTgt spid="9"/>
                                        </p:tgtEl>
                                      </p:cBhvr>
                                    </p:animEffect>
                                    <p:anim calcmode="lin" valueType="num">
                                      <p:cBhvr>
                                        <p:cTn id="2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5" dur="26">
                                          <p:stCondLst>
                                            <p:cond delay="650"/>
                                          </p:stCondLst>
                                        </p:cTn>
                                        <p:tgtEl>
                                          <p:spTgt spid="9"/>
                                        </p:tgtEl>
                                      </p:cBhvr>
                                      <p:to x="100000" y="60000"/>
                                    </p:animScale>
                                    <p:animScale>
                                      <p:cBhvr>
                                        <p:cTn id="26" dur="166" decel="50000">
                                          <p:stCondLst>
                                            <p:cond delay="676"/>
                                          </p:stCondLst>
                                        </p:cTn>
                                        <p:tgtEl>
                                          <p:spTgt spid="9"/>
                                        </p:tgtEl>
                                      </p:cBhvr>
                                      <p:to x="100000" y="100000"/>
                                    </p:animScale>
                                    <p:animScale>
                                      <p:cBhvr>
                                        <p:cTn id="27" dur="26">
                                          <p:stCondLst>
                                            <p:cond delay="1312"/>
                                          </p:stCondLst>
                                        </p:cTn>
                                        <p:tgtEl>
                                          <p:spTgt spid="9"/>
                                        </p:tgtEl>
                                      </p:cBhvr>
                                      <p:to x="100000" y="80000"/>
                                    </p:animScale>
                                    <p:animScale>
                                      <p:cBhvr>
                                        <p:cTn id="28" dur="166" decel="50000">
                                          <p:stCondLst>
                                            <p:cond delay="1338"/>
                                          </p:stCondLst>
                                        </p:cTn>
                                        <p:tgtEl>
                                          <p:spTgt spid="9"/>
                                        </p:tgtEl>
                                      </p:cBhvr>
                                      <p:to x="100000" y="100000"/>
                                    </p:animScale>
                                    <p:animScale>
                                      <p:cBhvr>
                                        <p:cTn id="29" dur="26">
                                          <p:stCondLst>
                                            <p:cond delay="1642"/>
                                          </p:stCondLst>
                                        </p:cTn>
                                        <p:tgtEl>
                                          <p:spTgt spid="9"/>
                                        </p:tgtEl>
                                      </p:cBhvr>
                                      <p:to x="100000" y="90000"/>
                                    </p:animScale>
                                    <p:animScale>
                                      <p:cBhvr>
                                        <p:cTn id="30" dur="166" decel="50000">
                                          <p:stCondLst>
                                            <p:cond delay="1668"/>
                                          </p:stCondLst>
                                        </p:cTn>
                                        <p:tgtEl>
                                          <p:spTgt spid="9"/>
                                        </p:tgtEl>
                                      </p:cBhvr>
                                      <p:to x="100000" y="100000"/>
                                    </p:animScale>
                                    <p:animScale>
                                      <p:cBhvr>
                                        <p:cTn id="31" dur="26">
                                          <p:stCondLst>
                                            <p:cond delay="1808"/>
                                          </p:stCondLst>
                                        </p:cTn>
                                        <p:tgtEl>
                                          <p:spTgt spid="9"/>
                                        </p:tgtEl>
                                      </p:cBhvr>
                                      <p:to x="100000" y="95000"/>
                                    </p:animScale>
                                    <p:animScale>
                                      <p:cBhvr>
                                        <p:cTn id="32"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70846" y="2223062"/>
            <a:ext cx="6772720" cy="4338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dirty="0"/>
          </a:p>
          <a:p>
            <a:pPr marL="285750" indent="-285750">
              <a:buFont typeface="Arial" panose="020B0604020202020204" pitchFamily="34" charset="0"/>
              <a:buChar char="•"/>
            </a:pPr>
            <a:r>
              <a:rPr lang="de-DE" sz="1400" dirty="0" smtClean="0"/>
              <a:t>die </a:t>
            </a:r>
            <a:r>
              <a:rPr lang="de-DE" sz="1400" dirty="0"/>
              <a:t>Geschäftsordnungsvorschriften für die Gerichte der ordentlichen Gerichtsbarkeit vom 27. Oktober 2014, hier §§ 4 und insbesondere 6 GOV </a:t>
            </a:r>
          </a:p>
          <a:p>
            <a:pPr marL="285750" indent="-285750">
              <a:buFont typeface="Arial" panose="020B0604020202020204" pitchFamily="34" charset="0"/>
              <a:buChar char="•"/>
            </a:pPr>
            <a:r>
              <a:rPr lang="de-DE" sz="1400" dirty="0" smtClean="0"/>
              <a:t>die </a:t>
            </a:r>
            <a:r>
              <a:rPr lang="de-DE" sz="1400" dirty="0"/>
              <a:t>Gemeinsame Geschäftsordnung für die Berliner Verwaltung, Allgemeiner Teil (GGO I) hier §§ 23 – 34 GGO I </a:t>
            </a:r>
          </a:p>
          <a:p>
            <a:pPr marL="285750" indent="-285750">
              <a:buFont typeface="Arial" panose="020B0604020202020204" pitchFamily="34" charset="0"/>
              <a:buChar char="•"/>
            </a:pPr>
            <a:r>
              <a:rPr lang="de-DE" sz="1400" dirty="0" smtClean="0"/>
              <a:t>Verordnung </a:t>
            </a:r>
            <a:r>
              <a:rPr lang="de-DE" sz="1400" dirty="0"/>
              <a:t>über den elektronischen Rechtsverkehr mit der Justiz im Land Berlin (ERV </a:t>
            </a:r>
            <a:r>
              <a:rPr lang="de-DE" sz="1400" dirty="0" err="1"/>
              <a:t>JustizV</a:t>
            </a:r>
            <a:r>
              <a:rPr lang="de-DE" sz="1400" dirty="0"/>
              <a:t>) vom 27.12 2006 und Einzelvorgaben wie </a:t>
            </a:r>
          </a:p>
          <a:p>
            <a:pPr marL="285750" indent="-285750">
              <a:buFont typeface="Arial" panose="020B0604020202020204" pitchFamily="34" charset="0"/>
              <a:buChar char="•"/>
            </a:pPr>
            <a:r>
              <a:rPr lang="de-DE" sz="1400" dirty="0" smtClean="0"/>
              <a:t>die </a:t>
            </a:r>
            <a:r>
              <a:rPr lang="de-DE" sz="1400" dirty="0"/>
              <a:t>Rahmenvorgabe für Dienstanweisungen zum Elektronischen Rechtsverkehr vom 15.10.2009 </a:t>
            </a:r>
            <a:r>
              <a:rPr lang="de-DE" sz="1400" dirty="0" err="1"/>
              <a:t>SenJust</a:t>
            </a:r>
            <a:r>
              <a:rPr lang="de-DE" sz="1400" dirty="0"/>
              <a:t> – I B 4 </a:t>
            </a:r>
          </a:p>
          <a:p>
            <a:pPr marL="285750" indent="-285750">
              <a:buFont typeface="Arial" panose="020B0604020202020204" pitchFamily="34" charset="0"/>
              <a:buChar char="•"/>
            </a:pPr>
            <a:r>
              <a:rPr lang="de-DE" sz="1400" dirty="0" smtClean="0"/>
              <a:t>Leitfaden </a:t>
            </a:r>
            <a:r>
              <a:rPr lang="de-DE" sz="1400" dirty="0"/>
              <a:t>„Empfohlene Vorgehensweise bei Verdacht auf Gefahrenstoffe in Postsendungen“ – Stand 3.18 - 5300 A 9 KG sowie gegebenenfalls </a:t>
            </a:r>
          </a:p>
          <a:p>
            <a:pPr marL="285750" indent="-285750">
              <a:buFont typeface="Arial" panose="020B0604020202020204" pitchFamily="34" charset="0"/>
              <a:buChar char="•"/>
            </a:pPr>
            <a:r>
              <a:rPr lang="de-DE" sz="1400" dirty="0" smtClean="0"/>
              <a:t>die </a:t>
            </a:r>
            <a:r>
              <a:rPr lang="de-DE" sz="1400" dirty="0"/>
              <a:t>Allgemeine Verfügung über die Verwendung von </a:t>
            </a:r>
            <a:r>
              <a:rPr lang="de-DE" sz="1400" dirty="0" err="1"/>
              <a:t>Gerichtskassenstemplern</a:t>
            </a:r>
            <a:r>
              <a:rPr lang="de-DE" sz="1400" dirty="0"/>
              <a:t> bei den Gerichtszahlstellen vom 7.12.2012 – Just I C 3 </a:t>
            </a:r>
          </a:p>
          <a:p>
            <a:pPr marL="285750" indent="-285750">
              <a:buFont typeface="Arial" panose="020B0604020202020204" pitchFamily="34" charset="0"/>
              <a:buChar char="•"/>
            </a:pPr>
            <a:r>
              <a:rPr lang="de-DE" sz="1400" dirty="0" smtClean="0"/>
              <a:t>die </a:t>
            </a:r>
            <a:r>
              <a:rPr lang="de-DE" sz="1400" dirty="0"/>
              <a:t>Vereinbarung über die freizügige Verwendung von Abdrucken von </a:t>
            </a:r>
            <a:r>
              <a:rPr lang="de-DE" sz="1400" dirty="0" err="1"/>
              <a:t>Gerichtskassenstemplern</a:t>
            </a:r>
            <a:r>
              <a:rPr lang="de-DE" sz="1400" dirty="0"/>
              <a:t> vom 27.3.2012 – Just I C 7 </a:t>
            </a:r>
          </a:p>
          <a:p>
            <a:pPr marL="285750" indent="-285750">
              <a:buFont typeface="Arial" panose="020B0604020202020204" pitchFamily="34" charset="0"/>
              <a:buChar char="•"/>
            </a:pPr>
            <a:r>
              <a:rPr lang="de-DE" sz="1400" dirty="0" smtClean="0"/>
              <a:t>die </a:t>
            </a:r>
            <a:r>
              <a:rPr lang="de-DE" sz="1400" dirty="0"/>
              <a:t>Allgemeine Verfügung zur Aufhebung der Justizkostenmarkenordnung (JKMO) vom 24.11.2004 – Just I </a:t>
            </a:r>
            <a:r>
              <a:rPr lang="de-DE" sz="1400"/>
              <a:t>C3 </a:t>
            </a:r>
            <a:endParaRPr lang="de-DE" sz="1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78668" y="2014818"/>
            <a:ext cx="2037969" cy="42616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Vorschriften dazu:</a:t>
            </a:r>
            <a:endParaRPr lang="de-DE" sz="16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Tree>
    <p:extLst>
      <p:ext uri="{BB962C8B-B14F-4D97-AF65-F5344CB8AC3E}">
        <p14:creationId xmlns:p14="http://schemas.microsoft.com/office/powerpoint/2010/main" val="541844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70846" y="2223062"/>
            <a:ext cx="6772720" cy="4338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t>Die Schriftstücke sind je nach Inhalt, Zuständigkeit und Adressat zu verteilen, </a:t>
            </a:r>
            <a:r>
              <a:rPr lang="de-DE" sz="1600" dirty="0" smtClean="0"/>
              <a:t>z.B</a:t>
            </a:r>
            <a:r>
              <a:rPr lang="de-DE" sz="1600" dirty="0"/>
              <a:t>. </a:t>
            </a:r>
          </a:p>
          <a:p>
            <a:pPr marL="285750" indent="-285750">
              <a:buFont typeface="Arial" panose="020B0604020202020204" pitchFamily="34" charset="0"/>
              <a:buChar char="•"/>
            </a:pPr>
            <a:r>
              <a:rPr lang="de-DE" sz="1600" dirty="0" smtClean="0"/>
              <a:t>wird </a:t>
            </a:r>
            <a:r>
              <a:rPr lang="de-DE" sz="1600" dirty="0"/>
              <a:t>eine Klageschrift als neue Sache der Eingangsregistratur und </a:t>
            </a:r>
          </a:p>
          <a:p>
            <a:pPr marL="285750" indent="-285750">
              <a:buFont typeface="Arial" panose="020B0604020202020204" pitchFamily="34" charset="0"/>
              <a:buChar char="•"/>
            </a:pPr>
            <a:r>
              <a:rPr lang="de-DE" sz="1600" dirty="0" smtClean="0"/>
              <a:t>die </a:t>
            </a:r>
            <a:r>
              <a:rPr lang="de-DE" sz="1600" dirty="0"/>
              <a:t>mit einem Akten-/Geschäftszeichen versehenen Schriftstücke werden den jeweiligen Abteilungen, Kammern, Senaten oder Verwaltungsabteilung zugeleitet </a:t>
            </a:r>
          </a:p>
          <a:p>
            <a:endParaRPr lang="de-DE" sz="1600" dirty="0"/>
          </a:p>
          <a:p>
            <a:r>
              <a:rPr lang="de-DE" sz="1600" dirty="0"/>
              <a:t>Besondere Beachtung haben dabei </a:t>
            </a:r>
            <a:r>
              <a:rPr lang="de-DE" sz="1600" b="1" dirty="0">
                <a:solidFill>
                  <a:srgbClr val="FF0000"/>
                </a:solidFill>
                <a:effectLst>
                  <a:outerShdw blurRad="38100" dist="38100" dir="2700000" algn="tl">
                    <a:srgbClr val="000000">
                      <a:alpha val="43137"/>
                    </a:srgbClr>
                  </a:outerShdw>
                </a:effectLst>
              </a:rPr>
              <a:t>Eilsendungen</a:t>
            </a:r>
            <a:r>
              <a:rPr lang="de-DE" sz="1600" b="1" dirty="0"/>
              <a:t> </a:t>
            </a:r>
            <a:r>
              <a:rPr lang="de-DE" sz="1600" dirty="0"/>
              <a:t>(z.B. Schriftstücke die am Tag des Verhandlungstermins noch zur Sache eingehen oder in Haft- und Unterbringungssachen). </a:t>
            </a:r>
          </a:p>
          <a:p>
            <a:r>
              <a:rPr lang="de-DE" sz="1600" dirty="0"/>
              <a:t>Daneben ist bei den sonstigen Sachen die unterschiedliche Handhabung bei Schriftstücken mit Vermerken „</a:t>
            </a:r>
            <a:r>
              <a:rPr lang="de-DE" sz="1600" b="1" dirty="0">
                <a:solidFill>
                  <a:schemeClr val="accent4"/>
                </a:solidFill>
                <a:effectLst>
                  <a:outerShdw blurRad="38100" dist="38100" dir="2700000" algn="tl">
                    <a:srgbClr val="000000">
                      <a:alpha val="43137"/>
                    </a:srgbClr>
                  </a:outerShdw>
                </a:effectLst>
              </a:rPr>
              <a:t>Geheim</a:t>
            </a:r>
            <a:r>
              <a:rPr lang="de-DE" sz="1600" dirty="0"/>
              <a:t>“, „</a:t>
            </a:r>
            <a:r>
              <a:rPr lang="de-DE" sz="1600" b="1" dirty="0">
                <a:solidFill>
                  <a:schemeClr val="accent4"/>
                </a:solidFill>
                <a:effectLst>
                  <a:outerShdw blurRad="38100" dist="38100" dir="2700000" algn="tl">
                    <a:srgbClr val="000000">
                      <a:alpha val="43137"/>
                    </a:srgbClr>
                  </a:outerShdw>
                </a:effectLst>
              </a:rPr>
              <a:t>Vertraulich</a:t>
            </a:r>
            <a:r>
              <a:rPr lang="de-DE" sz="1600" dirty="0"/>
              <a:t>“, „</a:t>
            </a:r>
            <a:r>
              <a:rPr lang="de-DE" sz="1600" b="1" dirty="0">
                <a:solidFill>
                  <a:schemeClr val="accent4"/>
                </a:solidFill>
                <a:effectLst>
                  <a:outerShdw blurRad="38100" dist="38100" dir="2700000" algn="tl">
                    <a:srgbClr val="000000">
                      <a:alpha val="43137"/>
                    </a:srgbClr>
                  </a:outerShdw>
                </a:effectLst>
              </a:rPr>
              <a:t>Persönlich</a:t>
            </a:r>
            <a:r>
              <a:rPr lang="de-DE" sz="1600" dirty="0"/>
              <a:t>“, „</a:t>
            </a:r>
            <a:r>
              <a:rPr lang="de-DE" sz="1600" b="1" dirty="0">
                <a:solidFill>
                  <a:schemeClr val="accent4"/>
                </a:solidFill>
                <a:effectLst>
                  <a:outerShdw blurRad="38100" dist="38100" dir="2700000" algn="tl">
                    <a:srgbClr val="000000">
                      <a:alpha val="43137"/>
                    </a:srgbClr>
                  </a:outerShdw>
                </a:effectLst>
              </a:rPr>
              <a:t>Eigenhändig</a:t>
            </a:r>
            <a:r>
              <a:rPr lang="de-DE" sz="1600" dirty="0"/>
              <a:t>“ oder ähnlichem Hinweis zu beachten. Diese Sendungen sind ungeöffnet weiterzuleiten. </a:t>
            </a:r>
          </a:p>
          <a:p>
            <a:r>
              <a:rPr lang="de-DE" sz="1600" dirty="0"/>
              <a:t>Anders z. B. wenn vermerkt ist „Zu Händen XY, Kammergericht“. Hier ist die Post zu öffnen.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3091526" y="1890832"/>
            <a:ext cx="533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Verteilung und Weiterleitung der Posteingänge </a:t>
            </a:r>
            <a:endParaRPr lang="de-DE" sz="1600" dirty="0"/>
          </a:p>
        </p:txBody>
      </p:sp>
      <p:sp>
        <p:nvSpPr>
          <p:cNvPr id="2" name="Abgerundetes Rechteck 1"/>
          <p:cNvSpPr/>
          <p:nvPr/>
        </p:nvSpPr>
        <p:spPr>
          <a:xfrm>
            <a:off x="4594883" y="1199985"/>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
        <p:nvSpPr>
          <p:cNvPr id="12" name="Gefaltete Ecke 11"/>
          <p:cNvSpPr/>
          <p:nvPr/>
        </p:nvSpPr>
        <p:spPr>
          <a:xfrm rot="170618">
            <a:off x="8873628" y="2549967"/>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Können sie sich vorstellen, warum in Haft- und Unterbring-</a:t>
            </a:r>
            <a:r>
              <a:rPr lang="de-DE" sz="1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ungssachen</a:t>
            </a: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a:off x="9974353" y="4811696"/>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smtClean="0">
                <a:solidFill>
                  <a:schemeClr val="tx1"/>
                </a:solidFill>
                <a:latin typeface="MV Boli" panose="02000500030200090000" pitchFamily="2" charset="0"/>
                <a:cs typeface="MV Boli" panose="02000500030200090000" pitchFamily="2" charset="0"/>
              </a:rPr>
              <a:t>In der Regel gibt es Fächer, aus denen die jeweiligen Abteilungen ihre Posteingänge abholen…</a:t>
            </a:r>
            <a:endParaRPr lang="de-DE" sz="12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170618">
            <a:off x="518913" y="4773145"/>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Diese bleiben verschlossen?</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76582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136047" y="3167521"/>
            <a:ext cx="2007109" cy="5583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Einfaches </a:t>
            </a:r>
            <a:r>
              <a:rPr lang="de-DE" sz="1400" dirty="0" err="1" smtClean="0"/>
              <a:t>Präsentat</a:t>
            </a:r>
            <a:endParaRPr lang="de-DE" sz="1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3139605" y="2014818"/>
            <a:ext cx="5261617" cy="8889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Nachvollziehung von Abläufen</a:t>
            </a:r>
          </a:p>
          <a:p>
            <a:pPr marL="285750" indent="-285750">
              <a:buFont typeface="Arial" panose="020B0604020202020204" pitchFamily="34" charset="0"/>
              <a:buChar char="•"/>
            </a:pPr>
            <a:r>
              <a:rPr lang="de-DE" sz="2000" dirty="0" smtClean="0"/>
              <a:t>Wahrung von Fristen</a:t>
            </a:r>
            <a:endParaRPr lang="de-DE" sz="20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t>Präsentat</a:t>
            </a:r>
            <a:r>
              <a:rPr lang="de-DE" sz="2400" b="1" dirty="0" smtClean="0"/>
              <a:t> </a:t>
            </a:r>
            <a:endParaRPr lang="de-DE" sz="2400" dirty="0"/>
          </a:p>
        </p:txBody>
      </p:sp>
      <p:sp>
        <p:nvSpPr>
          <p:cNvPr id="9" name="Gefaltete Ecke 8"/>
          <p:cNvSpPr/>
          <p:nvPr/>
        </p:nvSpPr>
        <p:spPr>
          <a:xfrm rot="21234220">
            <a:off x="8233083" y="1699262"/>
            <a:ext cx="1353412" cy="128255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 6 GOV</a:t>
            </a:r>
            <a:endParaRPr lang="de-DE" sz="2800" b="1" dirty="0">
              <a:solidFill>
                <a:schemeClr val="tx1"/>
              </a:solidFill>
              <a:latin typeface="MV Boli" panose="02000500030200090000" pitchFamily="2" charset="0"/>
              <a:cs typeface="MV Boli" panose="02000500030200090000" pitchFamily="2" charset="0"/>
            </a:endParaRPr>
          </a:p>
        </p:txBody>
      </p:sp>
      <p:sp>
        <p:nvSpPr>
          <p:cNvPr id="10" name="Abgerundetes Rechteck 9"/>
          <p:cNvSpPr/>
          <p:nvPr/>
        </p:nvSpPr>
        <p:spPr>
          <a:xfrm>
            <a:off x="2136048" y="3885098"/>
            <a:ext cx="2007109" cy="5583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err="1" smtClean="0"/>
              <a:t>Präsentat</a:t>
            </a:r>
            <a:r>
              <a:rPr lang="de-DE" sz="1400" dirty="0" smtClean="0"/>
              <a:t> mit vollem Namenszug</a:t>
            </a:r>
            <a:endParaRPr lang="de-DE" sz="1400" dirty="0"/>
          </a:p>
        </p:txBody>
      </p:sp>
      <p:sp>
        <p:nvSpPr>
          <p:cNvPr id="12" name="Abgerundetes Rechteck 11"/>
          <p:cNvSpPr/>
          <p:nvPr/>
        </p:nvSpPr>
        <p:spPr>
          <a:xfrm>
            <a:off x="2136048" y="4602674"/>
            <a:ext cx="2007109" cy="55838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err="1" smtClean="0"/>
              <a:t>Präsentat</a:t>
            </a:r>
            <a:r>
              <a:rPr lang="de-DE" sz="1400" dirty="0" smtClean="0"/>
              <a:t> mit genauer Zeitangabe </a:t>
            </a:r>
            <a:endParaRPr lang="de-DE" sz="1400" dirty="0"/>
          </a:p>
        </p:txBody>
      </p:sp>
      <p:sp>
        <p:nvSpPr>
          <p:cNvPr id="13" name="Abgerundetes Rechteck 12"/>
          <p:cNvSpPr/>
          <p:nvPr/>
        </p:nvSpPr>
        <p:spPr>
          <a:xfrm>
            <a:off x="5750290" y="3162955"/>
            <a:ext cx="3900485" cy="5583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Aktuelles Tagesdatum mit Namenskürzel </a:t>
            </a:r>
          </a:p>
          <a:p>
            <a:r>
              <a:rPr lang="de-DE" sz="1400" dirty="0" smtClean="0"/>
              <a:t>(bei Nummernstempeln entfällt Namenskürzel)</a:t>
            </a:r>
            <a:endParaRPr lang="de-DE" sz="1400" dirty="0"/>
          </a:p>
        </p:txBody>
      </p:sp>
      <p:sp>
        <p:nvSpPr>
          <p:cNvPr id="14" name="Abgerundetes Rechteck 13"/>
          <p:cNvSpPr/>
          <p:nvPr/>
        </p:nvSpPr>
        <p:spPr>
          <a:xfrm>
            <a:off x="5750289" y="3885098"/>
            <a:ext cx="3900485" cy="5583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a:t>Aktuelles Tagesdatum mit </a:t>
            </a:r>
            <a:r>
              <a:rPr lang="de-DE" sz="1400" dirty="0" smtClean="0"/>
              <a:t>vollem Namenszug </a:t>
            </a:r>
            <a:endParaRPr lang="de-DE" sz="1400" dirty="0"/>
          </a:p>
        </p:txBody>
      </p:sp>
      <p:sp>
        <p:nvSpPr>
          <p:cNvPr id="15" name="Abgerundetes Rechteck 14"/>
          <p:cNvSpPr/>
          <p:nvPr/>
        </p:nvSpPr>
        <p:spPr>
          <a:xfrm>
            <a:off x="5750288" y="4602674"/>
            <a:ext cx="3900485" cy="55838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Aktuelles Tagesdatum, genaue Zeitangabe, voller Namenszug</a:t>
            </a:r>
            <a:endParaRPr lang="de-DE" sz="1400" dirty="0"/>
          </a:p>
        </p:txBody>
      </p:sp>
      <p:sp>
        <p:nvSpPr>
          <p:cNvPr id="4" name="Pfeil nach rechts 3"/>
          <p:cNvSpPr/>
          <p:nvPr/>
        </p:nvSpPr>
        <p:spPr>
          <a:xfrm>
            <a:off x="4532890" y="3334350"/>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rechts 15"/>
          <p:cNvSpPr/>
          <p:nvPr/>
        </p:nvSpPr>
        <p:spPr>
          <a:xfrm>
            <a:off x="4532890" y="3989463"/>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4532890" y="4769502"/>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Abgerundetes Rechteck 6"/>
          <p:cNvSpPr/>
          <p:nvPr/>
        </p:nvSpPr>
        <p:spPr>
          <a:xfrm>
            <a:off x="2955776" y="5664576"/>
            <a:ext cx="6741763" cy="914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1600" dirty="0" smtClean="0"/>
              <a:t>Eingänge die nicht Bestandteil der Akte Bleiben sollen, wie z.B. Urkunden</a:t>
            </a:r>
          </a:p>
          <a:p>
            <a:pPr marL="285750" indent="-285750">
              <a:buFont typeface="Arial" panose="020B0604020202020204" pitchFamily="34" charset="0"/>
              <a:buChar char="•"/>
            </a:pPr>
            <a:r>
              <a:rPr lang="de-DE" sz="1600" dirty="0" smtClean="0"/>
              <a:t>Postzustellungsurkunden</a:t>
            </a:r>
          </a:p>
          <a:p>
            <a:pPr marL="285750" indent="-285750">
              <a:buFont typeface="Arial" panose="020B0604020202020204" pitchFamily="34" charset="0"/>
              <a:buChar char="•"/>
            </a:pPr>
            <a:r>
              <a:rPr lang="de-DE" sz="1600" dirty="0" smtClean="0"/>
              <a:t>Elektronisch eingereichte Dokumente mit qualifizierter elektr. Signatur</a:t>
            </a:r>
            <a:endParaRPr lang="de-DE" sz="1600" dirty="0"/>
          </a:p>
        </p:txBody>
      </p:sp>
      <p:sp>
        <p:nvSpPr>
          <p:cNvPr id="19" name="Abgerundetes Rechteck 18"/>
          <p:cNvSpPr/>
          <p:nvPr/>
        </p:nvSpPr>
        <p:spPr>
          <a:xfrm>
            <a:off x="1698260" y="5529068"/>
            <a:ext cx="1441342" cy="3023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Ausnahmen:</a:t>
            </a:r>
            <a:endParaRPr lang="de-DE" sz="1600" dirty="0"/>
          </a:p>
        </p:txBody>
      </p:sp>
      <p:sp>
        <p:nvSpPr>
          <p:cNvPr id="21" name="Gefaltete Ecke 20"/>
          <p:cNvSpPr/>
          <p:nvPr/>
        </p:nvSpPr>
        <p:spPr>
          <a:xfrm>
            <a:off x="9537365" y="5131331"/>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Wertgegen-stände immer </a:t>
            </a:r>
            <a:r>
              <a:rPr lang="de-DE" b="1" dirty="0" err="1" smtClean="0">
                <a:solidFill>
                  <a:schemeClr val="tx1"/>
                </a:solidFill>
                <a:latin typeface="MV Boli" panose="02000500030200090000" pitchFamily="2" charset="0"/>
                <a:cs typeface="MV Boli" panose="02000500030200090000" pitchFamily="2" charset="0"/>
              </a:rPr>
              <a:t>quitieren</a:t>
            </a:r>
            <a:r>
              <a:rPr lang="de-DE" b="1" dirty="0" smtClean="0">
                <a:solidFill>
                  <a:schemeClr val="tx1"/>
                </a:solidFill>
                <a:latin typeface="MV Boli" panose="02000500030200090000" pitchFamily="2" charset="0"/>
                <a:cs typeface="MV Boli" panose="02000500030200090000" pitchFamily="2" charset="0"/>
              </a:rPr>
              <a:t>!!</a:t>
            </a:r>
            <a:endParaRPr lang="de-DE" b="1" dirty="0">
              <a:solidFill>
                <a:schemeClr val="tx1"/>
              </a:solidFill>
              <a:latin typeface="MV Boli" panose="02000500030200090000" pitchFamily="2" charset="0"/>
              <a:cs typeface="MV Boli" panose="02000500030200090000" pitchFamily="2" charset="0"/>
            </a:endParaRPr>
          </a:p>
        </p:txBody>
      </p:sp>
      <p:sp>
        <p:nvSpPr>
          <p:cNvPr id="22" name="Gefaltete Ecke 21"/>
          <p:cNvSpPr/>
          <p:nvPr/>
        </p:nvSpPr>
        <p:spPr>
          <a:xfrm>
            <a:off x="9841702" y="378631"/>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err="1" smtClean="0">
                <a:solidFill>
                  <a:schemeClr val="tx1"/>
                </a:solidFill>
                <a:latin typeface="MV Boli" panose="02000500030200090000" pitchFamily="2" charset="0"/>
                <a:cs typeface="MV Boli" panose="02000500030200090000" pitchFamily="2" charset="0"/>
              </a:rPr>
              <a:t>Präsentat</a:t>
            </a:r>
            <a:r>
              <a:rPr lang="de-DE" b="1" dirty="0" smtClean="0">
                <a:solidFill>
                  <a:schemeClr val="tx1"/>
                </a:solidFill>
                <a:latin typeface="MV Boli" panose="02000500030200090000" pitchFamily="2" charset="0"/>
                <a:cs typeface="MV Boli" panose="02000500030200090000" pitchFamily="2" charset="0"/>
              </a:rPr>
              <a:t>=Eingangs-</a:t>
            </a:r>
          </a:p>
          <a:p>
            <a:pPr algn="ctr"/>
            <a:r>
              <a:rPr lang="de-DE" b="1" dirty="0" err="1" smtClean="0">
                <a:solidFill>
                  <a:schemeClr val="tx1"/>
                </a:solidFill>
                <a:latin typeface="MV Boli" panose="02000500030200090000" pitchFamily="2" charset="0"/>
                <a:cs typeface="MV Boli" panose="02000500030200090000" pitchFamily="2" charset="0"/>
              </a:rPr>
              <a:t>stempel</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1692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down)">
                                      <p:cBhvr>
                                        <p:cTn id="25" dur="580">
                                          <p:stCondLst>
                                            <p:cond delay="0"/>
                                          </p:stCondLst>
                                        </p:cTn>
                                        <p:tgtEl>
                                          <p:spTgt spid="21"/>
                                        </p:tgtEl>
                                      </p:cBhvr>
                                    </p:animEffect>
                                    <p:anim calcmode="lin" valueType="num">
                                      <p:cBhvr>
                                        <p:cTn id="26"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31" dur="26">
                                          <p:stCondLst>
                                            <p:cond delay="650"/>
                                          </p:stCondLst>
                                        </p:cTn>
                                        <p:tgtEl>
                                          <p:spTgt spid="21"/>
                                        </p:tgtEl>
                                      </p:cBhvr>
                                      <p:to x="100000" y="60000"/>
                                    </p:animScale>
                                    <p:animScale>
                                      <p:cBhvr>
                                        <p:cTn id="32" dur="166" decel="50000">
                                          <p:stCondLst>
                                            <p:cond delay="676"/>
                                          </p:stCondLst>
                                        </p:cTn>
                                        <p:tgtEl>
                                          <p:spTgt spid="21"/>
                                        </p:tgtEl>
                                      </p:cBhvr>
                                      <p:to x="100000" y="100000"/>
                                    </p:animScale>
                                    <p:animScale>
                                      <p:cBhvr>
                                        <p:cTn id="33" dur="26">
                                          <p:stCondLst>
                                            <p:cond delay="1312"/>
                                          </p:stCondLst>
                                        </p:cTn>
                                        <p:tgtEl>
                                          <p:spTgt spid="21"/>
                                        </p:tgtEl>
                                      </p:cBhvr>
                                      <p:to x="100000" y="80000"/>
                                    </p:animScale>
                                    <p:animScale>
                                      <p:cBhvr>
                                        <p:cTn id="34" dur="166" decel="50000">
                                          <p:stCondLst>
                                            <p:cond delay="1338"/>
                                          </p:stCondLst>
                                        </p:cTn>
                                        <p:tgtEl>
                                          <p:spTgt spid="21"/>
                                        </p:tgtEl>
                                      </p:cBhvr>
                                      <p:to x="100000" y="100000"/>
                                    </p:animScale>
                                    <p:animScale>
                                      <p:cBhvr>
                                        <p:cTn id="35" dur="26">
                                          <p:stCondLst>
                                            <p:cond delay="1642"/>
                                          </p:stCondLst>
                                        </p:cTn>
                                        <p:tgtEl>
                                          <p:spTgt spid="21"/>
                                        </p:tgtEl>
                                      </p:cBhvr>
                                      <p:to x="100000" y="90000"/>
                                    </p:animScale>
                                    <p:animScale>
                                      <p:cBhvr>
                                        <p:cTn id="36" dur="166" decel="50000">
                                          <p:stCondLst>
                                            <p:cond delay="1668"/>
                                          </p:stCondLst>
                                        </p:cTn>
                                        <p:tgtEl>
                                          <p:spTgt spid="21"/>
                                        </p:tgtEl>
                                      </p:cBhvr>
                                      <p:to x="100000" y="100000"/>
                                    </p:animScale>
                                    <p:animScale>
                                      <p:cBhvr>
                                        <p:cTn id="37" dur="26">
                                          <p:stCondLst>
                                            <p:cond delay="1808"/>
                                          </p:stCondLst>
                                        </p:cTn>
                                        <p:tgtEl>
                                          <p:spTgt spid="21"/>
                                        </p:tgtEl>
                                      </p:cBhvr>
                                      <p:to x="100000" y="95000"/>
                                    </p:animScale>
                                    <p:animScale>
                                      <p:cBhvr>
                                        <p:cTn id="38" dur="166" decel="50000">
                                          <p:stCondLst>
                                            <p:cond delay="1834"/>
                                          </p:stCondLst>
                                        </p:cTn>
                                        <p:tgtEl>
                                          <p:spTgt spid="21"/>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pic>
        <p:nvPicPr>
          <p:cNvPr id="13" name="Grafik 12"/>
          <p:cNvPicPr>
            <a:picLocks noChangeAspect="1"/>
          </p:cNvPicPr>
          <p:nvPr/>
        </p:nvPicPr>
        <p:blipFill>
          <a:blip r:embed="rId2"/>
          <a:stretch>
            <a:fillRect/>
          </a:stretch>
        </p:blipFill>
        <p:spPr>
          <a:xfrm>
            <a:off x="673100" y="838200"/>
            <a:ext cx="11049922" cy="5514457"/>
          </a:xfrm>
          <a:prstGeom prst="rect">
            <a:avLst/>
          </a:prstGeom>
        </p:spPr>
      </p:pic>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4" name="Pfeil nach rechts 3"/>
          <p:cNvSpPr/>
          <p:nvPr/>
        </p:nvSpPr>
        <p:spPr>
          <a:xfrm>
            <a:off x="2278250" y="3021021"/>
            <a:ext cx="1699079"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smtClean="0"/>
              <a:t>Nummernstempel</a:t>
            </a:r>
            <a:endParaRPr lang="de-DE" sz="1200" dirty="0"/>
          </a:p>
        </p:txBody>
      </p:sp>
      <p:sp>
        <p:nvSpPr>
          <p:cNvPr id="7" name="Pfeil nach rechts 6"/>
          <p:cNvSpPr/>
          <p:nvPr/>
        </p:nvSpPr>
        <p:spPr>
          <a:xfrm rot="2188316" flipH="1">
            <a:off x="5201697" y="3440445"/>
            <a:ext cx="1346337"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Anlagen</a:t>
            </a:r>
            <a:endParaRPr lang="de-DE" sz="1400" dirty="0"/>
          </a:p>
        </p:txBody>
      </p:sp>
      <p:sp>
        <p:nvSpPr>
          <p:cNvPr id="8" name="Pfeil nach rechts 7"/>
          <p:cNvSpPr/>
          <p:nvPr/>
        </p:nvSpPr>
        <p:spPr>
          <a:xfrm flipH="1">
            <a:off x="7053743" y="3087752"/>
            <a:ext cx="2283985"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Namenskürzel mit Datum</a:t>
            </a:r>
            <a:endParaRPr lang="de-DE" sz="1400" dirty="0"/>
          </a:p>
        </p:txBody>
      </p:sp>
    </p:spTree>
    <p:extLst>
      <p:ext uri="{BB962C8B-B14F-4D97-AF65-F5344CB8AC3E}">
        <p14:creationId xmlns:p14="http://schemas.microsoft.com/office/powerpoint/2010/main" val="341829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1293</Words>
  <Application>Microsoft Office PowerPoint</Application>
  <PresentationFormat>Breitbild</PresentationFormat>
  <Paragraphs>211</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Schulz, André</cp:lastModifiedBy>
  <cp:revision>30</cp:revision>
  <dcterms:created xsi:type="dcterms:W3CDTF">2023-07-31T09:26:17Z</dcterms:created>
  <dcterms:modified xsi:type="dcterms:W3CDTF">2024-08-13T12:36:02Z</dcterms:modified>
</cp:coreProperties>
</file>