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18288000" cy="10287000"/>
  <p:notesSz cx="6858000" cy="9144000"/>
  <p:embeddedFontLst>
    <p:embeddedFont>
      <p:font typeface="Canva Sans" panose="020B0503030501040103" pitchFamily="34" charset="0"/>
      <p:regular r:id="rId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A88BD4-E172-7649-A907-9E1421215BE1}" v="14" dt="2025-02-25T12:55:02.2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4" autoAdjust="0"/>
    <p:restoredTop sz="94569" autoAdjust="0"/>
  </p:normalViewPr>
  <p:slideViewPr>
    <p:cSldViewPr>
      <p:cViewPr varScale="1">
        <p:scale>
          <a:sx n="98" d="100"/>
          <a:sy n="98" d="100"/>
        </p:scale>
        <p:origin x="224" y="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font" Target="fonts/font1.fntdata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ja Dittrich" userId="7fd2e0e7fd3099c6" providerId="LiveId" clId="{16A88BD4-E172-7649-A907-9E1421215BE1}"/>
    <pc:docChg chg="modSld">
      <pc:chgData name="Katja Dittrich" userId="7fd2e0e7fd3099c6" providerId="LiveId" clId="{16A88BD4-E172-7649-A907-9E1421215BE1}" dt="2025-02-25T12:55:02.249" v="31"/>
      <pc:docMkLst>
        <pc:docMk/>
      </pc:docMkLst>
      <pc:sldChg chg="modSp mod modAnim">
        <pc:chgData name="Katja Dittrich" userId="7fd2e0e7fd3099c6" providerId="LiveId" clId="{16A88BD4-E172-7649-A907-9E1421215BE1}" dt="2025-02-25T12:54:48.532" v="26"/>
        <pc:sldMkLst>
          <pc:docMk/>
          <pc:sldMk cId="0" sldId="256"/>
        </pc:sldMkLst>
        <pc:spChg chg="mod">
          <ac:chgData name="Katja Dittrich" userId="7fd2e0e7fd3099c6" providerId="LiveId" clId="{16A88BD4-E172-7649-A907-9E1421215BE1}" dt="2025-02-25T12:53:24.647" v="1" actId="1076"/>
          <ac:spMkLst>
            <pc:docMk/>
            <pc:sldMk cId="0" sldId="256"/>
            <ac:spMk id="5" creationId="{00000000-0000-0000-0000-000000000000}"/>
          </ac:spMkLst>
        </pc:spChg>
        <pc:spChg chg="mod">
          <ac:chgData name="Katja Dittrich" userId="7fd2e0e7fd3099c6" providerId="LiveId" clId="{16A88BD4-E172-7649-A907-9E1421215BE1}" dt="2025-02-25T12:53:35.773" v="4" actId="14100"/>
          <ac:spMkLst>
            <pc:docMk/>
            <pc:sldMk cId="0" sldId="256"/>
            <ac:spMk id="6" creationId="{00000000-0000-0000-0000-000000000000}"/>
          </ac:spMkLst>
        </pc:spChg>
        <pc:spChg chg="mod">
          <ac:chgData name="Katja Dittrich" userId="7fd2e0e7fd3099c6" providerId="LiveId" clId="{16A88BD4-E172-7649-A907-9E1421215BE1}" dt="2025-02-25T12:53:29.383" v="2" actId="14100"/>
          <ac:spMkLst>
            <pc:docMk/>
            <pc:sldMk cId="0" sldId="256"/>
            <ac:spMk id="15" creationId="{00000000-0000-0000-0000-000000000000}"/>
          </ac:spMkLst>
        </pc:spChg>
        <pc:spChg chg="mod">
          <ac:chgData name="Katja Dittrich" userId="7fd2e0e7fd3099c6" providerId="LiveId" clId="{16A88BD4-E172-7649-A907-9E1421215BE1}" dt="2025-02-25T12:53:32.194" v="3" actId="14100"/>
          <ac:spMkLst>
            <pc:docMk/>
            <pc:sldMk cId="0" sldId="256"/>
            <ac:spMk id="18" creationId="{00000000-0000-0000-0000-000000000000}"/>
          </ac:spMkLst>
        </pc:spChg>
        <pc:spChg chg="mod">
          <ac:chgData name="Katja Dittrich" userId="7fd2e0e7fd3099c6" providerId="LiveId" clId="{16A88BD4-E172-7649-A907-9E1421215BE1}" dt="2025-02-25T12:53:38.820" v="5" actId="14100"/>
          <ac:spMkLst>
            <pc:docMk/>
            <pc:sldMk cId="0" sldId="256"/>
            <ac:spMk id="22" creationId="{00000000-0000-0000-0000-000000000000}"/>
          </ac:spMkLst>
        </pc:spChg>
      </pc:sldChg>
      <pc:sldChg chg="modSp mod modAnim">
        <pc:chgData name="Katja Dittrich" userId="7fd2e0e7fd3099c6" providerId="LiveId" clId="{16A88BD4-E172-7649-A907-9E1421215BE1}" dt="2025-02-25T12:55:02.249" v="31"/>
        <pc:sldMkLst>
          <pc:docMk/>
          <pc:sldMk cId="0" sldId="257"/>
        </pc:sldMkLst>
        <pc:spChg chg="mod">
          <ac:chgData name="Katja Dittrich" userId="7fd2e0e7fd3099c6" providerId="LiveId" clId="{16A88BD4-E172-7649-A907-9E1421215BE1}" dt="2025-02-25T12:53:57.390" v="11" actId="1076"/>
          <ac:spMkLst>
            <pc:docMk/>
            <pc:sldMk cId="0" sldId="257"/>
            <ac:spMk id="2" creationId="{00000000-0000-0000-0000-000000000000}"/>
          </ac:spMkLst>
        </pc:spChg>
        <pc:spChg chg="mod">
          <ac:chgData name="Katja Dittrich" userId="7fd2e0e7fd3099c6" providerId="LiveId" clId="{16A88BD4-E172-7649-A907-9E1421215BE1}" dt="2025-02-25T12:53:46.627" v="7" actId="1076"/>
          <ac:spMkLst>
            <pc:docMk/>
            <pc:sldMk cId="0" sldId="257"/>
            <ac:spMk id="4" creationId="{00000000-0000-0000-0000-000000000000}"/>
          </ac:spMkLst>
        </pc:spChg>
        <pc:spChg chg="mod">
          <ac:chgData name="Katja Dittrich" userId="7fd2e0e7fd3099c6" providerId="LiveId" clId="{16A88BD4-E172-7649-A907-9E1421215BE1}" dt="2025-02-25T12:53:49.162" v="8" actId="14100"/>
          <ac:spMkLst>
            <pc:docMk/>
            <pc:sldMk cId="0" sldId="257"/>
            <ac:spMk id="6" creationId="{00000000-0000-0000-0000-000000000000}"/>
          </ac:spMkLst>
        </pc:spChg>
        <pc:spChg chg="mod">
          <ac:chgData name="Katja Dittrich" userId="7fd2e0e7fd3099c6" providerId="LiveId" clId="{16A88BD4-E172-7649-A907-9E1421215BE1}" dt="2025-02-25T12:53:59.963" v="12" actId="14100"/>
          <ac:spMkLst>
            <pc:docMk/>
            <pc:sldMk cId="0" sldId="257"/>
            <ac:spMk id="7" creationId="{00000000-0000-0000-0000-000000000000}"/>
          </ac:spMkLst>
        </pc:spChg>
        <pc:spChg chg="mod">
          <ac:chgData name="Katja Dittrich" userId="7fd2e0e7fd3099c6" providerId="LiveId" clId="{16A88BD4-E172-7649-A907-9E1421215BE1}" dt="2025-02-25T12:54:03.400" v="13" actId="14100"/>
          <ac:spMkLst>
            <pc:docMk/>
            <pc:sldMk cId="0" sldId="257"/>
            <ac:spMk id="9" creationId="{00000000-0000-0000-0000-000000000000}"/>
          </ac:spMkLst>
        </pc:spChg>
        <pc:spChg chg="mod">
          <ac:chgData name="Katja Dittrich" userId="7fd2e0e7fd3099c6" providerId="LiveId" clId="{16A88BD4-E172-7649-A907-9E1421215BE1}" dt="2025-02-25T12:54:09.390" v="14" actId="14100"/>
          <ac:spMkLst>
            <pc:docMk/>
            <pc:sldMk cId="0" sldId="257"/>
            <ac:spMk id="10" creationId="{00000000-0000-0000-0000-000000000000}"/>
          </ac:spMkLst>
        </pc:spChg>
        <pc:spChg chg="mod">
          <ac:chgData name="Katja Dittrich" userId="7fd2e0e7fd3099c6" providerId="LiveId" clId="{16A88BD4-E172-7649-A907-9E1421215BE1}" dt="2025-02-25T12:54:11.987" v="15" actId="14100"/>
          <ac:spMkLst>
            <pc:docMk/>
            <pc:sldMk cId="0" sldId="257"/>
            <ac:spMk id="12" creationId="{00000000-0000-0000-0000-000000000000}"/>
          </ac:spMkLst>
        </pc:spChg>
        <pc:spChg chg="mod">
          <ac:chgData name="Katja Dittrich" userId="7fd2e0e7fd3099c6" providerId="LiveId" clId="{16A88BD4-E172-7649-A907-9E1421215BE1}" dt="2025-02-25T12:54:15.746" v="16" actId="14100"/>
          <ac:spMkLst>
            <pc:docMk/>
            <pc:sldMk cId="0" sldId="257"/>
            <ac:spMk id="15" creationId="{00000000-0000-0000-0000-000000000000}"/>
          </ac:spMkLst>
        </pc:spChg>
        <pc:spChg chg="mod">
          <ac:chgData name="Katja Dittrich" userId="7fd2e0e7fd3099c6" providerId="LiveId" clId="{16A88BD4-E172-7649-A907-9E1421215BE1}" dt="2025-02-25T12:54:18.539" v="17" actId="14100"/>
          <ac:spMkLst>
            <pc:docMk/>
            <pc:sldMk cId="0" sldId="257"/>
            <ac:spMk id="17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317848" y="291409"/>
            <a:ext cx="1904721" cy="1904721"/>
          </a:xfrm>
          <a:custGeom>
            <a:avLst/>
            <a:gdLst/>
            <a:ahLst/>
            <a:cxnLst/>
            <a:rect l="l" t="t" r="r" b="b"/>
            <a:pathLst>
              <a:path w="1904721" h="1904721">
                <a:moveTo>
                  <a:pt x="0" y="0"/>
                </a:moveTo>
                <a:lnTo>
                  <a:pt x="1904721" y="0"/>
                </a:lnTo>
                <a:lnTo>
                  <a:pt x="1904721" y="1904721"/>
                </a:lnTo>
                <a:lnTo>
                  <a:pt x="0" y="19047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TextBox 4"/>
          <p:cNvSpPr txBox="1"/>
          <p:nvPr/>
        </p:nvSpPr>
        <p:spPr>
          <a:xfrm>
            <a:off x="999118" y="2552700"/>
            <a:ext cx="2745643" cy="1038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99"/>
              </a:lnSpc>
            </a:pPr>
            <a:r>
              <a:rPr lang="en-US" sz="49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Der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70996" y="939137"/>
            <a:ext cx="798424" cy="5969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dirty="0">
                <a:solidFill>
                  <a:srgbClr val="FF3131"/>
                </a:solidFill>
                <a:latin typeface="Canva Sans"/>
                <a:ea typeface="Canva Sans"/>
                <a:cs typeface="Canva Sans"/>
                <a:sym typeface="Canva Sans"/>
              </a:rPr>
              <a:t>A2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62878" y="7728984"/>
            <a:ext cx="17325122" cy="8636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000"/>
              </a:lnSpc>
              <a:spcBef>
                <a:spcPct val="0"/>
              </a:spcBef>
            </a:pPr>
            <a:r>
              <a:rPr lang="en-US" sz="5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berechtigt</a:t>
            </a:r>
            <a:r>
              <a:rPr lang="en-US" sz="5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, </a:t>
            </a:r>
            <a:r>
              <a:rPr lang="en-US" sz="5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außerhalb</a:t>
            </a:r>
            <a:r>
              <a:rPr lang="en-US" sz="5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eines</a:t>
            </a:r>
            <a:r>
              <a:rPr lang="en-US" sz="5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gesetzlich</a:t>
            </a:r>
            <a:r>
              <a:rPr lang="en-US" sz="5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vorgeschrie</a:t>
            </a:r>
            <a:r>
              <a:rPr lang="en-US" sz="5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-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222569" y="2727325"/>
            <a:ext cx="3607445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  <a:spcBef>
                <a:spcPct val="0"/>
              </a:spcBef>
            </a:pPr>
            <a:r>
              <a:rPr lang="en-US" sz="5000" u="sng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Zivilprozess</a:t>
            </a:r>
            <a:endParaRPr lang="en-US" sz="5000" u="sng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013155" y="2552700"/>
            <a:ext cx="7197849" cy="1038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99"/>
              </a:lnSpc>
              <a:spcBef>
                <a:spcPct val="0"/>
              </a:spcBef>
            </a:pPr>
            <a:r>
              <a:rPr lang="en-US" sz="49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dient der Durchsetzung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391979" y="2552700"/>
            <a:ext cx="3360986" cy="1038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99"/>
              </a:lnSpc>
              <a:spcBef>
                <a:spcPct val="0"/>
              </a:spcBef>
            </a:pPr>
            <a:r>
              <a:rPr lang="en-US" sz="4999" u="sng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materieller</a:t>
            </a:r>
            <a:endParaRPr lang="en-US" sz="4999" u="sng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999118" y="3505162"/>
            <a:ext cx="2155850" cy="1038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99"/>
              </a:lnSpc>
              <a:spcBef>
                <a:spcPct val="0"/>
              </a:spcBef>
            </a:pPr>
            <a:r>
              <a:rPr lang="en-US" sz="4999" u="sng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Rechte</a:t>
            </a:r>
            <a:endParaRPr lang="en-US" sz="4999" u="sng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377601" y="3537982"/>
            <a:ext cx="13891840" cy="1038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99"/>
              </a:lnSpc>
              <a:spcBef>
                <a:spcPct val="0"/>
              </a:spcBef>
            </a:pPr>
            <a:r>
              <a:rPr lang="en-US" sz="49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und Ansprüche des Klägers oder der Feststel-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700" y="4519057"/>
            <a:ext cx="5203924" cy="1038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99"/>
              </a:lnSpc>
              <a:spcBef>
                <a:spcPct val="0"/>
              </a:spcBef>
            </a:pPr>
            <a:r>
              <a:rPr lang="en-US" sz="49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lung bestimmter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232624" y="4481512"/>
            <a:ext cx="6020321" cy="1038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99"/>
              </a:lnSpc>
              <a:spcBef>
                <a:spcPct val="0"/>
              </a:spcBef>
            </a:pPr>
            <a:r>
              <a:rPr lang="en-US" sz="4999" u="sng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Rechtsverhältnisse</a:t>
            </a:r>
            <a:r>
              <a:rPr lang="en-US" sz="4999" u="sng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550068" y="4519057"/>
            <a:ext cx="3108945" cy="1038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99"/>
              </a:lnSpc>
              <a:spcBef>
                <a:spcPct val="0"/>
              </a:spcBef>
            </a:pPr>
            <a:r>
              <a:rPr lang="en-US" sz="49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Er ist also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99118" y="5528708"/>
            <a:ext cx="8449682" cy="10382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999"/>
              </a:lnSpc>
              <a:spcBef>
                <a:spcPct val="0"/>
              </a:spcBef>
            </a:pPr>
            <a:r>
              <a:rPr lang="en-US" sz="4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letztendlich</a:t>
            </a: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dazu</a:t>
            </a: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da, den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768781" y="5528708"/>
            <a:ext cx="4316239" cy="1038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99"/>
              </a:lnSpc>
              <a:spcBef>
                <a:spcPct val="0"/>
              </a:spcBef>
            </a:pPr>
            <a:r>
              <a:rPr lang="en-US" sz="4999" u="sng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Rechtsfrieden</a:t>
            </a:r>
            <a:endParaRPr lang="en-US" sz="4999" u="sng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3211004" y="5528708"/>
            <a:ext cx="3263950" cy="1038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99"/>
              </a:lnSpc>
              <a:spcBef>
                <a:spcPct val="0"/>
              </a:spcBef>
            </a:pPr>
            <a:r>
              <a:rPr lang="en-US" sz="49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zu sichern.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62878" y="6538358"/>
            <a:ext cx="5818922" cy="10382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Denn in </a:t>
            </a:r>
            <a:r>
              <a:rPr lang="en-US" sz="4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einem</a:t>
            </a:r>
            <a:endParaRPr lang="en-US" sz="4999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5560293" y="6538358"/>
            <a:ext cx="7364983" cy="1038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99"/>
              </a:lnSpc>
              <a:spcBef>
                <a:spcPct val="0"/>
              </a:spcBef>
            </a:pPr>
            <a:r>
              <a:rPr lang="en-US" sz="4999" u="sng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geordneten</a:t>
            </a:r>
            <a:r>
              <a:rPr lang="en-US" sz="4999" u="sng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999" u="sng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Rechtsstaat</a:t>
            </a:r>
            <a:endParaRPr lang="en-US" sz="4999" u="sng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3085020" y="6538358"/>
            <a:ext cx="3568750" cy="1038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99"/>
              </a:lnSpc>
              <a:spcBef>
                <a:spcPct val="0"/>
              </a:spcBef>
            </a:pPr>
            <a:r>
              <a:rPr lang="en-US" sz="49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ist niemand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62878" y="8564008"/>
            <a:ext cx="11341075" cy="1038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99"/>
              </a:lnSpc>
              <a:spcBef>
                <a:spcPct val="0"/>
              </a:spcBef>
            </a:pPr>
            <a:r>
              <a:rPr lang="en-US" sz="49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benen Gerichtsverfahrens sein Recht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2452449" y="8535433"/>
            <a:ext cx="4872673" cy="10382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999"/>
              </a:lnSpc>
              <a:spcBef>
                <a:spcPct val="0"/>
              </a:spcBef>
            </a:pPr>
            <a:r>
              <a:rPr lang="en-US" sz="4999" u="sng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„auf </a:t>
            </a:r>
            <a:r>
              <a:rPr lang="en-US" sz="4999" u="sng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eigene</a:t>
            </a:r>
            <a:endParaRPr lang="en-US" sz="4999" u="sng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grpSp>
        <p:nvGrpSpPr>
          <p:cNvPr id="23" name="Group 23"/>
          <p:cNvGrpSpPr/>
          <p:nvPr/>
        </p:nvGrpSpPr>
        <p:grpSpPr>
          <a:xfrm>
            <a:off x="2655688" y="788765"/>
            <a:ext cx="6587096" cy="910009"/>
            <a:chOff x="0" y="0"/>
            <a:chExt cx="1020514" cy="140984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20514" cy="140984"/>
            </a:xfrm>
            <a:custGeom>
              <a:avLst/>
              <a:gdLst/>
              <a:ahLst/>
              <a:cxnLst/>
              <a:rect l="l" t="t" r="r" b="b"/>
              <a:pathLst>
                <a:path w="1020514" h="140984">
                  <a:moveTo>
                    <a:pt x="27032" y="0"/>
                  </a:moveTo>
                  <a:lnTo>
                    <a:pt x="993481" y="0"/>
                  </a:lnTo>
                  <a:cubicBezTo>
                    <a:pt x="1000651" y="0"/>
                    <a:pt x="1007526" y="2848"/>
                    <a:pt x="1012596" y="7918"/>
                  </a:cubicBezTo>
                  <a:cubicBezTo>
                    <a:pt x="1017666" y="12987"/>
                    <a:pt x="1020514" y="19863"/>
                    <a:pt x="1020514" y="27032"/>
                  </a:cubicBezTo>
                  <a:lnTo>
                    <a:pt x="1020514" y="113952"/>
                  </a:lnTo>
                  <a:cubicBezTo>
                    <a:pt x="1020514" y="128881"/>
                    <a:pt x="1008411" y="140984"/>
                    <a:pt x="993481" y="140984"/>
                  </a:cubicBezTo>
                  <a:lnTo>
                    <a:pt x="27032" y="140984"/>
                  </a:lnTo>
                  <a:cubicBezTo>
                    <a:pt x="12103" y="140984"/>
                    <a:pt x="0" y="128881"/>
                    <a:pt x="0" y="113952"/>
                  </a:cubicBezTo>
                  <a:lnTo>
                    <a:pt x="0" y="27032"/>
                  </a:lnTo>
                  <a:cubicBezTo>
                    <a:pt x="0" y="12103"/>
                    <a:pt x="12103" y="0"/>
                    <a:pt x="27032" y="0"/>
                  </a:cubicBezTo>
                  <a:close/>
                </a:path>
              </a:pathLst>
            </a:custGeom>
            <a:blipFill>
              <a:blip r:embed="rId5"/>
              <a:stretch>
                <a:fillRect t="-311924" b="-311924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2860691" y="920237"/>
            <a:ext cx="7240239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Ergänzen Sie den Lückentext!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/>
      <p:bldP spid="9" grpId="0"/>
      <p:bldP spid="10" grpId="0"/>
      <p:bldP spid="13" grpId="0"/>
      <p:bldP spid="16" grpId="0"/>
      <p:bldP spid="19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317848" y="291409"/>
            <a:ext cx="1904721" cy="1904721"/>
          </a:xfrm>
          <a:custGeom>
            <a:avLst/>
            <a:gdLst/>
            <a:ahLst/>
            <a:cxnLst/>
            <a:rect l="l" t="t" r="r" b="b"/>
            <a:pathLst>
              <a:path w="1904721" h="1904721">
                <a:moveTo>
                  <a:pt x="0" y="0"/>
                </a:moveTo>
                <a:lnTo>
                  <a:pt x="1904721" y="0"/>
                </a:lnTo>
                <a:lnTo>
                  <a:pt x="1904721" y="1904721"/>
                </a:lnTo>
                <a:lnTo>
                  <a:pt x="0" y="19047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TextBox 4"/>
          <p:cNvSpPr txBox="1"/>
          <p:nvPr/>
        </p:nvSpPr>
        <p:spPr>
          <a:xfrm>
            <a:off x="909022" y="978657"/>
            <a:ext cx="722371" cy="5969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dirty="0">
                <a:solidFill>
                  <a:srgbClr val="FF3131"/>
                </a:solidFill>
                <a:latin typeface="Canva Sans"/>
                <a:ea typeface="Canva Sans"/>
                <a:cs typeface="Canva Sans"/>
                <a:sym typeface="Canva Sans"/>
              </a:rPr>
              <a:t>A2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2585411"/>
            <a:ext cx="1960811" cy="1038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99"/>
              </a:lnSpc>
              <a:spcBef>
                <a:spcPct val="0"/>
              </a:spcBef>
            </a:pPr>
            <a:r>
              <a:rPr lang="en-US" sz="4999" u="sng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Faust“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189940" y="2585411"/>
            <a:ext cx="12354860" cy="10382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999"/>
              </a:lnSpc>
              <a:spcBef>
                <a:spcPct val="0"/>
              </a:spcBef>
            </a:pPr>
            <a:r>
              <a:rPr lang="en-US" sz="4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zwangsweise</a:t>
            </a: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durchzusetzen</a:t>
            </a: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3519080"/>
            <a:ext cx="16954500" cy="10382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Aufgabe des </a:t>
            </a:r>
            <a:r>
              <a:rPr lang="en-US" sz="4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Gerichts</a:t>
            </a: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ist</a:t>
            </a: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es </a:t>
            </a:r>
            <a:r>
              <a:rPr lang="en-US" sz="4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daher</a:t>
            </a: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, </a:t>
            </a:r>
            <a:r>
              <a:rPr lang="en-US" sz="4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anstehende</a:t>
            </a:r>
            <a:endParaRPr lang="en-US" sz="4999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99118" y="4452531"/>
            <a:ext cx="4754389" cy="1038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99"/>
              </a:lnSpc>
              <a:spcBef>
                <a:spcPct val="0"/>
              </a:spcBef>
            </a:pPr>
            <a:r>
              <a:rPr lang="en-US" sz="4999" u="sng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Rechtskonflikte</a:t>
            </a:r>
            <a:endParaRPr lang="en-US" sz="4999" u="sng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973459" y="4481512"/>
            <a:ext cx="9361132" cy="10382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999"/>
              </a:lnSpc>
              <a:spcBef>
                <a:spcPct val="0"/>
              </a:spcBef>
            </a:pPr>
            <a:r>
              <a:rPr lang="en-US" sz="4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zwischen</a:t>
            </a: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Parteien</a:t>
            </a: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in </a:t>
            </a:r>
            <a:r>
              <a:rPr lang="en-US" sz="4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einem</a:t>
            </a:r>
            <a:endParaRPr lang="en-US" sz="4999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999117" y="5443538"/>
            <a:ext cx="6838429" cy="10382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999"/>
              </a:lnSpc>
              <a:spcBef>
                <a:spcPct val="0"/>
              </a:spcBef>
            </a:pPr>
            <a:r>
              <a:rPr lang="en-US" sz="4999" u="sng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geordneten</a:t>
            </a:r>
            <a:r>
              <a:rPr lang="en-US" sz="4999" u="sng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999" u="sng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Verfahren</a:t>
            </a:r>
            <a:endParaRPr lang="en-US" sz="4999" u="sng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4469685" y="4452531"/>
            <a:ext cx="2737470" cy="1038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99"/>
              </a:lnSpc>
              <a:spcBef>
                <a:spcPct val="0"/>
              </a:spcBef>
            </a:pPr>
            <a:r>
              <a:rPr lang="en-US" sz="4999" u="sng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rechtlich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057499" y="5443538"/>
            <a:ext cx="9849501" cy="10382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999"/>
              </a:lnSpc>
              <a:spcBef>
                <a:spcPct val="0"/>
              </a:spcBef>
            </a:pPr>
            <a:r>
              <a:rPr lang="en-US" sz="4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zu</a:t>
            </a: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lösen</a:t>
            </a: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, </a:t>
            </a:r>
            <a:r>
              <a:rPr lang="en-US" sz="4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entweder</a:t>
            </a: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durch</a:t>
            </a: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eine</a:t>
            </a:r>
            <a:endParaRPr lang="en-US" sz="4999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28700" y="6434138"/>
            <a:ext cx="7866311" cy="1038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99"/>
              </a:lnSpc>
              <a:spcBef>
                <a:spcPct val="0"/>
              </a:spcBef>
            </a:pPr>
            <a:r>
              <a:rPr lang="en-US" sz="4999" u="sng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richterliche</a:t>
            </a:r>
            <a:r>
              <a:rPr lang="en-US" sz="4999" u="sng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999" u="sng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Entscheidung</a:t>
            </a:r>
            <a:endParaRPr lang="en-US" sz="4999" u="sng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9091943" y="6434138"/>
            <a:ext cx="5673030" cy="1038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99"/>
              </a:lnSpc>
              <a:spcBef>
                <a:spcPct val="0"/>
              </a:spcBef>
            </a:pPr>
            <a:r>
              <a:rPr lang="en-US" sz="49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(Urteil) oder durch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8700" y="7424738"/>
            <a:ext cx="6438900" cy="10382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999"/>
              </a:lnSpc>
              <a:spcBef>
                <a:spcPct val="0"/>
              </a:spcBef>
            </a:pPr>
            <a:r>
              <a:rPr lang="en-US" sz="4999" u="sng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gütliche</a:t>
            </a:r>
            <a:r>
              <a:rPr lang="en-US" sz="4999" u="sng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999" u="sng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Beilegung</a:t>
            </a:r>
            <a:endParaRPr lang="en-US" sz="4999" u="sng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6801903" y="7424738"/>
            <a:ext cx="8532688" cy="1038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99"/>
              </a:lnSpc>
              <a:spcBef>
                <a:spcPct val="0"/>
              </a:spcBef>
            </a:pPr>
            <a:r>
              <a:rPr lang="en-US" sz="49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des Rechtsstreits, wenn die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99118" y="8415339"/>
            <a:ext cx="10049882" cy="10382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999"/>
              </a:lnSpc>
              <a:spcBef>
                <a:spcPct val="0"/>
              </a:spcBef>
            </a:pPr>
            <a:r>
              <a:rPr lang="en-US" sz="4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Parteien</a:t>
            </a: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dazu</a:t>
            </a: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bereit</a:t>
            </a: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sind</a:t>
            </a: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.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2556904" y="978657"/>
            <a:ext cx="6587096" cy="910009"/>
            <a:chOff x="0" y="0"/>
            <a:chExt cx="1020514" cy="14098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020514" cy="140984"/>
            </a:xfrm>
            <a:custGeom>
              <a:avLst/>
              <a:gdLst/>
              <a:ahLst/>
              <a:cxnLst/>
              <a:rect l="l" t="t" r="r" b="b"/>
              <a:pathLst>
                <a:path w="1020514" h="140984">
                  <a:moveTo>
                    <a:pt x="27032" y="0"/>
                  </a:moveTo>
                  <a:lnTo>
                    <a:pt x="993481" y="0"/>
                  </a:lnTo>
                  <a:cubicBezTo>
                    <a:pt x="1000651" y="0"/>
                    <a:pt x="1007526" y="2848"/>
                    <a:pt x="1012596" y="7918"/>
                  </a:cubicBezTo>
                  <a:cubicBezTo>
                    <a:pt x="1017666" y="12987"/>
                    <a:pt x="1020514" y="19863"/>
                    <a:pt x="1020514" y="27032"/>
                  </a:cubicBezTo>
                  <a:lnTo>
                    <a:pt x="1020514" y="113952"/>
                  </a:lnTo>
                  <a:cubicBezTo>
                    <a:pt x="1020514" y="128881"/>
                    <a:pt x="1008411" y="140984"/>
                    <a:pt x="993481" y="140984"/>
                  </a:cubicBezTo>
                  <a:lnTo>
                    <a:pt x="27032" y="140984"/>
                  </a:lnTo>
                  <a:cubicBezTo>
                    <a:pt x="12103" y="140984"/>
                    <a:pt x="0" y="128881"/>
                    <a:pt x="0" y="113952"/>
                  </a:cubicBezTo>
                  <a:lnTo>
                    <a:pt x="0" y="27032"/>
                  </a:lnTo>
                  <a:cubicBezTo>
                    <a:pt x="0" y="12103"/>
                    <a:pt x="12103" y="0"/>
                    <a:pt x="27032" y="0"/>
                  </a:cubicBezTo>
                  <a:close/>
                </a:path>
              </a:pathLst>
            </a:custGeom>
            <a:blipFill>
              <a:blip r:embed="rId5"/>
              <a:stretch>
                <a:fillRect t="-311924" b="-311924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2739176" y="1147771"/>
            <a:ext cx="7240239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Ergänzen Sie den Lückentext!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13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</Words>
  <Application>Microsoft Macintosh PowerPoint</Application>
  <PresentationFormat>Benutzerdefiniert</PresentationFormat>
  <Paragraphs>35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6" baseType="lpstr">
      <vt:lpstr>Calibri</vt:lpstr>
      <vt:lpstr>Canva Sans</vt:lpstr>
      <vt:lpstr>Arial</vt:lpstr>
      <vt:lpstr>Office Theme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Übungsheft_ZP_A2</dc:title>
  <cp:lastModifiedBy>Katja Dittrich</cp:lastModifiedBy>
  <cp:revision>1</cp:revision>
  <dcterms:created xsi:type="dcterms:W3CDTF">2006-08-16T00:00:00Z</dcterms:created>
  <dcterms:modified xsi:type="dcterms:W3CDTF">2025-02-25T12:55:05Z</dcterms:modified>
  <dc:identifier>DAGezo06rRs</dc:identifier>
</cp:coreProperties>
</file>