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09.01.2025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4"/>
            <a:ext cx="10319657" cy="7728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a) Herr Paals reicht ein Schriftsatz zum Verfahren 140 F 1502/24 ein.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„Ich stimme der Scheidung zu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3845341"/>
            <a:ext cx="10319657" cy="24712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b) Rechtsanwalt Hubert reicht für seinen Mandanten einen Schriftsatz zum Verfahren </a:t>
            </a:r>
            <a:br>
              <a:rPr lang="de-DE" sz="2800" kern="100" dirty="0">
                <a:solidFill>
                  <a:schemeClr val="tx1"/>
                </a:solidFill>
              </a:rPr>
            </a:br>
            <a:r>
              <a:rPr lang="de-DE" sz="2800" kern="100" dirty="0">
                <a:solidFill>
                  <a:schemeClr val="tx1"/>
                </a:solidFill>
              </a:rPr>
              <a:t>140 F 2589/24 ein: „Hiermit reiche ich die ausgefüllten Fragebögen zum Versorgungsausgleich (V10) ein.“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898445E9-8230-4E72-B251-DA3E9AC26DFF}"/>
              </a:ext>
            </a:extLst>
          </p:cNvPr>
          <p:cNvSpPr/>
          <p:nvPr/>
        </p:nvSpPr>
        <p:spPr>
          <a:xfrm>
            <a:off x="9602163" y="2489452"/>
            <a:ext cx="2110865" cy="919825"/>
          </a:xfrm>
          <a:prstGeom prst="wedgeEllipseCallout">
            <a:avLst>
              <a:gd name="adj1" fmla="val -64566"/>
              <a:gd name="adj2" fmla="val -1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E5761497-B5A3-4FEF-83AA-34DF2A6F820E}"/>
              </a:ext>
            </a:extLst>
          </p:cNvPr>
          <p:cNvSpPr/>
          <p:nvPr/>
        </p:nvSpPr>
        <p:spPr>
          <a:xfrm>
            <a:off x="9602163" y="5514316"/>
            <a:ext cx="2110865" cy="919825"/>
          </a:xfrm>
          <a:prstGeom prst="wedgeEllipseCallout">
            <a:avLst>
              <a:gd name="adj1" fmla="val -61128"/>
              <a:gd name="adj2" fmla="val -33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6668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s) Frau </a:t>
            </a:r>
            <a:r>
              <a:rPr lang="de-DE" sz="2800" dirty="0" err="1">
                <a:solidFill>
                  <a:schemeClr val="tx1"/>
                </a:solidFill>
              </a:rPr>
              <a:t>Cinem</a:t>
            </a:r>
            <a:r>
              <a:rPr lang="de-DE" sz="2800" dirty="0">
                <a:solidFill>
                  <a:schemeClr val="tx1"/>
                </a:solidFill>
              </a:rPr>
              <a:t> beantragt für das Verfahren 140 F 5987/23: </a:t>
            </a:r>
          </a:p>
          <a:p>
            <a:r>
              <a:rPr lang="de-DE" sz="2800" dirty="0">
                <a:solidFill>
                  <a:schemeClr val="tx1"/>
                </a:solidFill>
              </a:rPr>
              <a:t>„Ich beantrage die Erteilung einer zweiten Vollstreckbaren Ausfertigung, da diese nicht mehr auffindbar ist…“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t) </a:t>
            </a:r>
            <a:r>
              <a:rPr lang="de-DE" sz="2800" dirty="0">
                <a:solidFill>
                  <a:schemeClr val="tx1"/>
                </a:solidFill>
              </a:rPr>
              <a:t>Herr Akbari reicht folgende Unterlagen zum Verfahren 140 F 5678/24: </a:t>
            </a:r>
            <a:r>
              <a:rPr lang="de-DE" sz="2800" i="1" dirty="0">
                <a:solidFill>
                  <a:schemeClr val="tx1"/>
                </a:solidFill>
              </a:rPr>
              <a:t>„… Formular – Einwendungen hinsichtlich der Festsetzung des Unterhalts …“ 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7667298" y="5442810"/>
            <a:ext cx="3410843" cy="919825"/>
          </a:xfrm>
          <a:prstGeom prst="wedgeEllipseCallout">
            <a:avLst>
              <a:gd name="adj1" fmla="val -53556"/>
              <a:gd name="adj2" fmla="val -56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Rechtspfleger*in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8302186" y="3130022"/>
            <a:ext cx="3410843" cy="919825"/>
          </a:xfrm>
          <a:prstGeom prst="wedgeEllipseCallout">
            <a:avLst>
              <a:gd name="adj1" fmla="val -23525"/>
              <a:gd name="adj2" fmla="val -73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Rechtspfleger*in</a:t>
            </a:r>
          </a:p>
        </p:txBody>
      </p:sp>
    </p:spTree>
    <p:extLst>
      <p:ext uri="{BB962C8B-B14F-4D97-AF65-F5344CB8AC3E}">
        <p14:creationId xmlns:p14="http://schemas.microsoft.com/office/powerpoint/2010/main" val="30278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6668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u) Frau </a:t>
            </a:r>
            <a:r>
              <a:rPr lang="de-DE" sz="2800" dirty="0" err="1">
                <a:solidFill>
                  <a:schemeClr val="tx1"/>
                </a:solidFill>
              </a:rPr>
              <a:t>Jeramis</a:t>
            </a:r>
            <a:r>
              <a:rPr lang="de-DE" sz="2800" dirty="0">
                <a:solidFill>
                  <a:schemeClr val="tx1"/>
                </a:solidFill>
              </a:rPr>
              <a:t> reicht zum Adoptionsverfahren 140 F 798/24 folgenden Schriftsatz ein: </a:t>
            </a:r>
            <a:r>
              <a:rPr lang="de-DE" sz="2800" i="1" dirty="0">
                <a:solidFill>
                  <a:schemeClr val="tx1"/>
                </a:solidFill>
              </a:rPr>
              <a:t>„… Gesundheitszeugnis, …, die letzten drei Gehaltsnachweise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v) </a:t>
            </a:r>
            <a:r>
              <a:rPr lang="de-DE" sz="2800" dirty="0">
                <a:solidFill>
                  <a:schemeClr val="tx1"/>
                </a:solidFill>
              </a:rPr>
              <a:t>Der Vormund Fischer reicht zum Verfahren 140 F 2479/21 folgende Unterlagen ein: </a:t>
            </a:r>
            <a:r>
              <a:rPr lang="de-DE" sz="2800" i="1" dirty="0">
                <a:solidFill>
                  <a:schemeClr val="tx1"/>
                </a:solidFill>
              </a:rPr>
              <a:t>„… nach Beendigung der Vormundschaft übersende ich ihnen die Bestallungsurkunde zurück …“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8492807" y="5548258"/>
            <a:ext cx="3410843" cy="919825"/>
          </a:xfrm>
          <a:prstGeom prst="wedgeEllipseCallout">
            <a:avLst>
              <a:gd name="adj1" fmla="val -53556"/>
              <a:gd name="adj2" fmla="val -56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Rechtspfleger*in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128297" y="3323275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4303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1892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w) Rechtsanwalt Schlecht stellt den Antrag zum Verfahren 140 F 1459/24: </a:t>
            </a:r>
            <a:r>
              <a:rPr lang="de-DE" sz="2800" i="1" dirty="0">
                <a:solidFill>
                  <a:schemeClr val="tx1"/>
                </a:solidFill>
              </a:rPr>
              <a:t>„… Antrag den Scheidungstermin am … zu verlegen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197490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x) Das Jugendamt reicht ihren Bericht zum Verfahren 140 F 7452/24 ein: „… Bericht über die familiären Verhältnisse … Wir stimmen der Adoption zu.“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128297" y="3323275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18276A9B-7BAF-48C7-8B37-38430534A4DD}"/>
              </a:ext>
            </a:extLst>
          </p:cNvPr>
          <p:cNvSpPr/>
          <p:nvPr/>
        </p:nvSpPr>
        <p:spPr>
          <a:xfrm>
            <a:off x="8168041" y="5442959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17047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y) Rechtsanwalt </a:t>
            </a:r>
            <a:r>
              <a:rPr lang="de-DE" sz="2800" dirty="0" err="1">
                <a:solidFill>
                  <a:schemeClr val="tx1"/>
                </a:solidFill>
              </a:rPr>
              <a:t>Kockak</a:t>
            </a:r>
            <a:r>
              <a:rPr lang="de-DE" sz="2800" dirty="0">
                <a:solidFill>
                  <a:schemeClr val="tx1"/>
                </a:solidFill>
              </a:rPr>
              <a:t> stellt zum Verfahren 140 F 3467/24 folgenden Antrag: </a:t>
            </a:r>
            <a:r>
              <a:rPr lang="de-DE" sz="2800" i="1" dirty="0">
                <a:solidFill>
                  <a:schemeClr val="tx1"/>
                </a:solidFill>
              </a:rPr>
              <a:t>„… die Ehefrau vom persönlichen Erscheinen zu entbinden … der Scheidungstermin ist am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197490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z) </a:t>
            </a:r>
            <a:r>
              <a:rPr lang="de-DE" sz="2800" dirty="0">
                <a:solidFill>
                  <a:schemeClr val="tx1"/>
                </a:solidFill>
              </a:rPr>
              <a:t>Rechtsanwältin Wagentür reicht zum Verfahren 140 F 2694/24 folgenden Schriftsatz ein: </a:t>
            </a:r>
          </a:p>
          <a:p>
            <a:r>
              <a:rPr lang="de-DE" sz="2800" dirty="0">
                <a:solidFill>
                  <a:schemeClr val="tx1"/>
                </a:solidFill>
              </a:rPr>
              <a:t>„… Beschwerde gegen den Scheidungsbeschluss vom …“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128297" y="3323275"/>
            <a:ext cx="2409357" cy="1083377"/>
          </a:xfrm>
          <a:prstGeom prst="wedgeEllipseCallout">
            <a:avLst>
              <a:gd name="adj1" fmla="val -47622"/>
              <a:gd name="adj2" fmla="val -533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18276A9B-7BAF-48C7-8B37-38430534A4DD}"/>
              </a:ext>
            </a:extLst>
          </p:cNvPr>
          <p:cNvSpPr/>
          <p:nvPr/>
        </p:nvSpPr>
        <p:spPr>
          <a:xfrm>
            <a:off x="9128296" y="5164952"/>
            <a:ext cx="2409357" cy="1083377"/>
          </a:xfrm>
          <a:prstGeom prst="wedgeEllipseCallout">
            <a:avLst>
              <a:gd name="adj1" fmla="val -65092"/>
              <a:gd name="adj2" fmla="val -49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235933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7474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err="1">
                <a:solidFill>
                  <a:schemeClr val="tx1"/>
                </a:solidFill>
              </a:rPr>
              <a:t>aa</a:t>
            </a:r>
            <a:r>
              <a:rPr lang="de-DE" sz="2800" dirty="0">
                <a:solidFill>
                  <a:schemeClr val="tx1"/>
                </a:solidFill>
              </a:rPr>
              <a:t>) Der Dolmetscher </a:t>
            </a:r>
            <a:r>
              <a:rPr lang="de-DE" sz="2800" dirty="0" err="1">
                <a:solidFill>
                  <a:schemeClr val="tx1"/>
                </a:solidFill>
              </a:rPr>
              <a:t>Cavdarr</a:t>
            </a:r>
            <a:r>
              <a:rPr lang="de-DE" sz="2800" dirty="0">
                <a:solidFill>
                  <a:schemeClr val="tx1"/>
                </a:solidFill>
              </a:rPr>
              <a:t> stellt folgenden Antrag: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„… Antrag auf Entschädigung der Dolmetschervergütung aufgrund des Termins am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128297" y="3323275"/>
            <a:ext cx="2409357" cy="1083377"/>
          </a:xfrm>
          <a:prstGeom prst="wedgeEllipseCallout">
            <a:avLst>
              <a:gd name="adj1" fmla="val -47622"/>
              <a:gd name="adj2" fmla="val -533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91753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47291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c) Die Deutsche Rentenversicherung Bund reicht zum Verfahren 140 F 15059/23 folgen-den Schriftsatz ein: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„Die Berechnung für den Versorgungsausgleich der Ehefrau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3845342"/>
            <a:ext cx="10319657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d) Rechtsanwältin Jordan reicht zum Verfahren 140 F 8975/24 folgenden Antrag ein: </a:t>
            </a:r>
            <a:r>
              <a:rPr lang="de-DE" sz="2800" i="1" dirty="0">
                <a:solidFill>
                  <a:schemeClr val="tx1"/>
                </a:solidFill>
              </a:rPr>
              <a:t>„… Vergütungsantrag zum Scheidungsverfahren …“ 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898445E9-8230-4E72-B251-DA3E9AC26DFF}"/>
              </a:ext>
            </a:extLst>
          </p:cNvPr>
          <p:cNvSpPr/>
          <p:nvPr/>
        </p:nvSpPr>
        <p:spPr>
          <a:xfrm>
            <a:off x="9801742" y="2792867"/>
            <a:ext cx="2109388" cy="919825"/>
          </a:xfrm>
          <a:prstGeom prst="wedgeEllipseCallout">
            <a:avLst>
              <a:gd name="adj1" fmla="val -64566"/>
              <a:gd name="adj2" fmla="val -1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7A639FCC-61CD-4F0A-B93A-9A91053542F1}"/>
              </a:ext>
            </a:extLst>
          </p:cNvPr>
          <p:cNvSpPr/>
          <p:nvPr/>
        </p:nvSpPr>
        <p:spPr>
          <a:xfrm>
            <a:off x="8188902" y="5054403"/>
            <a:ext cx="3225680" cy="919825"/>
          </a:xfrm>
          <a:prstGeom prst="wedgeEllipseCallout">
            <a:avLst>
              <a:gd name="adj1" fmla="val -49267"/>
              <a:gd name="adj2" fmla="val -671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24785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47291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e) Die Allianz Lebensversicherung reicht zum Verfahren 140 F 598/23 folgenden Schrift-satz ein: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„Die Berechnung für den Versorgungsausgleich des Ehemannes …“ 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214924"/>
            <a:ext cx="10319657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f) Das Ehepaar Kaufmann reicht folgende Schriftsätze zum Verfahren 140 F 6981/24 ein: „Den jährlichen Bericht für den Mündel Kai …“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„Den Vergütungsantrag als Mündel …“ 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898445E9-8230-4E72-B251-DA3E9AC26DFF}"/>
              </a:ext>
            </a:extLst>
          </p:cNvPr>
          <p:cNvSpPr/>
          <p:nvPr/>
        </p:nvSpPr>
        <p:spPr>
          <a:xfrm>
            <a:off x="9801742" y="2792867"/>
            <a:ext cx="2109388" cy="919825"/>
          </a:xfrm>
          <a:prstGeom prst="wedgeEllipseCallout">
            <a:avLst>
              <a:gd name="adj1" fmla="val -64566"/>
              <a:gd name="adj2" fmla="val -1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7A639FCC-61CD-4F0A-B93A-9A91053542F1}"/>
              </a:ext>
            </a:extLst>
          </p:cNvPr>
          <p:cNvSpPr/>
          <p:nvPr/>
        </p:nvSpPr>
        <p:spPr>
          <a:xfrm>
            <a:off x="8188902" y="5450772"/>
            <a:ext cx="3225680" cy="919825"/>
          </a:xfrm>
          <a:prstGeom prst="wedgeEllipseCallout">
            <a:avLst>
              <a:gd name="adj1" fmla="val -48817"/>
              <a:gd name="adj2" fmla="val -576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27263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47291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g) Rechtsanwalt Hoffmann erinnert im folgenden Verfahren 140 F 268/24: </a:t>
            </a:r>
            <a:r>
              <a:rPr lang="de-DE" sz="2800" i="1" dirty="0">
                <a:solidFill>
                  <a:schemeClr val="tx1"/>
                </a:solidFill>
              </a:rPr>
              <a:t>„Hiermit erinnere ich an die Übersendung der rechtskräftigen Ausfertigung des Scheidungsbeschlusses vom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214924"/>
            <a:ext cx="10319657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h) Die Deutsche Rentenversicherung Bund teilt zum Verfahren 140 F 2654/24 folgendes mit: „Die Ehefrau wirkt an der Klärung der Lücken des Rentenkontos nicht mit.“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898445E9-8230-4E72-B251-DA3E9AC26DFF}"/>
              </a:ext>
            </a:extLst>
          </p:cNvPr>
          <p:cNvSpPr/>
          <p:nvPr/>
        </p:nvSpPr>
        <p:spPr>
          <a:xfrm>
            <a:off x="9801742" y="2792867"/>
            <a:ext cx="2109388" cy="919825"/>
          </a:xfrm>
          <a:prstGeom prst="wedgeEllipseCallout">
            <a:avLst>
              <a:gd name="adj1" fmla="val -63190"/>
              <a:gd name="adj2" fmla="val -33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UdG</a:t>
            </a:r>
            <a:endParaRPr lang="de-DE" sz="2400" b="1" dirty="0"/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603642" y="5380795"/>
            <a:ext cx="2109388" cy="919825"/>
          </a:xfrm>
          <a:prstGeom prst="wedgeEllipseCallout">
            <a:avLst>
              <a:gd name="adj1" fmla="val -64566"/>
              <a:gd name="adj2" fmla="val -1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3054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20607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solidFill>
                  <a:schemeClr val="tx1"/>
                </a:solidFill>
              </a:rPr>
              <a:t>i) </a:t>
            </a:r>
            <a:r>
              <a:rPr lang="de-DE" sz="2800" kern="100" dirty="0">
                <a:solidFill>
                  <a:schemeClr val="tx1"/>
                </a:solidFill>
              </a:rPr>
              <a:t>Rechtsanwalt Keller reicht für seinen Mandanten zum AZ 140 F 1504/24 folgenden Schriftsatz ein: „… Antrag auf Trennungsunterhalt als Folgesache zum Scheidungsverfahren </a:t>
            </a:r>
            <a:br>
              <a:rPr lang="de-DE" sz="2800" kern="100" dirty="0">
                <a:solidFill>
                  <a:schemeClr val="tx1"/>
                </a:solidFill>
              </a:rPr>
            </a:br>
            <a:r>
              <a:rPr lang="de-DE" sz="2800" kern="100" dirty="0">
                <a:solidFill>
                  <a:schemeClr val="tx1"/>
                </a:solidFill>
              </a:rPr>
              <a:t>140 F 1504/24 …“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544436"/>
            <a:ext cx="10319657" cy="1834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j) Der Mitarbeiter Hofmeister der AWO teilt zum Verfahren 140 F 3456/24 folgendes mit: „Ich erkläre mich bereit, die Vormundschaft für den minderjährigen Hamza zu übernehmen.“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603641" y="3502660"/>
            <a:ext cx="2109388" cy="919825"/>
          </a:xfrm>
          <a:prstGeom prst="wedgeEllipseCallout">
            <a:avLst>
              <a:gd name="adj1" fmla="val -64566"/>
              <a:gd name="adj2" fmla="val -150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80E32F1C-61EE-431B-94CD-D60B2E1BDACD}"/>
              </a:ext>
            </a:extLst>
          </p:cNvPr>
          <p:cNvSpPr/>
          <p:nvPr/>
        </p:nvSpPr>
        <p:spPr>
          <a:xfrm>
            <a:off x="8217931" y="5785043"/>
            <a:ext cx="3225680" cy="919825"/>
          </a:xfrm>
          <a:prstGeom prst="wedgeEllipseCallout">
            <a:avLst>
              <a:gd name="adj1" fmla="val -61866"/>
              <a:gd name="adj2" fmla="val -308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Rechtspleger</a:t>
            </a:r>
            <a:r>
              <a:rPr lang="de-DE" sz="2400" b="1" dirty="0"/>
              <a:t>*in</a:t>
            </a:r>
          </a:p>
        </p:txBody>
      </p:sp>
    </p:spTree>
    <p:extLst>
      <p:ext uri="{BB962C8B-B14F-4D97-AF65-F5344CB8AC3E}">
        <p14:creationId xmlns:p14="http://schemas.microsoft.com/office/powerpoint/2010/main" val="385271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6668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dirty="0">
              <a:solidFill>
                <a:schemeClr val="tx1"/>
              </a:solidFill>
            </a:endParaRPr>
          </a:p>
          <a:p>
            <a:r>
              <a:rPr lang="de-DE" sz="2800" dirty="0">
                <a:solidFill>
                  <a:schemeClr val="tx1"/>
                </a:solidFill>
              </a:rPr>
              <a:t>k) Die Deutsche Rechtenversicherung Berlin-Brandenburg stellt zum Verfahren 140 F 25/22 folgende Anfrage: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„Es wird angefragt, ob der Scheidungsbeschluss vom … bereits rechtskräftig geworden ist.“ 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1" y="4204150"/>
            <a:ext cx="10319657" cy="217486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kern="100" dirty="0">
                <a:solidFill>
                  <a:schemeClr val="tx1"/>
                </a:solidFill>
              </a:rPr>
              <a:t>l) Rechtsanwältin Yilmaz reicht zum Verfahren 140 F 789/24 folgenden Antrag ein: „… stelle ich den Antrag, an dem Scheidungstermin am … in Form der Videokonferenz teilnehmen zu können …“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564698" y="5756703"/>
            <a:ext cx="2109388" cy="919825"/>
          </a:xfrm>
          <a:prstGeom prst="wedgeEllipseCallout">
            <a:avLst>
              <a:gd name="adj1" fmla="val -59749"/>
              <a:gd name="adj2" fmla="val -48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801742" y="2792867"/>
            <a:ext cx="2109388" cy="919825"/>
          </a:xfrm>
          <a:prstGeom prst="wedgeEllipseCallout">
            <a:avLst>
              <a:gd name="adj1" fmla="val -63190"/>
              <a:gd name="adj2" fmla="val -33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UdG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2036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6668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dirty="0">
              <a:solidFill>
                <a:schemeClr val="tx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solidFill>
                  <a:schemeClr val="tx1"/>
                </a:solidFill>
              </a:rPr>
              <a:t>m) </a:t>
            </a:r>
            <a:r>
              <a:rPr lang="de-DE" sz="2800" kern="100" dirty="0">
                <a:solidFill>
                  <a:schemeClr val="tx1"/>
                </a:solidFill>
              </a:rPr>
              <a:t>Frau Hong reicht zum Verfahren 140 F 2569/24 folgende Unterlagen ein: „Ich beantrage Verfahrenskostenhilfe. Den Vordruck über die persönlichen und wirtschaftlichen Verhältnisse füge ich bei.“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217486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</a:endParaRPr>
          </a:p>
          <a:p>
            <a:r>
              <a:rPr lang="de-DE" sz="2800" kern="100" dirty="0">
                <a:solidFill>
                  <a:schemeClr val="tx1"/>
                </a:solidFill>
              </a:rPr>
              <a:t>n) </a:t>
            </a:r>
            <a:r>
              <a:rPr lang="de-DE" sz="2800" dirty="0">
                <a:solidFill>
                  <a:schemeClr val="tx1"/>
                </a:solidFill>
              </a:rPr>
              <a:t>Rechtsanwalt </a:t>
            </a:r>
            <a:r>
              <a:rPr lang="de-DE" sz="2800" dirty="0" err="1">
                <a:solidFill>
                  <a:schemeClr val="tx1"/>
                </a:solidFill>
              </a:rPr>
              <a:t>Koschinsky</a:t>
            </a:r>
            <a:r>
              <a:rPr lang="de-DE" sz="2800" dirty="0">
                <a:solidFill>
                  <a:schemeClr val="tx1"/>
                </a:solidFill>
              </a:rPr>
              <a:t> stellt zum Verfahren 140 F 1378/24 folgenden Antrag: </a:t>
            </a:r>
            <a:r>
              <a:rPr lang="de-DE" sz="2800" i="1" dirty="0">
                <a:solidFill>
                  <a:schemeClr val="tx1"/>
                </a:solidFill>
              </a:rPr>
              <a:t>„Ich beantrage die Abtrennung der Folgesache VA, die Scheidung soll schnell durchgeführt werden, da die Ehefrau ein Kind erwartet und der jetzige Ehemann nicht der leibliche Vater ist.“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801742" y="5655987"/>
            <a:ext cx="2109388" cy="919825"/>
          </a:xfrm>
          <a:prstGeom prst="wedgeEllipseCallout">
            <a:avLst>
              <a:gd name="adj1" fmla="val -62501"/>
              <a:gd name="adj2" fmla="val -24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743933" y="3723273"/>
            <a:ext cx="2109388" cy="919825"/>
          </a:xfrm>
          <a:prstGeom prst="wedgeEllipseCallout">
            <a:avLst>
              <a:gd name="adj1" fmla="val -60438"/>
              <a:gd name="adj2" fmla="val -465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96924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6668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o) Herr </a:t>
            </a:r>
            <a:r>
              <a:rPr lang="de-DE" sz="2800" dirty="0" err="1">
                <a:solidFill>
                  <a:schemeClr val="tx1"/>
                </a:solidFill>
              </a:rPr>
              <a:t>Hernandes</a:t>
            </a:r>
            <a:r>
              <a:rPr lang="de-DE" sz="2800" dirty="0">
                <a:solidFill>
                  <a:schemeClr val="tx1"/>
                </a:solidFill>
              </a:rPr>
              <a:t> beantragt im Scheidungsverfahren 140 F 2769/06: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„Ich beantrage die Übersendung des Scheidungsurteils vom … mit Rechtskraftvermerk, da nach meinem Umzug dieser nicht mehr auffindbar ist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14927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p) </a:t>
            </a:r>
            <a:r>
              <a:rPr lang="de-DE" sz="2800" dirty="0">
                <a:solidFill>
                  <a:schemeClr val="tx1"/>
                </a:solidFill>
              </a:rPr>
              <a:t>Der Notar </a:t>
            </a:r>
            <a:r>
              <a:rPr lang="de-DE" sz="2800" dirty="0" err="1">
                <a:solidFill>
                  <a:schemeClr val="tx1"/>
                </a:solidFill>
              </a:rPr>
              <a:t>Wustermann</a:t>
            </a:r>
            <a:r>
              <a:rPr lang="de-DE" sz="2800" dirty="0">
                <a:solidFill>
                  <a:schemeClr val="tx1"/>
                </a:solidFill>
              </a:rPr>
              <a:t> reicht zum Scheidungsverfahren </a:t>
            </a:r>
          </a:p>
          <a:p>
            <a:r>
              <a:rPr lang="de-DE" sz="2800" dirty="0">
                <a:solidFill>
                  <a:schemeClr val="tx1"/>
                </a:solidFill>
              </a:rPr>
              <a:t>140 F 5693/23 folgende Urkunde ein: </a:t>
            </a:r>
            <a:r>
              <a:rPr lang="de-DE" sz="2800" i="1" dirty="0">
                <a:solidFill>
                  <a:schemeClr val="tx1"/>
                </a:solidFill>
              </a:rPr>
              <a:t>„… Vereinbarung zum Versorgungsausgleich der Eheleute …“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9216586" y="5336916"/>
            <a:ext cx="2109388" cy="919825"/>
          </a:xfrm>
          <a:prstGeom prst="wedgeEllipseCallout">
            <a:avLst>
              <a:gd name="adj1" fmla="val -53556"/>
              <a:gd name="adj2" fmla="val -56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801742" y="3175912"/>
            <a:ext cx="2109388" cy="919825"/>
          </a:xfrm>
          <a:prstGeom prst="wedgeEllipseCallout">
            <a:avLst>
              <a:gd name="adj1" fmla="val -70759"/>
              <a:gd name="adj2" fmla="val -118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/>
              <a:t>UdG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05826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42945">
            <a:off x="10380339" y="26269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A10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EE57099-EC06-4C3E-AB56-D40B6A065957}"/>
              </a:ext>
            </a:extLst>
          </p:cNvPr>
          <p:cNvSpPr/>
          <p:nvPr/>
        </p:nvSpPr>
        <p:spPr>
          <a:xfrm>
            <a:off x="280871" y="1178079"/>
            <a:ext cx="10052105" cy="86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/>
              <a:t>Sie sind UdG in der Abteilung 140 beim AG Kreuzberg und bearbeiten die Posteingänge! Wem legen Sie die jeweiligen Akte mit dem Posteingang vor?</a:t>
            </a:r>
            <a:endParaRPr lang="de-DE" sz="2400">
              <a:effectLst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9515BF5-D670-408F-B520-9F4858A32262}"/>
              </a:ext>
            </a:extLst>
          </p:cNvPr>
          <p:cNvSpPr/>
          <p:nvPr/>
        </p:nvSpPr>
        <p:spPr>
          <a:xfrm>
            <a:off x="478971" y="2239773"/>
            <a:ext cx="10319657" cy="16668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q) Herr Horn reicht zum Verfahren 140 F 2689/24 folgenden Schriftsatz ein: </a:t>
            </a:r>
            <a:r>
              <a:rPr lang="de-DE" sz="2800" i="1" dirty="0">
                <a:solidFill>
                  <a:schemeClr val="tx1"/>
                </a:solidFill>
              </a:rPr>
              <a:t>„als leiblicher Vater stimme ich der Adoption meiner Tochter zu …“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707A7EC-EC95-4DBA-8697-E354579F2255}"/>
              </a:ext>
            </a:extLst>
          </p:cNvPr>
          <p:cNvSpPr/>
          <p:nvPr/>
        </p:nvSpPr>
        <p:spPr>
          <a:xfrm>
            <a:off x="478970" y="4163253"/>
            <a:ext cx="10319657" cy="14927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kern="100" dirty="0">
                <a:solidFill>
                  <a:schemeClr val="tx1"/>
                </a:solidFill>
              </a:rPr>
              <a:t>r) </a:t>
            </a:r>
            <a:r>
              <a:rPr lang="de-DE" sz="2800" dirty="0">
                <a:solidFill>
                  <a:schemeClr val="tx1"/>
                </a:solidFill>
              </a:rPr>
              <a:t>Der Verfahrensbeistand </a:t>
            </a:r>
            <a:r>
              <a:rPr lang="de-DE" sz="2800" dirty="0" err="1">
                <a:solidFill>
                  <a:schemeClr val="tx1"/>
                </a:solidFill>
              </a:rPr>
              <a:t>Viss</a:t>
            </a:r>
            <a:r>
              <a:rPr lang="de-DE" sz="2800" dirty="0">
                <a:solidFill>
                  <a:schemeClr val="tx1"/>
                </a:solidFill>
              </a:rPr>
              <a:t> stellt folgenden Antrag: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„… Vergütungsantrag als Verfahrensbeistand im elterliche Sorge Verfahren des minderjährigen Kindes Ali …“</a:t>
            </a:r>
            <a:endParaRPr lang="de-DE" sz="28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62F2B4C7-855B-441C-8E40-4AE0CBC9A8A2}"/>
              </a:ext>
            </a:extLst>
          </p:cNvPr>
          <p:cNvSpPr/>
          <p:nvPr/>
        </p:nvSpPr>
        <p:spPr>
          <a:xfrm>
            <a:off x="7667298" y="5442810"/>
            <a:ext cx="3410843" cy="919825"/>
          </a:xfrm>
          <a:prstGeom prst="wedgeEllipseCallout">
            <a:avLst>
              <a:gd name="adj1" fmla="val -53556"/>
              <a:gd name="adj2" fmla="val -560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Rechtspfleger*in</a:t>
            </a:r>
          </a:p>
        </p:txBody>
      </p:sp>
      <p:sp>
        <p:nvSpPr>
          <p:cNvPr id="11" name="Sprechblase: oval 10">
            <a:extLst>
              <a:ext uri="{FF2B5EF4-FFF2-40B4-BE49-F238E27FC236}">
                <a16:creationId xmlns:a16="http://schemas.microsoft.com/office/drawing/2014/main" id="{8C30D607-14AF-4876-9832-06BF0B4E4EAB}"/>
              </a:ext>
            </a:extLst>
          </p:cNvPr>
          <p:cNvSpPr/>
          <p:nvPr/>
        </p:nvSpPr>
        <p:spPr>
          <a:xfrm>
            <a:off x="9801742" y="3175912"/>
            <a:ext cx="2109388" cy="919825"/>
          </a:xfrm>
          <a:prstGeom prst="wedgeEllipseCallout">
            <a:avLst>
              <a:gd name="adj1" fmla="val -70759"/>
              <a:gd name="adj2" fmla="val -118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Richter*in</a:t>
            </a:r>
          </a:p>
        </p:txBody>
      </p:sp>
    </p:spTree>
    <p:extLst>
      <p:ext uri="{BB962C8B-B14F-4D97-AF65-F5344CB8AC3E}">
        <p14:creationId xmlns:p14="http://schemas.microsoft.com/office/powerpoint/2010/main" val="122674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1265</Words>
  <Application>Microsoft Office PowerPoint</Application>
  <PresentationFormat>Breitbild</PresentationFormat>
  <Paragraphs>157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9</cp:revision>
  <dcterms:created xsi:type="dcterms:W3CDTF">2025-01-06T11:40:08Z</dcterms:created>
  <dcterms:modified xsi:type="dcterms:W3CDTF">2025-01-09T15:21:54Z</dcterms:modified>
</cp:coreProperties>
</file>