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3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600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3D17F9-FC6F-496C-A800-D238553E08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D6F4CCA-DA36-476F-907E-328E805607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16AB541-2557-4470-BA14-38D2878BE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09.01.2025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C3E964F-61D8-4DC0-8837-016902854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899E3B6-878E-4033-8E31-9CC128EC0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5340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A1343B-5206-4CC9-BEE3-943255AE7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4617EC8-2B09-4F9D-B5A1-A2B99FAEFD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9541D5C-37CD-4094-BDFE-7942B80A2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09.01.2025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9B8FA8D-3073-4335-9987-483C5F4A8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C25683C-CD0A-4B95-8680-0781C0997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7607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EC5F252-2992-46B7-B573-06E91B3C71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066CF43-4421-421B-9A8F-D2B97C215F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46D4E1D-8F5D-4CF8-82D2-85B33FA72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09.01.2025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7F39A26-D13A-4400-AED1-DF55ABB05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07705AF-B78D-4A09-9BD3-92BFEB5C3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8029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CE2EC5-48A2-4F56-8A0C-56C3FB359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F901CF8-7A62-49CD-A741-5207140D95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8849245-9A67-4D31-BB05-053F95189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09.01.2025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8D8DB57-3C5F-49D6-A8A5-841694B4E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B783A83-3CB0-428D-B007-87DED1644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626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DD0E3B-74D4-47B0-9A53-3342146B6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F97932F-5B50-4341-A7B2-802EB64CA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020A949-A9D3-4A30-953C-7F119BBE4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09.01.2025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E93653-3613-4A8A-8E89-5F9FE6FE2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5721F8D-F1B6-46D0-90A0-1A666C62F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2681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73C9ED-89CE-4C68-A498-AD09BD43D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3070962-D92E-42D1-8224-90A335555D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FF116D5-012D-4226-BA75-56D50D1EB4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4AA66F6-F21A-4480-8ACE-136A79664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09.01.2025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485DAFB-9FB9-4316-9172-C2FBEB85E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68BEBDC-00BE-4C6D-BDDF-42428E3D8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9295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B1184C-5F8F-4377-85AD-C3433099F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A3F3FAD-DD5D-416A-B8FD-F7C1A937EA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DDF30C5-EB2C-4AD2-9E85-AB7EBB0DBC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1370E74-437F-4A38-B67D-E1719BF93E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4288219-BDBB-4D92-A8A6-2CB2E24513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9A552D0-243F-444B-92FC-9A7B13B88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09.01.2025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FB86493-0D26-45C3-BE1F-FF098CDD9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F1185C9-758B-4926-A509-DA098D865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2948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18138C-1993-4A5D-837E-0B775F14F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8A3D88E-3944-4D4A-8ACF-F2D27F1F5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09.01.2025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41CB50F-A4EB-4E90-8CF3-AAD83F53C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1F128F0-4191-4048-AA34-9A35E5D00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6132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C0C0AD7-7DDE-48A9-BDF3-181726979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09.01.2025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BBF7D6A-F87B-440F-A50B-E9ACC9F8B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A5247CF-D0F8-45D1-9AB4-D766B5ECE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840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BDA2DD-85AF-47F4-B6B6-5203CC9B7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5FDDDE6-5CF3-4389-80EA-F14C5E72D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829E6E0-D054-4DE0-BC8B-CCE8C2B047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49DDD2C-47EE-4296-842C-9761150B2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09.01.2025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514C211-2C2D-4EFC-BD74-48DB74713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1E187C5-0B5D-4CA1-B0DE-B6304B193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8196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459410-A12F-46B2-B8CF-8BEA4C098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64A7637-FF37-4F45-BB11-9A24829230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B5F4AE9-539B-46A5-86F6-F3A5B8DC5A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E733F17-F0E5-4341-B020-DD9F9DF8F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09.01.2025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54DA66-955E-4B31-B894-91327F722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7E8FD1A-4A11-42B3-8C1B-1175271D1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8201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323CEA1-0EB8-4EDF-998B-2A3329BF6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C659617-B1C1-4541-99CA-8A6347285B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AC2F94D-DEE6-4EBD-A580-6A7BA59BFB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81235-19C1-4E0E-A222-AF852201EB24}" type="datetimeFigureOut">
              <a:rPr lang="de-DE" smtClean="0"/>
              <a:t>09.01.2025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FA43B8-7347-47A2-84A1-36F6FD5813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F551DDF-2344-4F46-A6CF-54E125B7C6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0223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21342945">
            <a:off x="10380339" y="262698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A10</a:t>
            </a:r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6EE57099-EC06-4C3E-AB56-D40B6A065957}"/>
              </a:ext>
            </a:extLst>
          </p:cNvPr>
          <p:cNvSpPr/>
          <p:nvPr/>
        </p:nvSpPr>
        <p:spPr>
          <a:xfrm>
            <a:off x="280871" y="1178079"/>
            <a:ext cx="10052105" cy="8656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/>
              <a:t>Sie sind UdG in der Abteilung 140 beim AG Kreuzberg und bearbeiten die Posteingänge! Wem legen Sie die jeweiligen Akte mit dem Posteingang vor?</a:t>
            </a:r>
            <a:endParaRPr lang="de-DE" sz="2400">
              <a:effectLst/>
            </a:endParaRP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D9515BF5-D670-408F-B520-9F4858A32262}"/>
              </a:ext>
            </a:extLst>
          </p:cNvPr>
          <p:cNvSpPr/>
          <p:nvPr/>
        </p:nvSpPr>
        <p:spPr>
          <a:xfrm>
            <a:off x="478971" y="2239774"/>
            <a:ext cx="10319657" cy="77288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>
                <a:solidFill>
                  <a:schemeClr val="tx1"/>
                </a:solidFill>
              </a:rPr>
              <a:t>a) Herr Paals reicht ein Schriftsatz zum Verfahren 140 F 1502/24 ein.</a:t>
            </a:r>
          </a:p>
          <a:p>
            <a:r>
              <a:rPr lang="de-DE" sz="2800" i="1" dirty="0">
                <a:solidFill>
                  <a:schemeClr val="tx1"/>
                </a:solidFill>
              </a:rPr>
              <a:t>„Ich stimme der Scheidung zu …“</a:t>
            </a:r>
            <a:endParaRPr lang="de-DE" sz="2800" dirty="0">
              <a:solidFill>
                <a:schemeClr val="tx1"/>
              </a:solidFill>
            </a:endParaRP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5707A7EC-EC95-4DBA-8697-E354579F2255}"/>
              </a:ext>
            </a:extLst>
          </p:cNvPr>
          <p:cNvSpPr/>
          <p:nvPr/>
        </p:nvSpPr>
        <p:spPr>
          <a:xfrm>
            <a:off x="478970" y="3845341"/>
            <a:ext cx="10319657" cy="247120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DE" sz="2800" kern="100" dirty="0">
                <a:solidFill>
                  <a:schemeClr val="tx1"/>
                </a:solidFill>
              </a:rPr>
              <a:t>b) Rechtsanwalt Hubert reicht für seinen Mandanten einen Schriftsatz zum Verfahren </a:t>
            </a:r>
            <a:br>
              <a:rPr lang="de-DE" sz="2800" kern="100" dirty="0">
                <a:solidFill>
                  <a:schemeClr val="tx1"/>
                </a:solidFill>
              </a:rPr>
            </a:br>
            <a:r>
              <a:rPr lang="de-DE" sz="2800" kern="100" dirty="0">
                <a:solidFill>
                  <a:schemeClr val="tx1"/>
                </a:solidFill>
              </a:rPr>
              <a:t>140 F 2589/24 ein: „Hiermit reiche ich die ausgefüllten Fragebögen zum Versorgungsausgleich (V10) ein.“</a:t>
            </a:r>
            <a:endParaRPr lang="de-DE" sz="2800" kern="100" dirty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Sprechblase: oval 5">
            <a:extLst>
              <a:ext uri="{FF2B5EF4-FFF2-40B4-BE49-F238E27FC236}">
                <a16:creationId xmlns:a16="http://schemas.microsoft.com/office/drawing/2014/main" id="{898445E9-8230-4E72-B251-DA3E9AC26DFF}"/>
              </a:ext>
            </a:extLst>
          </p:cNvPr>
          <p:cNvSpPr/>
          <p:nvPr/>
        </p:nvSpPr>
        <p:spPr>
          <a:xfrm>
            <a:off x="9602163" y="2489452"/>
            <a:ext cx="2110865" cy="919825"/>
          </a:xfrm>
          <a:prstGeom prst="wedgeEllipseCallout">
            <a:avLst>
              <a:gd name="adj1" fmla="val -64566"/>
              <a:gd name="adj2" fmla="val -1503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Richter*in</a:t>
            </a:r>
          </a:p>
        </p:txBody>
      </p:sp>
      <p:sp>
        <p:nvSpPr>
          <p:cNvPr id="12" name="Sprechblase: oval 11">
            <a:extLst>
              <a:ext uri="{FF2B5EF4-FFF2-40B4-BE49-F238E27FC236}">
                <a16:creationId xmlns:a16="http://schemas.microsoft.com/office/drawing/2014/main" id="{E5761497-B5A3-4FEF-83AA-34DF2A6F820E}"/>
              </a:ext>
            </a:extLst>
          </p:cNvPr>
          <p:cNvSpPr/>
          <p:nvPr/>
        </p:nvSpPr>
        <p:spPr>
          <a:xfrm>
            <a:off x="9602163" y="5514316"/>
            <a:ext cx="2110865" cy="919825"/>
          </a:xfrm>
          <a:prstGeom prst="wedgeEllipseCallout">
            <a:avLst>
              <a:gd name="adj1" fmla="val -61128"/>
              <a:gd name="adj2" fmla="val -339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Richter*in</a:t>
            </a:r>
          </a:p>
        </p:txBody>
      </p:sp>
    </p:spTree>
    <p:extLst>
      <p:ext uri="{BB962C8B-B14F-4D97-AF65-F5344CB8AC3E}">
        <p14:creationId xmlns:p14="http://schemas.microsoft.com/office/powerpoint/2010/main" val="2329320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6" grpId="0" animBg="1"/>
      <p:bldP spid="1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21342945">
            <a:off x="10380339" y="262698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A10</a:t>
            </a:r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6EE57099-EC06-4C3E-AB56-D40B6A065957}"/>
              </a:ext>
            </a:extLst>
          </p:cNvPr>
          <p:cNvSpPr/>
          <p:nvPr/>
        </p:nvSpPr>
        <p:spPr>
          <a:xfrm>
            <a:off x="280871" y="1178079"/>
            <a:ext cx="10052105" cy="8656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/>
              <a:t>Sie sind UdG in der Abteilung 140 beim AG Kreuzberg und bearbeiten die Posteingänge! Wem legen Sie die jeweiligen Akte mit dem Posteingang vor?</a:t>
            </a:r>
            <a:endParaRPr lang="de-DE" sz="2400">
              <a:effectLst/>
            </a:endParaRP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D9515BF5-D670-408F-B520-9F4858A32262}"/>
              </a:ext>
            </a:extLst>
          </p:cNvPr>
          <p:cNvSpPr/>
          <p:nvPr/>
        </p:nvSpPr>
        <p:spPr>
          <a:xfrm>
            <a:off x="478971" y="2239773"/>
            <a:ext cx="10319657" cy="166686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>
                <a:solidFill>
                  <a:schemeClr val="tx1"/>
                </a:solidFill>
              </a:rPr>
              <a:t>s) Frau </a:t>
            </a:r>
            <a:r>
              <a:rPr lang="de-DE" sz="2800" dirty="0" err="1">
                <a:solidFill>
                  <a:schemeClr val="tx1"/>
                </a:solidFill>
              </a:rPr>
              <a:t>Cinem</a:t>
            </a:r>
            <a:r>
              <a:rPr lang="de-DE" sz="2800" dirty="0">
                <a:solidFill>
                  <a:schemeClr val="tx1"/>
                </a:solidFill>
              </a:rPr>
              <a:t> beantragt für das Verfahren 140 F 5987/23: </a:t>
            </a:r>
          </a:p>
          <a:p>
            <a:r>
              <a:rPr lang="de-DE" sz="2800" dirty="0">
                <a:solidFill>
                  <a:schemeClr val="tx1"/>
                </a:solidFill>
              </a:rPr>
              <a:t>„Ich beantrage die Erteilung einer zweiten Vollstreckbaren Ausfertigung, da diese nicht mehr auffindbar ist…“</a:t>
            </a: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5707A7EC-EC95-4DBA-8697-E354579F2255}"/>
              </a:ext>
            </a:extLst>
          </p:cNvPr>
          <p:cNvSpPr/>
          <p:nvPr/>
        </p:nvSpPr>
        <p:spPr>
          <a:xfrm>
            <a:off x="478970" y="4163253"/>
            <a:ext cx="10319657" cy="174743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kern="100" dirty="0">
                <a:solidFill>
                  <a:schemeClr val="tx1"/>
                </a:solidFill>
              </a:rPr>
              <a:t>t) </a:t>
            </a:r>
            <a:r>
              <a:rPr lang="de-DE" sz="2800" dirty="0">
                <a:solidFill>
                  <a:schemeClr val="tx1"/>
                </a:solidFill>
              </a:rPr>
              <a:t>Herr Akbari reicht folgende Unterlagen zum Verfahren 140 F 5678/24: </a:t>
            </a:r>
            <a:r>
              <a:rPr lang="de-DE" sz="2800" i="1" dirty="0">
                <a:solidFill>
                  <a:schemeClr val="tx1"/>
                </a:solidFill>
              </a:rPr>
              <a:t>„… Formular – Einwendungen hinsichtlich der Festsetzung des Unterhalts …“ </a:t>
            </a:r>
            <a:endParaRPr lang="de-DE" sz="2800" kern="100" dirty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Sprechblase: oval 11">
            <a:extLst>
              <a:ext uri="{FF2B5EF4-FFF2-40B4-BE49-F238E27FC236}">
                <a16:creationId xmlns:a16="http://schemas.microsoft.com/office/drawing/2014/main" id="{62F2B4C7-855B-441C-8E40-4AE0CBC9A8A2}"/>
              </a:ext>
            </a:extLst>
          </p:cNvPr>
          <p:cNvSpPr/>
          <p:nvPr/>
        </p:nvSpPr>
        <p:spPr>
          <a:xfrm>
            <a:off x="7667298" y="5442810"/>
            <a:ext cx="3410843" cy="919825"/>
          </a:xfrm>
          <a:prstGeom prst="wedgeEllipseCallout">
            <a:avLst>
              <a:gd name="adj1" fmla="val -53556"/>
              <a:gd name="adj2" fmla="val -5606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Rechtspfleger*in</a:t>
            </a:r>
          </a:p>
        </p:txBody>
      </p:sp>
      <p:sp>
        <p:nvSpPr>
          <p:cNvPr id="11" name="Sprechblase: oval 10">
            <a:extLst>
              <a:ext uri="{FF2B5EF4-FFF2-40B4-BE49-F238E27FC236}">
                <a16:creationId xmlns:a16="http://schemas.microsoft.com/office/drawing/2014/main" id="{8C30D607-14AF-4876-9832-06BF0B4E4EAB}"/>
              </a:ext>
            </a:extLst>
          </p:cNvPr>
          <p:cNvSpPr/>
          <p:nvPr/>
        </p:nvSpPr>
        <p:spPr>
          <a:xfrm>
            <a:off x="8302186" y="3130022"/>
            <a:ext cx="3410843" cy="919825"/>
          </a:xfrm>
          <a:prstGeom prst="wedgeEllipseCallout">
            <a:avLst>
              <a:gd name="adj1" fmla="val -23525"/>
              <a:gd name="adj2" fmla="val -7341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Rechtspfleger*in</a:t>
            </a:r>
          </a:p>
        </p:txBody>
      </p:sp>
    </p:spTree>
    <p:extLst>
      <p:ext uri="{BB962C8B-B14F-4D97-AF65-F5344CB8AC3E}">
        <p14:creationId xmlns:p14="http://schemas.microsoft.com/office/powerpoint/2010/main" val="3027891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2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21342945">
            <a:off x="10380339" y="262698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A10</a:t>
            </a:r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6EE57099-EC06-4C3E-AB56-D40B6A065957}"/>
              </a:ext>
            </a:extLst>
          </p:cNvPr>
          <p:cNvSpPr/>
          <p:nvPr/>
        </p:nvSpPr>
        <p:spPr>
          <a:xfrm>
            <a:off x="280871" y="1178079"/>
            <a:ext cx="10052105" cy="8656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/>
              <a:t>Sie sind UdG in der Abteilung 140 beim AG Kreuzberg und bearbeiten die Posteingänge! Wem legen Sie die jeweiligen Akte mit dem Posteingang vor?</a:t>
            </a:r>
            <a:endParaRPr lang="de-DE" sz="2400">
              <a:effectLst/>
            </a:endParaRP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D9515BF5-D670-408F-B520-9F4858A32262}"/>
              </a:ext>
            </a:extLst>
          </p:cNvPr>
          <p:cNvSpPr/>
          <p:nvPr/>
        </p:nvSpPr>
        <p:spPr>
          <a:xfrm>
            <a:off x="478971" y="2239773"/>
            <a:ext cx="10319657" cy="166686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>
                <a:solidFill>
                  <a:schemeClr val="tx1"/>
                </a:solidFill>
              </a:rPr>
              <a:t>u) Frau </a:t>
            </a:r>
            <a:r>
              <a:rPr lang="de-DE" sz="2800" dirty="0" err="1">
                <a:solidFill>
                  <a:schemeClr val="tx1"/>
                </a:solidFill>
              </a:rPr>
              <a:t>Jeramis</a:t>
            </a:r>
            <a:r>
              <a:rPr lang="de-DE" sz="2800" dirty="0">
                <a:solidFill>
                  <a:schemeClr val="tx1"/>
                </a:solidFill>
              </a:rPr>
              <a:t> reicht zum Adoptionsverfahren 140 F 798/24 folgenden Schriftsatz ein: </a:t>
            </a:r>
            <a:r>
              <a:rPr lang="de-DE" sz="2800" i="1" dirty="0">
                <a:solidFill>
                  <a:schemeClr val="tx1"/>
                </a:solidFill>
              </a:rPr>
              <a:t>„… Gesundheitszeugnis, …, die letzten drei Gehaltsnachweise …“</a:t>
            </a:r>
            <a:endParaRPr lang="de-DE" sz="2800" dirty="0">
              <a:solidFill>
                <a:schemeClr val="tx1"/>
              </a:solidFill>
            </a:endParaRP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5707A7EC-EC95-4DBA-8697-E354579F2255}"/>
              </a:ext>
            </a:extLst>
          </p:cNvPr>
          <p:cNvSpPr/>
          <p:nvPr/>
        </p:nvSpPr>
        <p:spPr>
          <a:xfrm>
            <a:off x="478970" y="4163253"/>
            <a:ext cx="10319657" cy="174743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kern="100" dirty="0">
                <a:solidFill>
                  <a:schemeClr val="tx1"/>
                </a:solidFill>
              </a:rPr>
              <a:t>v) </a:t>
            </a:r>
            <a:r>
              <a:rPr lang="de-DE" sz="2800" dirty="0">
                <a:solidFill>
                  <a:schemeClr val="tx1"/>
                </a:solidFill>
              </a:rPr>
              <a:t>Der Vormund Fischer reicht zum Verfahren 140 F 2479/21 folgende Unterlagen ein: </a:t>
            </a:r>
            <a:r>
              <a:rPr lang="de-DE" sz="2800" i="1" dirty="0">
                <a:solidFill>
                  <a:schemeClr val="tx1"/>
                </a:solidFill>
              </a:rPr>
              <a:t>„… nach Beendigung der Vormundschaft übersende ich ihnen die Bestallungsurkunde zurück …“</a:t>
            </a:r>
            <a:endParaRPr lang="de-DE" sz="2800" kern="100" dirty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Sprechblase: oval 11">
            <a:extLst>
              <a:ext uri="{FF2B5EF4-FFF2-40B4-BE49-F238E27FC236}">
                <a16:creationId xmlns:a16="http://schemas.microsoft.com/office/drawing/2014/main" id="{62F2B4C7-855B-441C-8E40-4AE0CBC9A8A2}"/>
              </a:ext>
            </a:extLst>
          </p:cNvPr>
          <p:cNvSpPr/>
          <p:nvPr/>
        </p:nvSpPr>
        <p:spPr>
          <a:xfrm>
            <a:off x="8492807" y="5548258"/>
            <a:ext cx="3410843" cy="919825"/>
          </a:xfrm>
          <a:prstGeom prst="wedgeEllipseCallout">
            <a:avLst>
              <a:gd name="adj1" fmla="val -53556"/>
              <a:gd name="adj2" fmla="val -5606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Rechtspfleger*in</a:t>
            </a:r>
          </a:p>
        </p:txBody>
      </p:sp>
      <p:sp>
        <p:nvSpPr>
          <p:cNvPr id="11" name="Sprechblase: oval 10">
            <a:extLst>
              <a:ext uri="{FF2B5EF4-FFF2-40B4-BE49-F238E27FC236}">
                <a16:creationId xmlns:a16="http://schemas.microsoft.com/office/drawing/2014/main" id="{8C30D607-14AF-4876-9832-06BF0B4E4EAB}"/>
              </a:ext>
            </a:extLst>
          </p:cNvPr>
          <p:cNvSpPr/>
          <p:nvPr/>
        </p:nvSpPr>
        <p:spPr>
          <a:xfrm>
            <a:off x="9128297" y="3323275"/>
            <a:ext cx="2409357" cy="1083377"/>
          </a:xfrm>
          <a:prstGeom prst="wedgeEllipseCallout">
            <a:avLst>
              <a:gd name="adj1" fmla="val -65092"/>
              <a:gd name="adj2" fmla="val -493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Richter*in</a:t>
            </a:r>
          </a:p>
        </p:txBody>
      </p:sp>
    </p:spTree>
    <p:extLst>
      <p:ext uri="{BB962C8B-B14F-4D97-AF65-F5344CB8AC3E}">
        <p14:creationId xmlns:p14="http://schemas.microsoft.com/office/powerpoint/2010/main" val="430358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2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21342945">
            <a:off x="10380339" y="262698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A10</a:t>
            </a:r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6EE57099-EC06-4C3E-AB56-D40B6A065957}"/>
              </a:ext>
            </a:extLst>
          </p:cNvPr>
          <p:cNvSpPr/>
          <p:nvPr/>
        </p:nvSpPr>
        <p:spPr>
          <a:xfrm>
            <a:off x="280871" y="1178079"/>
            <a:ext cx="10052105" cy="8656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/>
              <a:t>Sie sind UdG in der Abteilung 140 beim AG Kreuzberg und bearbeiten die Posteingänge! Wem legen Sie die jeweiligen Akte mit dem Posteingang vor?</a:t>
            </a:r>
            <a:endParaRPr lang="de-DE" sz="2400">
              <a:effectLst/>
            </a:endParaRP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D9515BF5-D670-408F-B520-9F4858A32262}"/>
              </a:ext>
            </a:extLst>
          </p:cNvPr>
          <p:cNvSpPr/>
          <p:nvPr/>
        </p:nvSpPr>
        <p:spPr>
          <a:xfrm>
            <a:off x="478971" y="2239773"/>
            <a:ext cx="10319657" cy="1189227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>
                <a:solidFill>
                  <a:schemeClr val="tx1"/>
                </a:solidFill>
              </a:rPr>
              <a:t>w) Rechtsanwalt Schlecht stellt den Antrag zum Verfahren 140 F 1459/24: </a:t>
            </a:r>
            <a:r>
              <a:rPr lang="de-DE" sz="2800" i="1" dirty="0">
                <a:solidFill>
                  <a:schemeClr val="tx1"/>
                </a:solidFill>
              </a:rPr>
              <a:t>„… Antrag den Scheidungstermin am … zu verlegen …“</a:t>
            </a:r>
            <a:endParaRPr lang="de-DE" sz="2800" dirty="0">
              <a:solidFill>
                <a:schemeClr val="tx1"/>
              </a:solidFill>
            </a:endParaRP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5707A7EC-EC95-4DBA-8697-E354579F2255}"/>
              </a:ext>
            </a:extLst>
          </p:cNvPr>
          <p:cNvSpPr/>
          <p:nvPr/>
        </p:nvSpPr>
        <p:spPr>
          <a:xfrm>
            <a:off x="478971" y="4197490"/>
            <a:ext cx="10319657" cy="174743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de-DE" sz="2800" kern="100" dirty="0">
              <a:solidFill>
                <a:schemeClr val="tx1"/>
              </a:solidFill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DE" sz="2800" kern="100" dirty="0">
                <a:solidFill>
                  <a:schemeClr val="tx1"/>
                </a:solidFill>
              </a:rPr>
              <a:t>x) Das Jugendamt reicht ihren Bericht zum Verfahren 140 F 7452/24 ein: „… Bericht über die familiären Verhältnisse … Wir stimmen der Adoption zu.“</a:t>
            </a:r>
            <a:endParaRPr lang="de-DE" sz="2800" kern="100" dirty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e-DE" sz="2800" kern="100" dirty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Sprechblase: oval 10">
            <a:extLst>
              <a:ext uri="{FF2B5EF4-FFF2-40B4-BE49-F238E27FC236}">
                <a16:creationId xmlns:a16="http://schemas.microsoft.com/office/drawing/2014/main" id="{8C30D607-14AF-4876-9832-06BF0B4E4EAB}"/>
              </a:ext>
            </a:extLst>
          </p:cNvPr>
          <p:cNvSpPr/>
          <p:nvPr/>
        </p:nvSpPr>
        <p:spPr>
          <a:xfrm>
            <a:off x="9128297" y="3323275"/>
            <a:ext cx="2409357" cy="1083377"/>
          </a:xfrm>
          <a:prstGeom prst="wedgeEllipseCallout">
            <a:avLst>
              <a:gd name="adj1" fmla="val -65092"/>
              <a:gd name="adj2" fmla="val -493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Richter*in</a:t>
            </a:r>
          </a:p>
        </p:txBody>
      </p:sp>
      <p:sp>
        <p:nvSpPr>
          <p:cNvPr id="14" name="Sprechblase: oval 13">
            <a:extLst>
              <a:ext uri="{FF2B5EF4-FFF2-40B4-BE49-F238E27FC236}">
                <a16:creationId xmlns:a16="http://schemas.microsoft.com/office/drawing/2014/main" id="{18276A9B-7BAF-48C7-8B37-38430534A4DD}"/>
              </a:ext>
            </a:extLst>
          </p:cNvPr>
          <p:cNvSpPr/>
          <p:nvPr/>
        </p:nvSpPr>
        <p:spPr>
          <a:xfrm>
            <a:off x="8168041" y="5442959"/>
            <a:ext cx="2409357" cy="1083377"/>
          </a:xfrm>
          <a:prstGeom prst="wedgeEllipseCallout">
            <a:avLst>
              <a:gd name="adj1" fmla="val -65092"/>
              <a:gd name="adj2" fmla="val -493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Richter*in</a:t>
            </a:r>
          </a:p>
        </p:txBody>
      </p:sp>
    </p:spTree>
    <p:extLst>
      <p:ext uri="{BB962C8B-B14F-4D97-AF65-F5344CB8AC3E}">
        <p14:creationId xmlns:p14="http://schemas.microsoft.com/office/powerpoint/2010/main" val="1170473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1" grpId="0" animBg="1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21342945">
            <a:off x="10380339" y="262698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A10</a:t>
            </a:r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6EE57099-EC06-4C3E-AB56-D40B6A065957}"/>
              </a:ext>
            </a:extLst>
          </p:cNvPr>
          <p:cNvSpPr/>
          <p:nvPr/>
        </p:nvSpPr>
        <p:spPr>
          <a:xfrm>
            <a:off x="280871" y="1178079"/>
            <a:ext cx="10052105" cy="8656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/>
              <a:t>Sie sind UdG in der Abteilung 140 beim AG Kreuzberg und bearbeiten die Posteingänge! Wem legen Sie die jeweiligen Akte mit dem Posteingang vor?</a:t>
            </a:r>
            <a:endParaRPr lang="de-DE" sz="2400">
              <a:effectLst/>
            </a:endParaRP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D9515BF5-D670-408F-B520-9F4858A32262}"/>
              </a:ext>
            </a:extLst>
          </p:cNvPr>
          <p:cNvSpPr/>
          <p:nvPr/>
        </p:nvSpPr>
        <p:spPr>
          <a:xfrm>
            <a:off x="478971" y="2239773"/>
            <a:ext cx="10319657" cy="174743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>
                <a:solidFill>
                  <a:schemeClr val="tx1"/>
                </a:solidFill>
              </a:rPr>
              <a:t>y) Rechtsanwalt </a:t>
            </a:r>
            <a:r>
              <a:rPr lang="de-DE" sz="2800" dirty="0" err="1">
                <a:solidFill>
                  <a:schemeClr val="tx1"/>
                </a:solidFill>
              </a:rPr>
              <a:t>Kockak</a:t>
            </a:r>
            <a:r>
              <a:rPr lang="de-DE" sz="2800" dirty="0">
                <a:solidFill>
                  <a:schemeClr val="tx1"/>
                </a:solidFill>
              </a:rPr>
              <a:t> stellt zum Verfahren 140 F 3467/24 folgenden Antrag: </a:t>
            </a:r>
            <a:r>
              <a:rPr lang="de-DE" sz="2800" i="1" dirty="0">
                <a:solidFill>
                  <a:schemeClr val="tx1"/>
                </a:solidFill>
              </a:rPr>
              <a:t>„… die Ehefrau vom persönlichen Erscheinen zu entbinden … der Scheidungstermin ist am …“</a:t>
            </a:r>
            <a:endParaRPr lang="de-DE" sz="2800" dirty="0">
              <a:solidFill>
                <a:schemeClr val="tx1"/>
              </a:solidFill>
            </a:endParaRP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5707A7EC-EC95-4DBA-8697-E354579F2255}"/>
              </a:ext>
            </a:extLst>
          </p:cNvPr>
          <p:cNvSpPr/>
          <p:nvPr/>
        </p:nvSpPr>
        <p:spPr>
          <a:xfrm>
            <a:off x="478971" y="4197490"/>
            <a:ext cx="10319657" cy="174743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kern="100" dirty="0">
                <a:solidFill>
                  <a:schemeClr val="tx1"/>
                </a:solidFill>
              </a:rPr>
              <a:t>z) </a:t>
            </a:r>
            <a:r>
              <a:rPr lang="de-DE" sz="2800" dirty="0">
                <a:solidFill>
                  <a:schemeClr val="tx1"/>
                </a:solidFill>
              </a:rPr>
              <a:t>Rechtsanwältin Wagentür reicht zum Verfahren 140 F 2694/24 folgenden Schriftsatz ein: </a:t>
            </a:r>
          </a:p>
          <a:p>
            <a:r>
              <a:rPr lang="de-DE" sz="2800" dirty="0">
                <a:solidFill>
                  <a:schemeClr val="tx1"/>
                </a:solidFill>
              </a:rPr>
              <a:t>„… Beschwerde gegen den Scheidungsbeschluss vom …“</a:t>
            </a:r>
            <a:endParaRPr lang="de-DE" sz="2800" kern="100" dirty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Sprechblase: oval 10">
            <a:extLst>
              <a:ext uri="{FF2B5EF4-FFF2-40B4-BE49-F238E27FC236}">
                <a16:creationId xmlns:a16="http://schemas.microsoft.com/office/drawing/2014/main" id="{8C30D607-14AF-4876-9832-06BF0B4E4EAB}"/>
              </a:ext>
            </a:extLst>
          </p:cNvPr>
          <p:cNvSpPr/>
          <p:nvPr/>
        </p:nvSpPr>
        <p:spPr>
          <a:xfrm>
            <a:off x="9128297" y="3323275"/>
            <a:ext cx="2409357" cy="1083377"/>
          </a:xfrm>
          <a:prstGeom prst="wedgeEllipseCallout">
            <a:avLst>
              <a:gd name="adj1" fmla="val -47622"/>
              <a:gd name="adj2" fmla="val -5332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Richter*in</a:t>
            </a:r>
          </a:p>
        </p:txBody>
      </p:sp>
      <p:sp>
        <p:nvSpPr>
          <p:cNvPr id="14" name="Sprechblase: oval 13">
            <a:extLst>
              <a:ext uri="{FF2B5EF4-FFF2-40B4-BE49-F238E27FC236}">
                <a16:creationId xmlns:a16="http://schemas.microsoft.com/office/drawing/2014/main" id="{18276A9B-7BAF-48C7-8B37-38430534A4DD}"/>
              </a:ext>
            </a:extLst>
          </p:cNvPr>
          <p:cNvSpPr/>
          <p:nvPr/>
        </p:nvSpPr>
        <p:spPr>
          <a:xfrm>
            <a:off x="9128296" y="5164952"/>
            <a:ext cx="2409357" cy="1083377"/>
          </a:xfrm>
          <a:prstGeom prst="wedgeEllipseCallout">
            <a:avLst>
              <a:gd name="adj1" fmla="val -65092"/>
              <a:gd name="adj2" fmla="val -493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Richter*in</a:t>
            </a:r>
          </a:p>
        </p:txBody>
      </p:sp>
    </p:spTree>
    <p:extLst>
      <p:ext uri="{BB962C8B-B14F-4D97-AF65-F5344CB8AC3E}">
        <p14:creationId xmlns:p14="http://schemas.microsoft.com/office/powerpoint/2010/main" val="2359333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1" grpId="0" animBg="1"/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21342945">
            <a:off x="10380339" y="262698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A10</a:t>
            </a:r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6EE57099-EC06-4C3E-AB56-D40B6A065957}"/>
              </a:ext>
            </a:extLst>
          </p:cNvPr>
          <p:cNvSpPr/>
          <p:nvPr/>
        </p:nvSpPr>
        <p:spPr>
          <a:xfrm>
            <a:off x="280871" y="1178079"/>
            <a:ext cx="10052105" cy="8656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/>
              <a:t>Sie sind UdG in der Abteilung 140 beim AG Kreuzberg und bearbeiten die Posteingänge! Wem legen Sie die jeweiligen Akte mit dem Posteingang vor?</a:t>
            </a:r>
            <a:endParaRPr lang="de-DE" sz="2400">
              <a:effectLst/>
            </a:endParaRP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D9515BF5-D670-408F-B520-9F4858A32262}"/>
              </a:ext>
            </a:extLst>
          </p:cNvPr>
          <p:cNvSpPr/>
          <p:nvPr/>
        </p:nvSpPr>
        <p:spPr>
          <a:xfrm>
            <a:off x="478971" y="2239773"/>
            <a:ext cx="10319657" cy="174743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err="1">
                <a:solidFill>
                  <a:schemeClr val="tx1"/>
                </a:solidFill>
              </a:rPr>
              <a:t>aa</a:t>
            </a:r>
            <a:r>
              <a:rPr lang="de-DE" sz="2800" dirty="0">
                <a:solidFill>
                  <a:schemeClr val="tx1"/>
                </a:solidFill>
              </a:rPr>
              <a:t>) Der Dolmetscher </a:t>
            </a:r>
            <a:r>
              <a:rPr lang="de-DE" sz="2800" dirty="0" err="1">
                <a:solidFill>
                  <a:schemeClr val="tx1"/>
                </a:solidFill>
              </a:rPr>
              <a:t>Cavdarr</a:t>
            </a:r>
            <a:r>
              <a:rPr lang="de-DE" sz="2800" dirty="0">
                <a:solidFill>
                  <a:schemeClr val="tx1"/>
                </a:solidFill>
              </a:rPr>
              <a:t> stellt folgenden Antrag: </a:t>
            </a:r>
          </a:p>
          <a:p>
            <a:r>
              <a:rPr lang="de-DE" sz="2800" i="1" dirty="0">
                <a:solidFill>
                  <a:schemeClr val="tx1"/>
                </a:solidFill>
              </a:rPr>
              <a:t>„… Antrag auf Entschädigung der Dolmetschervergütung aufgrund des Termins am …“</a:t>
            </a:r>
            <a:endParaRPr lang="de-DE" sz="2800" dirty="0">
              <a:solidFill>
                <a:schemeClr val="tx1"/>
              </a:solidFill>
            </a:endParaRPr>
          </a:p>
        </p:txBody>
      </p:sp>
      <p:sp>
        <p:nvSpPr>
          <p:cNvPr id="11" name="Sprechblase: oval 10">
            <a:extLst>
              <a:ext uri="{FF2B5EF4-FFF2-40B4-BE49-F238E27FC236}">
                <a16:creationId xmlns:a16="http://schemas.microsoft.com/office/drawing/2014/main" id="{8C30D607-14AF-4876-9832-06BF0B4E4EAB}"/>
              </a:ext>
            </a:extLst>
          </p:cNvPr>
          <p:cNvSpPr/>
          <p:nvPr/>
        </p:nvSpPr>
        <p:spPr>
          <a:xfrm>
            <a:off x="9128297" y="3323275"/>
            <a:ext cx="2409357" cy="1083377"/>
          </a:xfrm>
          <a:prstGeom prst="wedgeEllipseCallout">
            <a:avLst>
              <a:gd name="adj1" fmla="val -47622"/>
              <a:gd name="adj2" fmla="val -5332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Richter*in</a:t>
            </a:r>
          </a:p>
        </p:txBody>
      </p:sp>
    </p:spTree>
    <p:extLst>
      <p:ext uri="{BB962C8B-B14F-4D97-AF65-F5344CB8AC3E}">
        <p14:creationId xmlns:p14="http://schemas.microsoft.com/office/powerpoint/2010/main" val="1917539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21342945">
            <a:off x="10380339" y="262698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A10</a:t>
            </a:r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6EE57099-EC06-4C3E-AB56-D40B6A065957}"/>
              </a:ext>
            </a:extLst>
          </p:cNvPr>
          <p:cNvSpPr/>
          <p:nvPr/>
        </p:nvSpPr>
        <p:spPr>
          <a:xfrm>
            <a:off x="280871" y="1178079"/>
            <a:ext cx="10052105" cy="8656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/>
              <a:t>Sie sind UdG in der Abteilung 140 beim AG Kreuzberg und bearbeiten die Posteingänge! Wem legen Sie die jeweiligen Akte mit dem Posteingang vor?</a:t>
            </a:r>
            <a:endParaRPr lang="de-DE" sz="2400">
              <a:effectLst/>
            </a:endParaRP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D9515BF5-D670-408F-B520-9F4858A32262}"/>
              </a:ext>
            </a:extLst>
          </p:cNvPr>
          <p:cNvSpPr/>
          <p:nvPr/>
        </p:nvSpPr>
        <p:spPr>
          <a:xfrm>
            <a:off x="478971" y="2239773"/>
            <a:ext cx="10319657" cy="147291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>
                <a:solidFill>
                  <a:schemeClr val="tx1"/>
                </a:solidFill>
              </a:rPr>
              <a:t>c) Die Deutsche Rentenversicherung Bund reicht zum Verfahren 140 F 15059/23 folgen-den Schriftsatz ein: </a:t>
            </a:r>
          </a:p>
          <a:p>
            <a:r>
              <a:rPr lang="de-DE" sz="2800" i="1" dirty="0">
                <a:solidFill>
                  <a:schemeClr val="tx1"/>
                </a:solidFill>
              </a:rPr>
              <a:t>„Die Berechnung für den Versorgungsausgleich der Ehefrau …“</a:t>
            </a:r>
            <a:endParaRPr lang="de-DE" sz="2800" dirty="0">
              <a:solidFill>
                <a:schemeClr val="tx1"/>
              </a:solidFill>
            </a:endParaRP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5707A7EC-EC95-4DBA-8697-E354579F2255}"/>
              </a:ext>
            </a:extLst>
          </p:cNvPr>
          <p:cNvSpPr/>
          <p:nvPr/>
        </p:nvSpPr>
        <p:spPr>
          <a:xfrm>
            <a:off x="478970" y="3845342"/>
            <a:ext cx="10319657" cy="183458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>
                <a:solidFill>
                  <a:schemeClr val="tx1"/>
                </a:solidFill>
              </a:rPr>
              <a:t>d) Rechtsanwältin Jordan reicht zum Verfahren 140 F 8975/24 folgenden Antrag ein: </a:t>
            </a:r>
            <a:r>
              <a:rPr lang="de-DE" sz="2800" i="1" dirty="0">
                <a:solidFill>
                  <a:schemeClr val="tx1"/>
                </a:solidFill>
              </a:rPr>
              <a:t>„… Vergütungsantrag zum Scheidungsverfahren …“ </a:t>
            </a:r>
            <a:endParaRPr lang="de-DE" sz="2800" kern="100" dirty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Sprechblase: oval 5">
            <a:extLst>
              <a:ext uri="{FF2B5EF4-FFF2-40B4-BE49-F238E27FC236}">
                <a16:creationId xmlns:a16="http://schemas.microsoft.com/office/drawing/2014/main" id="{898445E9-8230-4E72-B251-DA3E9AC26DFF}"/>
              </a:ext>
            </a:extLst>
          </p:cNvPr>
          <p:cNvSpPr/>
          <p:nvPr/>
        </p:nvSpPr>
        <p:spPr>
          <a:xfrm>
            <a:off x="9801742" y="2792867"/>
            <a:ext cx="2109388" cy="919825"/>
          </a:xfrm>
          <a:prstGeom prst="wedgeEllipseCallout">
            <a:avLst>
              <a:gd name="adj1" fmla="val -64566"/>
              <a:gd name="adj2" fmla="val -1503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Richter*in</a:t>
            </a:r>
          </a:p>
        </p:txBody>
      </p:sp>
      <p:sp>
        <p:nvSpPr>
          <p:cNvPr id="11" name="Sprechblase: oval 10">
            <a:extLst>
              <a:ext uri="{FF2B5EF4-FFF2-40B4-BE49-F238E27FC236}">
                <a16:creationId xmlns:a16="http://schemas.microsoft.com/office/drawing/2014/main" id="{7A639FCC-61CD-4F0A-B93A-9A91053542F1}"/>
              </a:ext>
            </a:extLst>
          </p:cNvPr>
          <p:cNvSpPr/>
          <p:nvPr/>
        </p:nvSpPr>
        <p:spPr>
          <a:xfrm>
            <a:off x="8188902" y="5054403"/>
            <a:ext cx="3225680" cy="919825"/>
          </a:xfrm>
          <a:prstGeom prst="wedgeEllipseCallout">
            <a:avLst>
              <a:gd name="adj1" fmla="val -49267"/>
              <a:gd name="adj2" fmla="val -6710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err="1"/>
              <a:t>Rechtspleger</a:t>
            </a:r>
            <a:r>
              <a:rPr lang="de-DE" sz="2400" b="1" dirty="0"/>
              <a:t>*in</a:t>
            </a:r>
          </a:p>
        </p:txBody>
      </p:sp>
    </p:spTree>
    <p:extLst>
      <p:ext uri="{BB962C8B-B14F-4D97-AF65-F5344CB8AC3E}">
        <p14:creationId xmlns:p14="http://schemas.microsoft.com/office/powerpoint/2010/main" val="2478533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6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21342945">
            <a:off x="10380339" y="262698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A10</a:t>
            </a:r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6EE57099-EC06-4C3E-AB56-D40B6A065957}"/>
              </a:ext>
            </a:extLst>
          </p:cNvPr>
          <p:cNvSpPr/>
          <p:nvPr/>
        </p:nvSpPr>
        <p:spPr>
          <a:xfrm>
            <a:off x="280871" y="1178079"/>
            <a:ext cx="10052105" cy="8656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/>
              <a:t>Sie sind UdG in der Abteilung 140 beim AG Kreuzberg und bearbeiten die Posteingänge! Wem legen Sie die jeweiligen Akte mit dem Posteingang vor?</a:t>
            </a:r>
            <a:endParaRPr lang="de-DE" sz="2400">
              <a:effectLst/>
            </a:endParaRP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D9515BF5-D670-408F-B520-9F4858A32262}"/>
              </a:ext>
            </a:extLst>
          </p:cNvPr>
          <p:cNvSpPr/>
          <p:nvPr/>
        </p:nvSpPr>
        <p:spPr>
          <a:xfrm>
            <a:off x="478971" y="2239773"/>
            <a:ext cx="10319657" cy="147291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>
                <a:solidFill>
                  <a:schemeClr val="tx1"/>
                </a:solidFill>
              </a:rPr>
              <a:t>e) Die Allianz Lebensversicherung reicht zum Verfahren 140 F 598/23 folgenden Schrift-satz ein: </a:t>
            </a:r>
          </a:p>
          <a:p>
            <a:r>
              <a:rPr lang="de-DE" sz="2800" i="1" dirty="0">
                <a:solidFill>
                  <a:schemeClr val="tx1"/>
                </a:solidFill>
              </a:rPr>
              <a:t>„Die Berechnung für den Versorgungsausgleich des Ehemannes …“ </a:t>
            </a:r>
            <a:endParaRPr lang="de-DE" sz="2800" dirty="0">
              <a:solidFill>
                <a:schemeClr val="tx1"/>
              </a:solidFill>
            </a:endParaRP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5707A7EC-EC95-4DBA-8697-E354579F2255}"/>
              </a:ext>
            </a:extLst>
          </p:cNvPr>
          <p:cNvSpPr/>
          <p:nvPr/>
        </p:nvSpPr>
        <p:spPr>
          <a:xfrm>
            <a:off x="478970" y="4214924"/>
            <a:ext cx="10319657" cy="183458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de-DE" sz="2800" kern="100" dirty="0">
                <a:solidFill>
                  <a:schemeClr val="tx1"/>
                </a:solidFill>
              </a:rPr>
              <a:t>f) Das Ehepaar Kaufmann reicht folgende Schriftsätze zum Verfahren 140 F 6981/24 ein: „Den jährlichen Bericht für den Mündel Kai …“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DE" sz="2800" kern="100" dirty="0">
                <a:solidFill>
                  <a:schemeClr val="tx1"/>
                </a:solidFill>
              </a:rPr>
              <a:t>„Den Vergütungsantrag als Mündel …“ </a:t>
            </a:r>
            <a:endParaRPr lang="de-DE" sz="2800" kern="100" dirty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Sprechblase: oval 5">
            <a:extLst>
              <a:ext uri="{FF2B5EF4-FFF2-40B4-BE49-F238E27FC236}">
                <a16:creationId xmlns:a16="http://schemas.microsoft.com/office/drawing/2014/main" id="{898445E9-8230-4E72-B251-DA3E9AC26DFF}"/>
              </a:ext>
            </a:extLst>
          </p:cNvPr>
          <p:cNvSpPr/>
          <p:nvPr/>
        </p:nvSpPr>
        <p:spPr>
          <a:xfrm>
            <a:off x="9801742" y="2792867"/>
            <a:ext cx="2109388" cy="919825"/>
          </a:xfrm>
          <a:prstGeom prst="wedgeEllipseCallout">
            <a:avLst>
              <a:gd name="adj1" fmla="val -64566"/>
              <a:gd name="adj2" fmla="val -1503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Richter*in</a:t>
            </a:r>
          </a:p>
        </p:txBody>
      </p:sp>
      <p:sp>
        <p:nvSpPr>
          <p:cNvPr id="11" name="Sprechblase: oval 10">
            <a:extLst>
              <a:ext uri="{FF2B5EF4-FFF2-40B4-BE49-F238E27FC236}">
                <a16:creationId xmlns:a16="http://schemas.microsoft.com/office/drawing/2014/main" id="{7A639FCC-61CD-4F0A-B93A-9A91053542F1}"/>
              </a:ext>
            </a:extLst>
          </p:cNvPr>
          <p:cNvSpPr/>
          <p:nvPr/>
        </p:nvSpPr>
        <p:spPr>
          <a:xfrm>
            <a:off x="8188902" y="5450772"/>
            <a:ext cx="3225680" cy="919825"/>
          </a:xfrm>
          <a:prstGeom prst="wedgeEllipseCallout">
            <a:avLst>
              <a:gd name="adj1" fmla="val -48817"/>
              <a:gd name="adj2" fmla="val -5763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err="1"/>
              <a:t>Rechtspleger</a:t>
            </a:r>
            <a:r>
              <a:rPr lang="de-DE" sz="2400" b="1" dirty="0"/>
              <a:t>*in</a:t>
            </a:r>
          </a:p>
        </p:txBody>
      </p:sp>
    </p:spTree>
    <p:extLst>
      <p:ext uri="{BB962C8B-B14F-4D97-AF65-F5344CB8AC3E}">
        <p14:creationId xmlns:p14="http://schemas.microsoft.com/office/powerpoint/2010/main" val="2726350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6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21342945">
            <a:off x="10380339" y="262698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A10</a:t>
            </a:r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6EE57099-EC06-4C3E-AB56-D40B6A065957}"/>
              </a:ext>
            </a:extLst>
          </p:cNvPr>
          <p:cNvSpPr/>
          <p:nvPr/>
        </p:nvSpPr>
        <p:spPr>
          <a:xfrm>
            <a:off x="280871" y="1178079"/>
            <a:ext cx="10052105" cy="8656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/>
              <a:t>Sie sind UdG in der Abteilung 140 beim AG Kreuzberg und bearbeiten die Posteingänge! Wem legen Sie die jeweiligen Akte mit dem Posteingang vor?</a:t>
            </a:r>
            <a:endParaRPr lang="de-DE" sz="2400">
              <a:effectLst/>
            </a:endParaRP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D9515BF5-D670-408F-B520-9F4858A32262}"/>
              </a:ext>
            </a:extLst>
          </p:cNvPr>
          <p:cNvSpPr/>
          <p:nvPr/>
        </p:nvSpPr>
        <p:spPr>
          <a:xfrm>
            <a:off x="478971" y="2239773"/>
            <a:ext cx="10319657" cy="147291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>
                <a:solidFill>
                  <a:schemeClr val="tx1"/>
                </a:solidFill>
              </a:rPr>
              <a:t>g) Rechtsanwalt Hoffmann erinnert im folgenden Verfahren 140 F 268/24: </a:t>
            </a:r>
            <a:r>
              <a:rPr lang="de-DE" sz="2800" i="1" dirty="0">
                <a:solidFill>
                  <a:schemeClr val="tx1"/>
                </a:solidFill>
              </a:rPr>
              <a:t>„Hiermit erinnere ich an die Übersendung der rechtskräftigen Ausfertigung des Scheidungsbeschlusses vom …“</a:t>
            </a:r>
            <a:endParaRPr lang="de-DE" sz="2800" dirty="0">
              <a:solidFill>
                <a:schemeClr val="tx1"/>
              </a:solidFill>
            </a:endParaRP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5707A7EC-EC95-4DBA-8697-E354579F2255}"/>
              </a:ext>
            </a:extLst>
          </p:cNvPr>
          <p:cNvSpPr/>
          <p:nvPr/>
        </p:nvSpPr>
        <p:spPr>
          <a:xfrm>
            <a:off x="478970" y="4214924"/>
            <a:ext cx="10319657" cy="183458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de-DE" sz="2800" kern="100" dirty="0">
                <a:solidFill>
                  <a:schemeClr val="tx1"/>
                </a:solidFill>
              </a:rPr>
              <a:t>h) Die Deutsche Rentenversicherung Bund teilt zum Verfahren 140 F 2654/24 folgendes mit: „Die Ehefrau wirkt an der Klärung der Lücken des Rentenkontos nicht mit.“</a:t>
            </a:r>
            <a:endParaRPr lang="de-DE" sz="2800" kern="100" dirty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Sprechblase: oval 5">
            <a:extLst>
              <a:ext uri="{FF2B5EF4-FFF2-40B4-BE49-F238E27FC236}">
                <a16:creationId xmlns:a16="http://schemas.microsoft.com/office/drawing/2014/main" id="{898445E9-8230-4E72-B251-DA3E9AC26DFF}"/>
              </a:ext>
            </a:extLst>
          </p:cNvPr>
          <p:cNvSpPr/>
          <p:nvPr/>
        </p:nvSpPr>
        <p:spPr>
          <a:xfrm>
            <a:off x="9801742" y="2792867"/>
            <a:ext cx="2109388" cy="919825"/>
          </a:xfrm>
          <a:prstGeom prst="wedgeEllipseCallout">
            <a:avLst>
              <a:gd name="adj1" fmla="val -63190"/>
              <a:gd name="adj2" fmla="val -339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err="1"/>
              <a:t>UdG</a:t>
            </a:r>
            <a:endParaRPr lang="de-DE" sz="2400" b="1" dirty="0"/>
          </a:p>
        </p:txBody>
      </p:sp>
      <p:sp>
        <p:nvSpPr>
          <p:cNvPr id="12" name="Sprechblase: oval 11">
            <a:extLst>
              <a:ext uri="{FF2B5EF4-FFF2-40B4-BE49-F238E27FC236}">
                <a16:creationId xmlns:a16="http://schemas.microsoft.com/office/drawing/2014/main" id="{62F2B4C7-855B-441C-8E40-4AE0CBC9A8A2}"/>
              </a:ext>
            </a:extLst>
          </p:cNvPr>
          <p:cNvSpPr/>
          <p:nvPr/>
        </p:nvSpPr>
        <p:spPr>
          <a:xfrm>
            <a:off x="9603642" y="5380795"/>
            <a:ext cx="2109388" cy="919825"/>
          </a:xfrm>
          <a:prstGeom prst="wedgeEllipseCallout">
            <a:avLst>
              <a:gd name="adj1" fmla="val -64566"/>
              <a:gd name="adj2" fmla="val -1503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Richter*in</a:t>
            </a:r>
          </a:p>
        </p:txBody>
      </p:sp>
    </p:spTree>
    <p:extLst>
      <p:ext uri="{BB962C8B-B14F-4D97-AF65-F5344CB8AC3E}">
        <p14:creationId xmlns:p14="http://schemas.microsoft.com/office/powerpoint/2010/main" val="1305477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6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21342945">
            <a:off x="10380339" y="262698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A10</a:t>
            </a:r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6EE57099-EC06-4C3E-AB56-D40B6A065957}"/>
              </a:ext>
            </a:extLst>
          </p:cNvPr>
          <p:cNvSpPr/>
          <p:nvPr/>
        </p:nvSpPr>
        <p:spPr>
          <a:xfrm>
            <a:off x="280871" y="1178079"/>
            <a:ext cx="10052105" cy="8656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/>
              <a:t>Sie sind UdG in der Abteilung 140 beim AG Kreuzberg und bearbeiten die Posteingänge! Wem legen Sie die jeweiligen Akte mit dem Posteingang vor?</a:t>
            </a:r>
            <a:endParaRPr lang="de-DE" sz="2400">
              <a:effectLst/>
            </a:endParaRP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D9515BF5-D670-408F-B520-9F4858A32262}"/>
              </a:ext>
            </a:extLst>
          </p:cNvPr>
          <p:cNvSpPr/>
          <p:nvPr/>
        </p:nvSpPr>
        <p:spPr>
          <a:xfrm>
            <a:off x="478971" y="2239773"/>
            <a:ext cx="10319657" cy="206076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de-DE" sz="2800" dirty="0">
              <a:solidFill>
                <a:schemeClr val="tx1"/>
              </a:solidFill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DE" sz="2800" dirty="0">
                <a:solidFill>
                  <a:schemeClr val="tx1"/>
                </a:solidFill>
              </a:rPr>
              <a:t>i) </a:t>
            </a:r>
            <a:r>
              <a:rPr lang="de-DE" sz="2800" kern="100" dirty="0">
                <a:solidFill>
                  <a:schemeClr val="tx1"/>
                </a:solidFill>
              </a:rPr>
              <a:t>Rechtsanwalt Keller reicht für seinen Mandanten zum AZ 140 F 1504/24 folgenden Schriftsatz ein: „… Antrag auf Trennungsunterhalt als Folgesache zum Scheidungsverfahren </a:t>
            </a:r>
            <a:br>
              <a:rPr lang="de-DE" sz="2800" kern="100" dirty="0">
                <a:solidFill>
                  <a:schemeClr val="tx1"/>
                </a:solidFill>
              </a:rPr>
            </a:br>
            <a:r>
              <a:rPr lang="de-DE" sz="2800" kern="100" dirty="0">
                <a:solidFill>
                  <a:schemeClr val="tx1"/>
                </a:solidFill>
              </a:rPr>
              <a:t>140 F 1504/24 …“</a:t>
            </a:r>
            <a:endParaRPr lang="de-DE" sz="2800" kern="100" dirty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e-DE" sz="2800" dirty="0">
              <a:solidFill>
                <a:schemeClr val="tx1"/>
              </a:solidFill>
            </a:endParaRP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5707A7EC-EC95-4DBA-8697-E354579F2255}"/>
              </a:ext>
            </a:extLst>
          </p:cNvPr>
          <p:cNvSpPr/>
          <p:nvPr/>
        </p:nvSpPr>
        <p:spPr>
          <a:xfrm>
            <a:off x="478971" y="4544436"/>
            <a:ext cx="10319657" cy="183458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de-DE" sz="2800" kern="100" dirty="0">
              <a:solidFill>
                <a:schemeClr val="tx1"/>
              </a:solidFill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de-DE" sz="2800" kern="100" dirty="0">
                <a:solidFill>
                  <a:schemeClr val="tx1"/>
                </a:solidFill>
              </a:rPr>
              <a:t>j) Der Mitarbeiter Hofmeister der AWO teilt zum Verfahren 140 F 3456/24 folgendes mit: „Ich erkläre mich bereit, die Vormundschaft für den minderjährigen Hamza zu übernehmen.“</a:t>
            </a:r>
            <a:endParaRPr lang="de-DE" sz="2800" kern="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de-DE" sz="2800" kern="100" dirty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Sprechblase: oval 11">
            <a:extLst>
              <a:ext uri="{FF2B5EF4-FFF2-40B4-BE49-F238E27FC236}">
                <a16:creationId xmlns:a16="http://schemas.microsoft.com/office/drawing/2014/main" id="{62F2B4C7-855B-441C-8E40-4AE0CBC9A8A2}"/>
              </a:ext>
            </a:extLst>
          </p:cNvPr>
          <p:cNvSpPr/>
          <p:nvPr/>
        </p:nvSpPr>
        <p:spPr>
          <a:xfrm>
            <a:off x="9603641" y="3502660"/>
            <a:ext cx="2109388" cy="919825"/>
          </a:xfrm>
          <a:prstGeom prst="wedgeEllipseCallout">
            <a:avLst>
              <a:gd name="adj1" fmla="val -64566"/>
              <a:gd name="adj2" fmla="val -1503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Richter*in</a:t>
            </a:r>
          </a:p>
        </p:txBody>
      </p:sp>
      <p:sp>
        <p:nvSpPr>
          <p:cNvPr id="14" name="Sprechblase: oval 13">
            <a:extLst>
              <a:ext uri="{FF2B5EF4-FFF2-40B4-BE49-F238E27FC236}">
                <a16:creationId xmlns:a16="http://schemas.microsoft.com/office/drawing/2014/main" id="{80E32F1C-61EE-431B-94CD-D60B2E1BDACD}"/>
              </a:ext>
            </a:extLst>
          </p:cNvPr>
          <p:cNvSpPr/>
          <p:nvPr/>
        </p:nvSpPr>
        <p:spPr>
          <a:xfrm>
            <a:off x="8217931" y="5785043"/>
            <a:ext cx="3225680" cy="919825"/>
          </a:xfrm>
          <a:prstGeom prst="wedgeEllipseCallout">
            <a:avLst>
              <a:gd name="adj1" fmla="val -61866"/>
              <a:gd name="adj2" fmla="val -3081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err="1"/>
              <a:t>Rechtspleger</a:t>
            </a:r>
            <a:r>
              <a:rPr lang="de-DE" sz="2400" b="1" dirty="0"/>
              <a:t>*in</a:t>
            </a:r>
          </a:p>
        </p:txBody>
      </p:sp>
    </p:spTree>
    <p:extLst>
      <p:ext uri="{BB962C8B-B14F-4D97-AF65-F5344CB8AC3E}">
        <p14:creationId xmlns:p14="http://schemas.microsoft.com/office/powerpoint/2010/main" val="3852712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2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21342945">
            <a:off x="10380339" y="262698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A10</a:t>
            </a:r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6EE57099-EC06-4C3E-AB56-D40B6A065957}"/>
              </a:ext>
            </a:extLst>
          </p:cNvPr>
          <p:cNvSpPr/>
          <p:nvPr/>
        </p:nvSpPr>
        <p:spPr>
          <a:xfrm>
            <a:off x="280871" y="1178079"/>
            <a:ext cx="10052105" cy="8656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/>
              <a:t>Sie sind UdG in der Abteilung 140 beim AG Kreuzberg und bearbeiten die Posteingänge! Wem legen Sie die jeweiligen Akte mit dem Posteingang vor?</a:t>
            </a:r>
            <a:endParaRPr lang="de-DE" sz="2400">
              <a:effectLst/>
            </a:endParaRP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D9515BF5-D670-408F-B520-9F4858A32262}"/>
              </a:ext>
            </a:extLst>
          </p:cNvPr>
          <p:cNvSpPr/>
          <p:nvPr/>
        </p:nvSpPr>
        <p:spPr>
          <a:xfrm>
            <a:off x="478971" y="2239773"/>
            <a:ext cx="10319657" cy="166686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de-DE" sz="2800" dirty="0">
              <a:solidFill>
                <a:schemeClr val="tx1"/>
              </a:solidFill>
            </a:endParaRPr>
          </a:p>
          <a:p>
            <a:r>
              <a:rPr lang="de-DE" sz="2800" dirty="0">
                <a:solidFill>
                  <a:schemeClr val="tx1"/>
                </a:solidFill>
              </a:rPr>
              <a:t>k) Die Deutsche Rechtenversicherung Berlin-Brandenburg stellt zum Verfahren 140 F 25/22 folgende Anfrage: </a:t>
            </a:r>
          </a:p>
          <a:p>
            <a:r>
              <a:rPr lang="de-DE" sz="2800" i="1" dirty="0">
                <a:solidFill>
                  <a:schemeClr val="tx1"/>
                </a:solidFill>
              </a:rPr>
              <a:t>„Es wird angefragt, ob der Scheidungsbeschluss vom … bereits rechtskräftig geworden ist.“ </a:t>
            </a:r>
            <a:endParaRPr lang="de-DE" sz="2800" kern="100" dirty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e-DE" sz="2800" dirty="0">
              <a:solidFill>
                <a:schemeClr val="tx1"/>
              </a:solidFill>
            </a:endParaRP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5707A7EC-EC95-4DBA-8697-E354579F2255}"/>
              </a:ext>
            </a:extLst>
          </p:cNvPr>
          <p:cNvSpPr/>
          <p:nvPr/>
        </p:nvSpPr>
        <p:spPr>
          <a:xfrm>
            <a:off x="478971" y="4204150"/>
            <a:ext cx="10319657" cy="217486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de-DE" sz="2800" kern="100" dirty="0">
              <a:solidFill>
                <a:schemeClr val="tx1"/>
              </a:solidFill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de-DE" sz="2800" kern="100" dirty="0">
              <a:solidFill>
                <a:schemeClr val="tx1"/>
              </a:solidFill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DE" sz="2800" kern="100" dirty="0">
                <a:solidFill>
                  <a:schemeClr val="tx1"/>
                </a:solidFill>
              </a:rPr>
              <a:t>l) Rechtsanwältin Yilmaz reicht zum Verfahren 140 F 789/24 folgenden Antrag ein: „… stelle ich den Antrag, an dem Scheidungstermin am … in Form der Videokonferenz teilnehmen zu können …“</a:t>
            </a:r>
            <a:endParaRPr lang="de-DE" sz="2800" kern="100" dirty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de-DE" sz="2800" kern="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de-DE" sz="2800" kern="100" dirty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Sprechblase: oval 11">
            <a:extLst>
              <a:ext uri="{FF2B5EF4-FFF2-40B4-BE49-F238E27FC236}">
                <a16:creationId xmlns:a16="http://schemas.microsoft.com/office/drawing/2014/main" id="{62F2B4C7-855B-441C-8E40-4AE0CBC9A8A2}"/>
              </a:ext>
            </a:extLst>
          </p:cNvPr>
          <p:cNvSpPr/>
          <p:nvPr/>
        </p:nvSpPr>
        <p:spPr>
          <a:xfrm>
            <a:off x="9564698" y="5756703"/>
            <a:ext cx="2109388" cy="919825"/>
          </a:xfrm>
          <a:prstGeom prst="wedgeEllipseCallout">
            <a:avLst>
              <a:gd name="adj1" fmla="val -59749"/>
              <a:gd name="adj2" fmla="val -4817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Richter*in</a:t>
            </a:r>
          </a:p>
        </p:txBody>
      </p:sp>
      <p:sp>
        <p:nvSpPr>
          <p:cNvPr id="11" name="Sprechblase: oval 10">
            <a:extLst>
              <a:ext uri="{FF2B5EF4-FFF2-40B4-BE49-F238E27FC236}">
                <a16:creationId xmlns:a16="http://schemas.microsoft.com/office/drawing/2014/main" id="{8C30D607-14AF-4876-9832-06BF0B4E4EAB}"/>
              </a:ext>
            </a:extLst>
          </p:cNvPr>
          <p:cNvSpPr/>
          <p:nvPr/>
        </p:nvSpPr>
        <p:spPr>
          <a:xfrm>
            <a:off x="9801742" y="2792867"/>
            <a:ext cx="2109388" cy="919825"/>
          </a:xfrm>
          <a:prstGeom prst="wedgeEllipseCallout">
            <a:avLst>
              <a:gd name="adj1" fmla="val -63190"/>
              <a:gd name="adj2" fmla="val -339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err="1"/>
              <a:t>UdG</a:t>
            </a:r>
            <a:endParaRPr lang="de-DE" sz="2400" b="1" dirty="0"/>
          </a:p>
        </p:txBody>
      </p:sp>
    </p:spTree>
    <p:extLst>
      <p:ext uri="{BB962C8B-B14F-4D97-AF65-F5344CB8AC3E}">
        <p14:creationId xmlns:p14="http://schemas.microsoft.com/office/powerpoint/2010/main" val="220364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2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21342945">
            <a:off x="10380339" y="262698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A10</a:t>
            </a:r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6EE57099-EC06-4C3E-AB56-D40B6A065957}"/>
              </a:ext>
            </a:extLst>
          </p:cNvPr>
          <p:cNvSpPr/>
          <p:nvPr/>
        </p:nvSpPr>
        <p:spPr>
          <a:xfrm>
            <a:off x="280871" y="1178079"/>
            <a:ext cx="10052105" cy="8656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/>
              <a:t>Sie sind UdG in der Abteilung 140 beim AG Kreuzberg und bearbeiten die Posteingänge! Wem legen Sie die jeweiligen Akte mit dem Posteingang vor?</a:t>
            </a:r>
            <a:endParaRPr lang="de-DE" sz="2400">
              <a:effectLst/>
            </a:endParaRP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D9515BF5-D670-408F-B520-9F4858A32262}"/>
              </a:ext>
            </a:extLst>
          </p:cNvPr>
          <p:cNvSpPr/>
          <p:nvPr/>
        </p:nvSpPr>
        <p:spPr>
          <a:xfrm>
            <a:off x="478971" y="2239773"/>
            <a:ext cx="10319657" cy="166686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de-DE" sz="2800" dirty="0">
              <a:solidFill>
                <a:schemeClr val="tx1"/>
              </a:solidFill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DE" sz="2800" dirty="0">
                <a:solidFill>
                  <a:schemeClr val="tx1"/>
                </a:solidFill>
              </a:rPr>
              <a:t>m) </a:t>
            </a:r>
            <a:r>
              <a:rPr lang="de-DE" sz="2800" kern="100" dirty="0">
                <a:solidFill>
                  <a:schemeClr val="tx1"/>
                </a:solidFill>
              </a:rPr>
              <a:t>Frau Hong reicht zum Verfahren 140 F 2569/24 folgende Unterlagen ein: „Ich beantrage Verfahrenskostenhilfe. Den Vordruck über die persönlichen und wirtschaftlichen Verhältnisse füge ich bei.“</a:t>
            </a:r>
            <a:endParaRPr lang="de-DE" sz="2800" kern="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e-DE" sz="2800" dirty="0">
              <a:solidFill>
                <a:schemeClr val="tx1"/>
              </a:solidFill>
            </a:endParaRP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5707A7EC-EC95-4DBA-8697-E354579F2255}"/>
              </a:ext>
            </a:extLst>
          </p:cNvPr>
          <p:cNvSpPr/>
          <p:nvPr/>
        </p:nvSpPr>
        <p:spPr>
          <a:xfrm>
            <a:off x="478970" y="4163253"/>
            <a:ext cx="10319657" cy="217486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de-DE" sz="2800" kern="100" dirty="0">
              <a:solidFill>
                <a:schemeClr val="tx1"/>
              </a:solidFill>
            </a:endParaRPr>
          </a:p>
          <a:p>
            <a:r>
              <a:rPr lang="de-DE" sz="2800" kern="100" dirty="0">
                <a:solidFill>
                  <a:schemeClr val="tx1"/>
                </a:solidFill>
              </a:rPr>
              <a:t>n) </a:t>
            </a:r>
            <a:r>
              <a:rPr lang="de-DE" sz="2800" dirty="0">
                <a:solidFill>
                  <a:schemeClr val="tx1"/>
                </a:solidFill>
              </a:rPr>
              <a:t>Rechtsanwalt </a:t>
            </a:r>
            <a:r>
              <a:rPr lang="de-DE" sz="2800" dirty="0" err="1">
                <a:solidFill>
                  <a:schemeClr val="tx1"/>
                </a:solidFill>
              </a:rPr>
              <a:t>Koschinsky</a:t>
            </a:r>
            <a:r>
              <a:rPr lang="de-DE" sz="2800" dirty="0">
                <a:solidFill>
                  <a:schemeClr val="tx1"/>
                </a:solidFill>
              </a:rPr>
              <a:t> stellt zum Verfahren 140 F 1378/24 folgenden Antrag: </a:t>
            </a:r>
            <a:r>
              <a:rPr lang="de-DE" sz="2800" i="1" dirty="0">
                <a:solidFill>
                  <a:schemeClr val="tx1"/>
                </a:solidFill>
              </a:rPr>
              <a:t>„Ich beantrage die Abtrennung der Folgesache VA, die Scheidung soll schnell durchgeführt werden, da die Ehefrau ein Kind erwartet und der jetzige Ehemann nicht der leibliche Vater ist.“</a:t>
            </a:r>
            <a:endParaRPr lang="de-DE" sz="2800" kern="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de-DE" sz="2800" kern="100" dirty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Sprechblase: oval 11">
            <a:extLst>
              <a:ext uri="{FF2B5EF4-FFF2-40B4-BE49-F238E27FC236}">
                <a16:creationId xmlns:a16="http://schemas.microsoft.com/office/drawing/2014/main" id="{62F2B4C7-855B-441C-8E40-4AE0CBC9A8A2}"/>
              </a:ext>
            </a:extLst>
          </p:cNvPr>
          <p:cNvSpPr/>
          <p:nvPr/>
        </p:nvSpPr>
        <p:spPr>
          <a:xfrm>
            <a:off x="9801742" y="5655987"/>
            <a:ext cx="2109388" cy="919825"/>
          </a:xfrm>
          <a:prstGeom prst="wedgeEllipseCallout">
            <a:avLst>
              <a:gd name="adj1" fmla="val -62501"/>
              <a:gd name="adj2" fmla="val -24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Richter*in</a:t>
            </a:r>
          </a:p>
        </p:txBody>
      </p:sp>
      <p:sp>
        <p:nvSpPr>
          <p:cNvPr id="11" name="Sprechblase: oval 10">
            <a:extLst>
              <a:ext uri="{FF2B5EF4-FFF2-40B4-BE49-F238E27FC236}">
                <a16:creationId xmlns:a16="http://schemas.microsoft.com/office/drawing/2014/main" id="{8C30D607-14AF-4876-9832-06BF0B4E4EAB}"/>
              </a:ext>
            </a:extLst>
          </p:cNvPr>
          <p:cNvSpPr/>
          <p:nvPr/>
        </p:nvSpPr>
        <p:spPr>
          <a:xfrm>
            <a:off x="9743933" y="3723273"/>
            <a:ext cx="2109388" cy="919825"/>
          </a:xfrm>
          <a:prstGeom prst="wedgeEllipseCallout">
            <a:avLst>
              <a:gd name="adj1" fmla="val -60438"/>
              <a:gd name="adj2" fmla="val -4659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Richter*in</a:t>
            </a:r>
          </a:p>
        </p:txBody>
      </p:sp>
    </p:spTree>
    <p:extLst>
      <p:ext uri="{BB962C8B-B14F-4D97-AF65-F5344CB8AC3E}">
        <p14:creationId xmlns:p14="http://schemas.microsoft.com/office/powerpoint/2010/main" val="1969248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2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21342945">
            <a:off x="10380339" y="262698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A10</a:t>
            </a:r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6EE57099-EC06-4C3E-AB56-D40B6A065957}"/>
              </a:ext>
            </a:extLst>
          </p:cNvPr>
          <p:cNvSpPr/>
          <p:nvPr/>
        </p:nvSpPr>
        <p:spPr>
          <a:xfrm>
            <a:off x="280871" y="1178079"/>
            <a:ext cx="10052105" cy="8656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/>
              <a:t>Sie sind UdG in der Abteilung 140 beim AG Kreuzberg und bearbeiten die Posteingänge! Wem legen Sie die jeweiligen Akte mit dem Posteingang vor?</a:t>
            </a:r>
            <a:endParaRPr lang="de-DE" sz="2400">
              <a:effectLst/>
            </a:endParaRP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D9515BF5-D670-408F-B520-9F4858A32262}"/>
              </a:ext>
            </a:extLst>
          </p:cNvPr>
          <p:cNvSpPr/>
          <p:nvPr/>
        </p:nvSpPr>
        <p:spPr>
          <a:xfrm>
            <a:off x="478971" y="2239773"/>
            <a:ext cx="10319657" cy="166686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>
                <a:solidFill>
                  <a:schemeClr val="tx1"/>
                </a:solidFill>
              </a:rPr>
              <a:t>o) Herr </a:t>
            </a:r>
            <a:r>
              <a:rPr lang="de-DE" sz="2800" dirty="0" err="1">
                <a:solidFill>
                  <a:schemeClr val="tx1"/>
                </a:solidFill>
              </a:rPr>
              <a:t>Hernandes</a:t>
            </a:r>
            <a:r>
              <a:rPr lang="de-DE" sz="2800" dirty="0">
                <a:solidFill>
                  <a:schemeClr val="tx1"/>
                </a:solidFill>
              </a:rPr>
              <a:t> beantragt im Scheidungsverfahren 140 F 2769/06: </a:t>
            </a:r>
          </a:p>
          <a:p>
            <a:r>
              <a:rPr lang="de-DE" sz="2800" i="1" dirty="0">
                <a:solidFill>
                  <a:schemeClr val="tx1"/>
                </a:solidFill>
              </a:rPr>
              <a:t>„Ich beantrage die Übersendung des Scheidungsurteils vom … mit Rechtskraftvermerk, da nach meinem Umzug dieser nicht mehr auffindbar ist …“</a:t>
            </a:r>
            <a:endParaRPr lang="de-DE" sz="2800" dirty="0">
              <a:solidFill>
                <a:schemeClr val="tx1"/>
              </a:solidFill>
            </a:endParaRP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5707A7EC-EC95-4DBA-8697-E354579F2255}"/>
              </a:ext>
            </a:extLst>
          </p:cNvPr>
          <p:cNvSpPr/>
          <p:nvPr/>
        </p:nvSpPr>
        <p:spPr>
          <a:xfrm>
            <a:off x="478970" y="4163253"/>
            <a:ext cx="10319657" cy="149273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kern="100" dirty="0">
                <a:solidFill>
                  <a:schemeClr val="tx1"/>
                </a:solidFill>
              </a:rPr>
              <a:t>p) </a:t>
            </a:r>
            <a:r>
              <a:rPr lang="de-DE" sz="2800" dirty="0">
                <a:solidFill>
                  <a:schemeClr val="tx1"/>
                </a:solidFill>
              </a:rPr>
              <a:t>Der Notar </a:t>
            </a:r>
            <a:r>
              <a:rPr lang="de-DE" sz="2800" dirty="0" err="1">
                <a:solidFill>
                  <a:schemeClr val="tx1"/>
                </a:solidFill>
              </a:rPr>
              <a:t>Wustermann</a:t>
            </a:r>
            <a:r>
              <a:rPr lang="de-DE" sz="2800" dirty="0">
                <a:solidFill>
                  <a:schemeClr val="tx1"/>
                </a:solidFill>
              </a:rPr>
              <a:t> reicht zum Scheidungsverfahren </a:t>
            </a:r>
          </a:p>
          <a:p>
            <a:r>
              <a:rPr lang="de-DE" sz="2800" dirty="0">
                <a:solidFill>
                  <a:schemeClr val="tx1"/>
                </a:solidFill>
              </a:rPr>
              <a:t>140 F 5693/23 folgende Urkunde ein: </a:t>
            </a:r>
            <a:r>
              <a:rPr lang="de-DE" sz="2800" i="1" dirty="0">
                <a:solidFill>
                  <a:schemeClr val="tx1"/>
                </a:solidFill>
              </a:rPr>
              <a:t>„… Vereinbarung zum Versorgungsausgleich der Eheleute …“</a:t>
            </a:r>
            <a:endParaRPr lang="de-DE" sz="2800" kern="100" dirty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Sprechblase: oval 11">
            <a:extLst>
              <a:ext uri="{FF2B5EF4-FFF2-40B4-BE49-F238E27FC236}">
                <a16:creationId xmlns:a16="http://schemas.microsoft.com/office/drawing/2014/main" id="{62F2B4C7-855B-441C-8E40-4AE0CBC9A8A2}"/>
              </a:ext>
            </a:extLst>
          </p:cNvPr>
          <p:cNvSpPr/>
          <p:nvPr/>
        </p:nvSpPr>
        <p:spPr>
          <a:xfrm>
            <a:off x="9216586" y="5336916"/>
            <a:ext cx="2109388" cy="919825"/>
          </a:xfrm>
          <a:prstGeom prst="wedgeEllipseCallout">
            <a:avLst>
              <a:gd name="adj1" fmla="val -53556"/>
              <a:gd name="adj2" fmla="val -5606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Richter*in</a:t>
            </a:r>
          </a:p>
        </p:txBody>
      </p:sp>
      <p:sp>
        <p:nvSpPr>
          <p:cNvPr id="11" name="Sprechblase: oval 10">
            <a:extLst>
              <a:ext uri="{FF2B5EF4-FFF2-40B4-BE49-F238E27FC236}">
                <a16:creationId xmlns:a16="http://schemas.microsoft.com/office/drawing/2014/main" id="{8C30D607-14AF-4876-9832-06BF0B4E4EAB}"/>
              </a:ext>
            </a:extLst>
          </p:cNvPr>
          <p:cNvSpPr/>
          <p:nvPr/>
        </p:nvSpPr>
        <p:spPr>
          <a:xfrm>
            <a:off x="9801742" y="3175912"/>
            <a:ext cx="2109388" cy="919825"/>
          </a:xfrm>
          <a:prstGeom prst="wedgeEllipseCallout">
            <a:avLst>
              <a:gd name="adj1" fmla="val -70759"/>
              <a:gd name="adj2" fmla="val -118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err="1"/>
              <a:t>UdG</a:t>
            </a:r>
            <a:endParaRPr lang="de-DE" sz="2400" b="1" dirty="0"/>
          </a:p>
        </p:txBody>
      </p:sp>
    </p:spTree>
    <p:extLst>
      <p:ext uri="{BB962C8B-B14F-4D97-AF65-F5344CB8AC3E}">
        <p14:creationId xmlns:p14="http://schemas.microsoft.com/office/powerpoint/2010/main" val="1058268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2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21342945">
            <a:off x="10380339" y="262698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A10</a:t>
            </a:r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6EE57099-EC06-4C3E-AB56-D40B6A065957}"/>
              </a:ext>
            </a:extLst>
          </p:cNvPr>
          <p:cNvSpPr/>
          <p:nvPr/>
        </p:nvSpPr>
        <p:spPr>
          <a:xfrm>
            <a:off x="280871" y="1178079"/>
            <a:ext cx="10052105" cy="8656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/>
              <a:t>Sie sind UdG in der Abteilung 140 beim AG Kreuzberg und bearbeiten die Posteingänge! Wem legen Sie die jeweiligen Akte mit dem Posteingang vor?</a:t>
            </a:r>
            <a:endParaRPr lang="de-DE" sz="2400">
              <a:effectLst/>
            </a:endParaRP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D9515BF5-D670-408F-B520-9F4858A32262}"/>
              </a:ext>
            </a:extLst>
          </p:cNvPr>
          <p:cNvSpPr/>
          <p:nvPr/>
        </p:nvSpPr>
        <p:spPr>
          <a:xfrm>
            <a:off x="478971" y="2239773"/>
            <a:ext cx="10319657" cy="166686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>
                <a:solidFill>
                  <a:schemeClr val="tx1"/>
                </a:solidFill>
              </a:rPr>
              <a:t>q) Herr Horn reicht zum Verfahren 140 F 2689/24 folgenden Schriftsatz ein: </a:t>
            </a:r>
            <a:r>
              <a:rPr lang="de-DE" sz="2800" i="1" dirty="0">
                <a:solidFill>
                  <a:schemeClr val="tx1"/>
                </a:solidFill>
              </a:rPr>
              <a:t>„als leiblicher Vater stimme ich der Adoption meiner Tochter zu …“</a:t>
            </a:r>
            <a:endParaRPr lang="de-DE" sz="2800" dirty="0">
              <a:solidFill>
                <a:schemeClr val="tx1"/>
              </a:solidFill>
            </a:endParaRP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5707A7EC-EC95-4DBA-8697-E354579F2255}"/>
              </a:ext>
            </a:extLst>
          </p:cNvPr>
          <p:cNvSpPr/>
          <p:nvPr/>
        </p:nvSpPr>
        <p:spPr>
          <a:xfrm>
            <a:off x="478970" y="4163253"/>
            <a:ext cx="10319657" cy="149273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kern="100" dirty="0">
                <a:solidFill>
                  <a:schemeClr val="tx1"/>
                </a:solidFill>
              </a:rPr>
              <a:t>r) </a:t>
            </a:r>
            <a:r>
              <a:rPr lang="de-DE" sz="2800" dirty="0">
                <a:solidFill>
                  <a:schemeClr val="tx1"/>
                </a:solidFill>
              </a:rPr>
              <a:t>Der Verfahrensbeistand </a:t>
            </a:r>
            <a:r>
              <a:rPr lang="de-DE" sz="2800" dirty="0" err="1">
                <a:solidFill>
                  <a:schemeClr val="tx1"/>
                </a:solidFill>
              </a:rPr>
              <a:t>Viss</a:t>
            </a:r>
            <a:r>
              <a:rPr lang="de-DE" sz="2800" dirty="0">
                <a:solidFill>
                  <a:schemeClr val="tx1"/>
                </a:solidFill>
              </a:rPr>
              <a:t> stellt folgenden Antrag: </a:t>
            </a:r>
          </a:p>
          <a:p>
            <a:r>
              <a:rPr lang="de-DE" sz="2800" i="1" dirty="0">
                <a:solidFill>
                  <a:schemeClr val="tx1"/>
                </a:solidFill>
              </a:rPr>
              <a:t>„… Vergütungsantrag als Verfahrensbeistand im elterliche Sorge Verfahren des minderjährigen Kindes Ali …“</a:t>
            </a:r>
            <a:endParaRPr lang="de-DE" sz="2800" kern="100" dirty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Sprechblase: oval 11">
            <a:extLst>
              <a:ext uri="{FF2B5EF4-FFF2-40B4-BE49-F238E27FC236}">
                <a16:creationId xmlns:a16="http://schemas.microsoft.com/office/drawing/2014/main" id="{62F2B4C7-855B-441C-8E40-4AE0CBC9A8A2}"/>
              </a:ext>
            </a:extLst>
          </p:cNvPr>
          <p:cNvSpPr/>
          <p:nvPr/>
        </p:nvSpPr>
        <p:spPr>
          <a:xfrm>
            <a:off x="7667298" y="5442810"/>
            <a:ext cx="3410843" cy="919825"/>
          </a:xfrm>
          <a:prstGeom prst="wedgeEllipseCallout">
            <a:avLst>
              <a:gd name="adj1" fmla="val -53556"/>
              <a:gd name="adj2" fmla="val -5606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Rechtspfleger*in</a:t>
            </a:r>
          </a:p>
        </p:txBody>
      </p:sp>
      <p:sp>
        <p:nvSpPr>
          <p:cNvPr id="11" name="Sprechblase: oval 10">
            <a:extLst>
              <a:ext uri="{FF2B5EF4-FFF2-40B4-BE49-F238E27FC236}">
                <a16:creationId xmlns:a16="http://schemas.microsoft.com/office/drawing/2014/main" id="{8C30D607-14AF-4876-9832-06BF0B4E4EAB}"/>
              </a:ext>
            </a:extLst>
          </p:cNvPr>
          <p:cNvSpPr/>
          <p:nvPr/>
        </p:nvSpPr>
        <p:spPr>
          <a:xfrm>
            <a:off x="9801742" y="3175912"/>
            <a:ext cx="2109388" cy="919825"/>
          </a:xfrm>
          <a:prstGeom prst="wedgeEllipseCallout">
            <a:avLst>
              <a:gd name="adj1" fmla="val -70759"/>
              <a:gd name="adj2" fmla="val -118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Richter*in</a:t>
            </a:r>
          </a:p>
        </p:txBody>
      </p:sp>
    </p:spTree>
    <p:extLst>
      <p:ext uri="{BB962C8B-B14F-4D97-AF65-F5344CB8AC3E}">
        <p14:creationId xmlns:p14="http://schemas.microsoft.com/office/powerpoint/2010/main" val="1226747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2" grpId="0" animBg="1"/>
      <p:bldP spid="11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1265</Words>
  <Application>Microsoft Office PowerPoint</Application>
  <PresentationFormat>Breitbild</PresentationFormat>
  <Paragraphs>157</Paragraphs>
  <Slides>14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MV Boli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9</cp:revision>
  <dcterms:created xsi:type="dcterms:W3CDTF">2025-01-06T11:40:08Z</dcterms:created>
  <dcterms:modified xsi:type="dcterms:W3CDTF">2025-01-09T15:21:54Z</dcterms:modified>
</cp:coreProperties>
</file>