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EC9"/>
    <a:srgbClr val="EECD8A"/>
    <a:srgbClr val="F6DD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86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894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035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32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697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96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67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46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5621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01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809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1D9BF-6184-4E35-82F5-9E2895AE1F3C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77FA0-5ECC-4205-AA66-8EF7DE1BCCA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7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eitere sonstige 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895024" y="2044115"/>
            <a:ext cx="8474975" cy="258196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>
                <a:cs typeface="Calibri" panose="020F0502020204030204"/>
              </a:rPr>
              <a:t>Art. 103 Abs. 1 GG: jedermann hat vor Gericht Anspruch auf rechtliches Gehör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b="1" dirty="0">
                <a:cs typeface="Calibri" panose="020F0502020204030204"/>
              </a:rPr>
              <a:t>Sieht die Partei ihr Grundrecht verletzt, hat sie unter bestimmten Voraussetzungen die Möglichkeit, eine Gehörsrüge einzureichen (§ 321 a ZPO).</a:t>
            </a:r>
          </a:p>
        </p:txBody>
      </p:sp>
      <p:sp>
        <p:nvSpPr>
          <p:cNvPr id="21" name="Gefaltete Ecke 20"/>
          <p:cNvSpPr/>
          <p:nvPr/>
        </p:nvSpPr>
        <p:spPr>
          <a:xfrm rot="341322">
            <a:off x="545163" y="2617631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321a ZPO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5281448" y="4403612"/>
            <a:ext cx="6060389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Gebühr: KV-Nr. 1700 GKG (Festgebühr)</a:t>
            </a:r>
            <a:endParaRPr lang="de-DE" sz="24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725025" y="1392769"/>
            <a:ext cx="8167281" cy="8044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811338" algn="l"/>
              </a:tabLst>
            </a:pPr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sz="2400" dirty="0" smtClean="0"/>
              <a:t>Gebühr im Verfahren über eine </a:t>
            </a:r>
            <a:r>
              <a:rPr lang="de-DE" sz="2400" b="1" dirty="0" smtClean="0"/>
              <a:t>„Gehörsrüge“:</a:t>
            </a:r>
            <a:br>
              <a:rPr lang="de-DE" sz="2400" b="1" dirty="0" smtClean="0"/>
            </a:br>
            <a:endParaRPr lang="de-DE" sz="2400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69804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eitere sonstige 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895024" y="1698428"/>
            <a:ext cx="8474975" cy="308315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2740" lvl="2" indent="-342900">
              <a:buFont typeface="Arial" panose="020B0604020202020204" pitchFamily="34" charset="0"/>
              <a:buChar char="•"/>
            </a:pPr>
            <a:r>
              <a:rPr lang="de-DE" sz="2000" dirty="0"/>
              <a:t>Die Gebühr kann in allen gerichtlichen Verfahren entstehen und wird gem. § 6 II GKG erst mit der Entscheidung fällig (=Aktgebühr).</a:t>
            </a:r>
            <a:endParaRPr lang="de-DE" sz="2000" dirty="0">
              <a:cs typeface="Calibri"/>
            </a:endParaRPr>
          </a:p>
          <a:p>
            <a:pPr marL="1602740" lvl="2" indent="-342900">
              <a:buFont typeface="Arial" panose="020B0604020202020204" pitchFamily="34" charset="0"/>
              <a:buChar char="•"/>
            </a:pPr>
            <a:r>
              <a:rPr lang="de-DE" sz="2000" dirty="0"/>
              <a:t>Sie beträgt 66,- € und entsteht nur, wenn die Rüge in </a:t>
            </a:r>
            <a:r>
              <a:rPr lang="de-DE" sz="2000" b="1" dirty="0"/>
              <a:t>vollem Umfang zurückgewiesen oder verworfen </a:t>
            </a:r>
            <a:r>
              <a:rPr lang="de-DE" sz="2000" dirty="0"/>
              <a:t>wird.</a:t>
            </a:r>
            <a:endParaRPr lang="de-DE" sz="2000" dirty="0">
              <a:cs typeface="Calibri"/>
            </a:endParaRPr>
          </a:p>
          <a:p>
            <a:pPr marL="1602740" lvl="2" indent="-342900">
              <a:buFont typeface="Arial" panose="020B0604020202020204" pitchFamily="34" charset="0"/>
              <a:buChar char="•"/>
            </a:pPr>
            <a:r>
              <a:rPr lang="de-DE" sz="2000" dirty="0"/>
              <a:t>Wird der Rüge auch nur teilweise stattgegeben, entsteht die Gebühr nicht.</a:t>
            </a:r>
          </a:p>
          <a:p>
            <a:pPr marL="1602740" lvl="2" indent="-342900">
              <a:buFont typeface="Arial" panose="020B0604020202020204" pitchFamily="34" charset="0"/>
              <a:buChar char="•"/>
            </a:pPr>
            <a:r>
              <a:rPr lang="de-DE" sz="2000" dirty="0"/>
              <a:t>keine Vorauszahlungspflicht, da nicht in § 12 GKG aufgeführt</a:t>
            </a:r>
            <a:endParaRPr lang="de-DE" sz="2000" dirty="0">
              <a:cs typeface="Calibri" panose="020F0502020204030204"/>
            </a:endParaRPr>
          </a:p>
        </p:txBody>
      </p:sp>
      <p:sp>
        <p:nvSpPr>
          <p:cNvPr id="21" name="Gefaltete Ecke 20"/>
          <p:cNvSpPr/>
          <p:nvPr/>
        </p:nvSpPr>
        <p:spPr>
          <a:xfrm rot="341322">
            <a:off x="10053835" y="2508674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66 EUR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725026" y="1516566"/>
            <a:ext cx="3791218" cy="52754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Fälligkeit/Höhe der Gebühr</a:t>
            </a:r>
            <a:endParaRPr lang="de-D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895024" y="5384220"/>
            <a:ext cx="7123538" cy="9144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ea typeface="+mn-lt"/>
                <a:cs typeface="+mn-lt"/>
              </a:rPr>
              <a:t>mit Entscheidung der Entscheidungsschuldner (§ 29 Nr. 1 GKG)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725026" y="4944146"/>
            <a:ext cx="3695411" cy="540435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Kostenschuldner</a:t>
            </a:r>
            <a:endParaRPr lang="de-DE" sz="2400" b="1" dirty="0"/>
          </a:p>
        </p:txBody>
      </p:sp>
      <p:sp>
        <p:nvSpPr>
          <p:cNvPr id="12" name="Gefaltete Ecke 11"/>
          <p:cNvSpPr/>
          <p:nvPr/>
        </p:nvSpPr>
        <p:spPr>
          <a:xfrm rot="21374404">
            <a:off x="8701048" y="4903857"/>
            <a:ext cx="1800901" cy="1678734"/>
          </a:xfrm>
          <a:prstGeom prst="foldedCorner">
            <a:avLst/>
          </a:prstGeom>
          <a:solidFill>
            <a:srgbClr val="EA8EC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..auch ein schon bekannter §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8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199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eitere sonstige 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003668" y="1689072"/>
            <a:ext cx="10159445" cy="498149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Beweissicherung“ § 485 ZPO – dient der Sicherung von Beweismitteln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findet während oder außerhalb eines Streitverfahrens statt (meist im Vorfeld)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Ist die Hauptsache (noch) nicht anhängig, kann der Antragsgegner nach Beendigung der selbständigen Beweisaufnahme die Fristsetzung zur Klageerhebung gem. </a:t>
            </a:r>
          </a:p>
          <a:p>
            <a:pPr>
              <a:lnSpc>
                <a:spcPct val="150000"/>
              </a:lnSpc>
            </a:pPr>
            <a:r>
              <a:rPr lang="de-DE" sz="2000" dirty="0"/>
              <a:t> </a:t>
            </a:r>
            <a:r>
              <a:rPr lang="de-DE" sz="2000" dirty="0" smtClean="0"/>
              <a:t>     </a:t>
            </a:r>
            <a:r>
              <a:rPr lang="de-DE" sz="2000" dirty="0"/>
              <a:t>§ 494 a ZPO verlangen.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sz="2000" dirty="0"/>
              <a:t>Die spätere Kostenentscheidung in der Hauptsache gilt dann auch für das selbständige Beweisverfahren (das muss nicht explizit in der Kostenentscheidung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      </a:t>
            </a:r>
            <a:r>
              <a:rPr lang="de-DE" sz="2000" dirty="0"/>
              <a:t>erwähnt werden), so dass die Schluss-KR in der H-Akte ggf. zu berichtigen ist (bis</a:t>
            </a:r>
          </a:p>
          <a:p>
            <a:pPr>
              <a:lnSpc>
                <a:spcPct val="150000"/>
              </a:lnSpc>
            </a:pPr>
            <a:r>
              <a:rPr lang="de-DE" sz="2000" dirty="0" smtClean="0"/>
              <a:t>      </a:t>
            </a:r>
            <a:r>
              <a:rPr lang="de-DE" sz="2000" dirty="0"/>
              <a:t>zur Kostenentscheidung in der Hauptsache galt dort Antragstellerhaftung).</a:t>
            </a:r>
          </a:p>
        </p:txBody>
      </p:sp>
      <p:sp>
        <p:nvSpPr>
          <p:cNvPr id="21" name="Gefaltete Ecke 20"/>
          <p:cNvSpPr/>
          <p:nvPr/>
        </p:nvSpPr>
        <p:spPr>
          <a:xfrm rot="341322">
            <a:off x="9809081" y="1543479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485 ZPO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131611" y="447631"/>
            <a:ext cx="6060389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Gebühr: KV-Nr. 1700 GKG (Festgebühr)</a:t>
            </a:r>
            <a:endParaRPr lang="de-DE" sz="2400" b="1" dirty="0"/>
          </a:p>
        </p:txBody>
      </p:sp>
      <p:sp>
        <p:nvSpPr>
          <p:cNvPr id="4" name="Abgerundetes Rechteck 3"/>
          <p:cNvSpPr/>
          <p:nvPr/>
        </p:nvSpPr>
        <p:spPr>
          <a:xfrm>
            <a:off x="301278" y="1405863"/>
            <a:ext cx="8167281" cy="8044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Selbständiges </a:t>
            </a:r>
            <a:r>
              <a:rPr lang="de-DE" sz="2400" b="1" dirty="0"/>
              <a:t>Beweisverfahren</a:t>
            </a:r>
            <a:r>
              <a:rPr lang="de-DE" sz="2400" dirty="0"/>
              <a:t> („Beweissicherungsverfahren“)</a:t>
            </a:r>
          </a:p>
        </p:txBody>
      </p:sp>
    </p:spTree>
    <p:extLst>
      <p:ext uri="{BB962C8B-B14F-4D97-AF65-F5344CB8AC3E}">
        <p14:creationId xmlns:p14="http://schemas.microsoft.com/office/powerpoint/2010/main" val="98426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200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06968" cy="498051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372719" y="787231"/>
            <a:ext cx="5519587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eitere sonstige Gebühren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uppieren 1"/>
          <p:cNvGrpSpPr/>
          <p:nvPr/>
        </p:nvGrpSpPr>
        <p:grpSpPr>
          <a:xfrm>
            <a:off x="871538" y="1937838"/>
            <a:ext cx="10393512" cy="4661313"/>
            <a:chOff x="985823" y="1689072"/>
            <a:chExt cx="10393512" cy="4661313"/>
          </a:xfrm>
        </p:grpSpPr>
        <p:sp>
          <p:nvSpPr>
            <p:cNvPr id="6" name="Abgerundetes Rechteck 5"/>
            <p:cNvSpPr/>
            <p:nvPr/>
          </p:nvSpPr>
          <p:spPr>
            <a:xfrm>
              <a:off x="985823" y="1689072"/>
              <a:ext cx="10291576" cy="460405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de-DE" sz="2000" dirty="0"/>
            </a:p>
          </p:txBody>
        </p:sp>
        <p:sp>
          <p:nvSpPr>
            <p:cNvPr id="12" name="Rechteck 11"/>
            <p:cNvSpPr/>
            <p:nvPr/>
          </p:nvSpPr>
          <p:spPr>
            <a:xfrm>
              <a:off x="1180683" y="2010735"/>
              <a:ext cx="10198652" cy="43396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 smtClean="0">
                  <a:solidFill>
                    <a:schemeClr val="bg1"/>
                  </a:solidFill>
                </a:rPr>
                <a:t>mit </a:t>
              </a:r>
              <a:r>
                <a:rPr lang="de-DE" sz="2000" dirty="0">
                  <a:solidFill>
                    <a:schemeClr val="bg1"/>
                  </a:solidFill>
                </a:rPr>
                <a:t>Antragseingang, § 6 I S. 1 Nr. 1 GKG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 smtClean="0">
                  <a:solidFill>
                    <a:schemeClr val="bg1"/>
                  </a:solidFill>
                </a:rPr>
                <a:t>Gebühr</a:t>
              </a:r>
              <a:r>
                <a:rPr lang="de-DE" sz="2000" dirty="0">
                  <a:solidFill>
                    <a:schemeClr val="bg1"/>
                  </a:solidFill>
                </a:rPr>
                <a:t>: 1,0 Verfahrensgebühr nach </a:t>
              </a:r>
              <a:r>
                <a:rPr lang="de-DE" sz="2000" b="1" dirty="0" smtClean="0">
                  <a:solidFill>
                    <a:schemeClr val="bg1"/>
                  </a:solidFill>
                </a:rPr>
                <a:t>KV-Nr. </a:t>
              </a:r>
              <a:r>
                <a:rPr lang="de-DE" sz="2000" b="1" dirty="0">
                  <a:solidFill>
                    <a:schemeClr val="bg1"/>
                  </a:solidFill>
                </a:rPr>
                <a:t>1610 </a:t>
              </a:r>
              <a:r>
                <a:rPr lang="de-DE" sz="2000" b="1" dirty="0" smtClean="0">
                  <a:solidFill>
                    <a:schemeClr val="bg1"/>
                  </a:solidFill>
                </a:rPr>
                <a:t>GKG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chemeClr val="bg1"/>
                  </a:solidFill>
                </a:rPr>
                <a:t>richtet sich nach dem Gegenstandswert („Wertgebühr“ - § 34 GKG</a:t>
              </a:r>
              <a:r>
                <a:rPr lang="de-DE" sz="2000" dirty="0" smtClean="0">
                  <a:solidFill>
                    <a:schemeClr val="bg1"/>
                  </a:solidFill>
                </a:rPr>
                <a:t>)</a:t>
              </a:r>
            </a:p>
            <a:p>
              <a:pPr>
                <a:lnSpc>
                  <a:spcPct val="150000"/>
                </a:lnSpc>
              </a:pPr>
              <a:r>
                <a:rPr lang="de-DE" sz="2000" dirty="0">
                  <a:solidFill>
                    <a:schemeClr val="bg1"/>
                  </a:solidFill>
                </a:rPr>
                <a:t>	=&gt; Streitwert wird grundsätzlich vom Gericht festgesetzt</a:t>
              </a:r>
              <a:r>
                <a:rPr lang="de-DE" sz="2000" dirty="0" smtClean="0">
                  <a:solidFill>
                    <a:schemeClr val="bg1"/>
                  </a:solidFill>
                </a:rPr>
                <a:t>!</a:t>
              </a:r>
              <a:endParaRPr lang="de-DE" sz="2000" b="1" dirty="0">
                <a:solidFill>
                  <a:schemeClr val="bg1"/>
                </a:solidFill>
              </a:endParaRP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 smtClean="0">
                  <a:solidFill>
                    <a:schemeClr val="bg1"/>
                  </a:solidFill>
                </a:rPr>
                <a:t>entsteht </a:t>
              </a:r>
              <a:r>
                <a:rPr lang="de-DE" sz="2000" dirty="0">
                  <a:solidFill>
                    <a:schemeClr val="bg1"/>
                  </a:solidFill>
                </a:rPr>
                <a:t>unabhängig davon, in welcher Instanz das Beweisverfahren betrieben und ob später oder zeitgleich ein Hauptsacheverfahren durchgeführt wird  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>
                  <a:solidFill>
                    <a:schemeClr val="bg1"/>
                  </a:solidFill>
                </a:rPr>
                <a:t>kann sich weder ermäßigen, noch wegfallen oder angerechnet werden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de-DE" sz="2000" dirty="0" smtClean="0">
                  <a:solidFill>
                    <a:schemeClr val="bg1"/>
                  </a:solidFill>
                </a:rPr>
                <a:t>keine </a:t>
              </a:r>
              <a:r>
                <a:rPr lang="de-DE" sz="2000" dirty="0">
                  <a:solidFill>
                    <a:schemeClr val="bg1"/>
                  </a:solidFill>
                </a:rPr>
                <a:t>Vorauszahlungspflicht, da </a:t>
              </a:r>
              <a:r>
                <a:rPr lang="de-DE" sz="2000" b="1" dirty="0">
                  <a:solidFill>
                    <a:schemeClr val="bg1"/>
                  </a:solidFill>
                </a:rPr>
                <a:t>nicht</a:t>
              </a:r>
              <a:r>
                <a:rPr lang="de-DE" sz="2000" dirty="0">
                  <a:solidFill>
                    <a:schemeClr val="bg1"/>
                  </a:solidFill>
                </a:rPr>
                <a:t> in § 12 GKG </a:t>
              </a:r>
              <a:r>
                <a:rPr lang="de-DE" sz="2000" b="1" dirty="0">
                  <a:solidFill>
                    <a:schemeClr val="bg1"/>
                  </a:solidFill>
                </a:rPr>
                <a:t>aufgeführt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endParaRPr lang="de-DE" sz="2400" dirty="0"/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301278" y="1405863"/>
            <a:ext cx="2743005" cy="804425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Fälligkeit / Gebühr</a:t>
            </a:r>
            <a:endParaRPr lang="de-DE" sz="2400" dirty="0"/>
          </a:p>
        </p:txBody>
      </p:sp>
      <p:sp>
        <p:nvSpPr>
          <p:cNvPr id="21" name="Gefaltete Ecke 20"/>
          <p:cNvSpPr/>
          <p:nvPr/>
        </p:nvSpPr>
        <p:spPr>
          <a:xfrm rot="21387965">
            <a:off x="8712067" y="2277061"/>
            <a:ext cx="1418537" cy="1434939"/>
          </a:xfrm>
          <a:prstGeom prst="foldedCorner">
            <a:avLst/>
          </a:prstGeom>
          <a:solidFill>
            <a:srgbClr val="F4DC84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KV-Nr. 1610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435161" y="6028422"/>
            <a:ext cx="4066618" cy="4667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Gebühr: KV-Nr. 1610 GKG 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97665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</Words>
  <Application>Microsoft Office PowerPoint</Application>
  <PresentationFormat>Breitbild</PresentationFormat>
  <Paragraphs>57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2023-05-25T07:08:55Z</dcterms:created>
  <dcterms:modified xsi:type="dcterms:W3CDTF">2023-05-25T09:44:09Z</dcterms:modified>
</cp:coreProperties>
</file>