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Geschäftsstelle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Geschäftsgang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08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Gerichtlicher Spruchkörper</a:t>
            </a:r>
          </a:p>
          <a:p>
            <a:r>
              <a:rPr lang="de-DE" dirty="0"/>
              <a:t>§ 22 GVG Einzelrichter AG</a:t>
            </a:r>
          </a:p>
          <a:p>
            <a:r>
              <a:rPr lang="de-DE" dirty="0"/>
              <a:t>§ 29 GVG Zusammensetzung Schöffengericht</a:t>
            </a:r>
          </a:p>
          <a:p>
            <a:r>
              <a:rPr lang="de-DE" dirty="0"/>
              <a:t>§§ 75, 76 GVG Zusammensetzung Zivil- und Strafkammern</a:t>
            </a:r>
          </a:p>
          <a:p>
            <a:r>
              <a:rPr lang="de-DE" dirty="0"/>
              <a:t>§ 122 GVG Kammergericht </a:t>
            </a:r>
          </a:p>
        </p:txBody>
      </p:sp>
    </p:spTree>
    <p:extLst>
      <p:ext uri="{BB962C8B-B14F-4D97-AF65-F5344CB8AC3E}">
        <p14:creationId xmlns:p14="http://schemas.microsoft.com/office/powerpoint/2010/main" val="27320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EFF0292-84C7-44CA-B54D-9B5EE6693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"/>
            <a:ext cx="5657849" cy="686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5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Spruchkörper im Strafverfahren</a:t>
            </a:r>
            <a:endParaRPr lang="de-DE" dirty="0"/>
          </a:p>
        </p:txBody>
      </p:sp>
      <p:pic>
        <p:nvPicPr>
          <p:cNvPr id="4" name="Inhaltsplatzhalter 3" descr="Rechtsweg, Rechtsmittel, Revision, Berufung, Amtsgericht, Landgericht, Oberlandesgericht, Bundesgerichtshof, AG, LG, OLG, BGH, Instanzenzug, Zuständigkei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29" y="905442"/>
            <a:ext cx="6502400" cy="296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4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Serviceeinheiten/ Servicegruppe/Serviceteam</a:t>
            </a:r>
          </a:p>
          <a:p>
            <a:r>
              <a:rPr lang="de-DE" dirty="0"/>
              <a:t>Mitarbeiter/innen </a:t>
            </a:r>
            <a:r>
              <a:rPr lang="de-DE" dirty="0" smtClean="0"/>
              <a:t>( Beamte und Angestellte) arbeiten </a:t>
            </a:r>
            <a:r>
              <a:rPr lang="de-DE" dirty="0"/>
              <a:t>als Servicemitarbeiter/innen in Serviceeinheiten zusammen -&gt; Ziel: </a:t>
            </a:r>
            <a:r>
              <a:rPr lang="de-DE" b="1" dirty="0" smtClean="0"/>
              <a:t>ganzheitliche Aufgabenerledigung</a:t>
            </a:r>
            <a:endParaRPr lang="de-DE" b="1" dirty="0"/>
          </a:p>
          <a:p>
            <a:r>
              <a:rPr lang="de-DE" dirty="0"/>
              <a:t>Aufgaben der Serviceeinheiten</a:t>
            </a:r>
          </a:p>
          <a:p>
            <a:r>
              <a:rPr lang="de-DE" dirty="0"/>
              <a:t>-&gt; Registratur: Überwachung der Akten</a:t>
            </a:r>
          </a:p>
        </p:txBody>
      </p:sp>
    </p:spTree>
    <p:extLst>
      <p:ext uri="{BB962C8B-B14F-4D97-AF65-F5344CB8AC3E}">
        <p14:creationId xmlns:p14="http://schemas.microsoft.com/office/powerpoint/2010/main" val="29469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4836A-704C-4E77-AC2C-87BCD6CC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 Teilgeschäftsstellen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Hinterlegungsstelle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16F83-D5E9-41BE-9CBF-75265E07B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Hinterlegungsstelle</a:t>
            </a:r>
            <a:r>
              <a:rPr lang="de-DE" dirty="0"/>
              <a:t>= Annahme und Heraushabe von 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/>
              <a:t>Hinterlegungsmassen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- </a:t>
            </a:r>
            <a:r>
              <a:rPr lang="de-DE" dirty="0"/>
              <a:t>Hinterlegungsfälle sind:</a:t>
            </a:r>
          </a:p>
          <a:p>
            <a:r>
              <a:rPr lang="de-DE" dirty="0"/>
              <a:t>Pfändung einer Geldforderung, Sicherheitsleistung im ZP oder die Leistung einer Sicherheit, um einen Haftbefehl außer Vollzug zu setzen.</a:t>
            </a:r>
          </a:p>
          <a:p>
            <a:r>
              <a:rPr lang="de-DE" b="1" dirty="0"/>
              <a:t>Zentrale Hinterlegungsstelle ist das AG Tiergarten</a:t>
            </a:r>
          </a:p>
        </p:txBody>
      </p:sp>
    </p:spTree>
    <p:extLst>
      <p:ext uri="{BB962C8B-B14F-4D97-AF65-F5344CB8AC3E}">
        <p14:creationId xmlns:p14="http://schemas.microsoft.com/office/powerpoint/2010/main" val="37628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8595C-8423-4455-9708-4D67553B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Kirchenaustritte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F6CFC4-0E38-48C9-A254-253ACDCF4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Jeder, </a:t>
            </a:r>
            <a:r>
              <a:rPr lang="de-DE" dirty="0"/>
              <a:t>der einer steuerberechtigten Religionsgemeinschaft öffentlichen Rechts angehört, kann aus dieser austreten</a:t>
            </a:r>
          </a:p>
          <a:p>
            <a:r>
              <a:rPr lang="de-DE" dirty="0"/>
              <a:t>In Berlin sind die örtl. zuständigen Gerichte verantwortlich </a:t>
            </a:r>
            <a:r>
              <a:rPr lang="de-DE" dirty="0" smtClean="0"/>
              <a:t>(Wohnsitz</a:t>
            </a:r>
            <a:r>
              <a:rPr lang="de-DE" dirty="0"/>
              <a:t>)</a:t>
            </a:r>
          </a:p>
          <a:p>
            <a:r>
              <a:rPr lang="de-DE" dirty="0" smtClean="0"/>
              <a:t>Kosten: </a:t>
            </a:r>
            <a:r>
              <a:rPr lang="de-DE" dirty="0"/>
              <a:t>30€</a:t>
            </a:r>
          </a:p>
          <a:p>
            <a:r>
              <a:rPr lang="de-DE" dirty="0"/>
              <a:t>Gesetzliche Grundlage ist das Kirchenaustrittsgesetz</a:t>
            </a:r>
          </a:p>
        </p:txBody>
      </p:sp>
    </p:spTree>
    <p:extLst>
      <p:ext uri="{BB962C8B-B14F-4D97-AF65-F5344CB8AC3E}">
        <p14:creationId xmlns:p14="http://schemas.microsoft.com/office/powerpoint/2010/main" val="9908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D0F36-670C-4643-84EA-6FEDBBBA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Infostelle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B3B36E-2812-49D6-BAAC-C50688929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/>
              <a:t>Besetzt mit einem Beamten des </a:t>
            </a:r>
            <a:r>
              <a:rPr lang="de-DE" sz="2400" dirty="0" smtClean="0"/>
              <a:t>einfachen/mittleren Dienstes </a:t>
            </a:r>
            <a:r>
              <a:rPr lang="de-DE" sz="2400" dirty="0"/>
              <a:t>oder Mitarbeitern aus Fremdfirmen</a:t>
            </a:r>
          </a:p>
          <a:p>
            <a:r>
              <a:rPr lang="de-DE" sz="2400" dirty="0"/>
              <a:t>zentraler Anlaufpunkt für Bürger </a:t>
            </a:r>
          </a:p>
          <a:p>
            <a:r>
              <a:rPr lang="de-DE" sz="2400" dirty="0"/>
              <a:t>Verknüpft mit der </a:t>
            </a:r>
            <a:r>
              <a:rPr lang="de-DE" sz="2400" dirty="0" smtClean="0"/>
              <a:t>Rechtsantragsstelle</a:t>
            </a:r>
            <a:r>
              <a:rPr lang="de-DE" sz="2400" dirty="0"/>
              <a:t>, da sie vorgeschaltet ist. Sie prüft die Unterlagen auf Vollständigkeit</a:t>
            </a:r>
          </a:p>
          <a:p>
            <a:r>
              <a:rPr lang="de-DE" sz="2400" dirty="0"/>
              <a:t>Entgegennahme/Vorprüfung von Gesuchen, Anträgen und sonstigen Erklärungen</a:t>
            </a:r>
          </a:p>
          <a:p>
            <a:r>
              <a:rPr lang="de-DE" sz="2400" dirty="0"/>
              <a:t>Keine Aufnahme von Anträgen und Erklärungen, welche einer notariellen Beurkundung bedürfen </a:t>
            </a:r>
            <a:r>
              <a:rPr lang="de-DE" sz="2400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3696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E6439-2A3A-4CF8-8540-F8EB25C6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Rechtsantragsstelle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8275D-0C49-4B02-8074-2BF8D41B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Rechtsantragsstelle ist durch einen Rechtspfleger besetzt, da ihm durch § 24 </a:t>
            </a:r>
            <a:r>
              <a:rPr lang="de-DE" dirty="0" smtClean="0"/>
              <a:t>RPflG diese Aufgaben  </a:t>
            </a:r>
            <a:r>
              <a:rPr lang="de-DE" dirty="0"/>
              <a:t>übertragen wurden</a:t>
            </a:r>
          </a:p>
          <a:p>
            <a:r>
              <a:rPr lang="de-DE" dirty="0"/>
              <a:t>- Aufnahme von Erklärungen über die Einlegung und Begründung der Rechtsbeschwerde </a:t>
            </a:r>
          </a:p>
          <a:p>
            <a:r>
              <a:rPr lang="de-DE" dirty="0"/>
              <a:t>-Aufnahme eines Antrages auf Wiederaufnahme des Verfahrens </a:t>
            </a:r>
            <a:r>
              <a:rPr lang="de-DE" dirty="0" smtClean="0"/>
              <a:t>(§§233 ff ZPO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64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72E4C-DAC3-4A39-AFDE-06CEACC2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Rechtsantragsstelle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B4528B-9B50-48BA-BC6F-F32BAC13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- Die Aufnahme von sonstigen begründeten Rechtsbehelfen, Klageerwiderung und Klagen</a:t>
            </a:r>
          </a:p>
          <a:p>
            <a:r>
              <a:rPr lang="de-DE" dirty="0"/>
              <a:t>- Keine Rechtsberatung, sondern nur Hilfe für eine sachgerechte Aufnahme und Beschreibung einer Angelegenheit</a:t>
            </a:r>
          </a:p>
          <a:p>
            <a:r>
              <a:rPr lang="de-DE" dirty="0"/>
              <a:t>- wichtiger Bestandteil ist der Beratungsschein für einen Rechtsanwalt.</a:t>
            </a:r>
          </a:p>
        </p:txBody>
      </p:sp>
    </p:spTree>
    <p:extLst>
      <p:ext uri="{BB962C8B-B14F-4D97-AF65-F5344CB8AC3E}">
        <p14:creationId xmlns:p14="http://schemas.microsoft.com/office/powerpoint/2010/main" val="30011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F4C49-2429-4E6C-80AB-2889DC4A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Zahlstelle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88BEE0-7BD2-4549-8C77-EEACB51D6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Zahlstelle eines Gerichts ermöglicht es den Bürgern Einzahlungen in Bar vorzunehmen, um gerichtliche Kosten zu begleichen.</a:t>
            </a:r>
          </a:p>
          <a:p>
            <a:r>
              <a:rPr lang="de-DE" dirty="0"/>
              <a:t>Sind in der Regel mit einem Beamten des mittleren Dienstes besetzt.</a:t>
            </a:r>
          </a:p>
        </p:txBody>
      </p:sp>
    </p:spTree>
    <p:extLst>
      <p:ext uri="{BB962C8B-B14F-4D97-AF65-F5344CB8AC3E}">
        <p14:creationId xmlns:p14="http://schemas.microsoft.com/office/powerpoint/2010/main" val="21624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Die Geschäftsstelle</a:t>
            </a:r>
          </a:p>
          <a:p>
            <a:r>
              <a:rPr lang="de-DE" dirty="0"/>
              <a:t>-&gt; Grundlage für den Begriff „ Geschäftsstelle“ ist der </a:t>
            </a:r>
            <a:r>
              <a:rPr lang="de-DE" b="1" dirty="0"/>
              <a:t>§ 153 GVG</a:t>
            </a:r>
          </a:p>
          <a:p>
            <a:r>
              <a:rPr lang="de-DE" dirty="0"/>
              <a:t>Die Geschäftsstelle ist das Gericht als </a:t>
            </a:r>
            <a:r>
              <a:rPr lang="de-DE" dirty="0" smtClean="0"/>
              <a:t>Ganzes</a:t>
            </a:r>
            <a:endParaRPr lang="de-DE" dirty="0"/>
          </a:p>
          <a:p>
            <a:r>
              <a:rPr lang="de-DE" dirty="0"/>
              <a:t>-&gt; In jedem Gericht muss mindestens </a:t>
            </a:r>
            <a:r>
              <a:rPr lang="de-DE" b="1" dirty="0"/>
              <a:t>eine </a:t>
            </a:r>
            <a:r>
              <a:rPr lang="de-DE" dirty="0"/>
              <a:t>Geschäftsstelle </a:t>
            </a:r>
            <a:r>
              <a:rPr lang="de-DE" dirty="0" smtClean="0"/>
              <a:t>vorhanden sein</a:t>
            </a:r>
            <a:endParaRPr lang="de-DE" dirty="0"/>
          </a:p>
          <a:p>
            <a:r>
              <a:rPr lang="de-DE" dirty="0"/>
              <a:t>-&gt; der Geschäftsleiter ist aufsichtführende Person</a:t>
            </a:r>
          </a:p>
        </p:txBody>
      </p:sp>
    </p:spTree>
    <p:extLst>
      <p:ext uri="{BB962C8B-B14F-4D97-AF65-F5344CB8AC3E}">
        <p14:creationId xmlns:p14="http://schemas.microsoft.com/office/powerpoint/2010/main" val="8718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28905-4418-4EA0-B70C-198FA0F1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Zeugen </a:t>
            </a:r>
            <a:r>
              <a:rPr lang="de-DE" sz="2800" dirty="0" smtClean="0"/>
              <a:t>- und </a:t>
            </a:r>
            <a:r>
              <a:rPr lang="de-DE" sz="2800" dirty="0"/>
              <a:t>Sachverständigenentschädigungsstelle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C9EC38-9BD7-4B01-B469-15D9D329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Bürger, </a:t>
            </a:r>
            <a:r>
              <a:rPr lang="de-DE" dirty="0"/>
              <a:t>die nicht direkt an einem Verfahren beteiligt sind, sondern vielmehr zur Aufklärung des Sachverhaltes dienen, erhalten eine </a:t>
            </a:r>
            <a:r>
              <a:rPr lang="de-DE" dirty="0" smtClean="0"/>
              <a:t>Entschädigung (Zeugen)</a:t>
            </a:r>
            <a:endParaRPr lang="de-DE" dirty="0"/>
          </a:p>
          <a:p>
            <a:r>
              <a:rPr lang="de-DE" dirty="0"/>
              <a:t>Z.B. Reisekosten, Hotel, Verdienstausfall etc.</a:t>
            </a:r>
          </a:p>
          <a:p>
            <a:endParaRPr lang="de-DE" dirty="0"/>
          </a:p>
          <a:p>
            <a:r>
              <a:rPr lang="de-DE" dirty="0"/>
              <a:t>Gesetzliche Grundlage findet man im Justizvergütungs- und Entschädigungsgesetz (JVEG)</a:t>
            </a:r>
          </a:p>
        </p:txBody>
      </p:sp>
    </p:spTree>
    <p:extLst>
      <p:ext uri="{BB962C8B-B14F-4D97-AF65-F5344CB8AC3E}">
        <p14:creationId xmlns:p14="http://schemas.microsoft.com/office/powerpoint/2010/main" val="1120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23F54-4C0D-41A4-9EE5-67221F33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dirty="0"/>
              <a:t>Briefannahmestelle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0929A-C6D0-494B-8B36-2B89533D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jedem Gericht muss mindestens eine Briefannahmestelle </a:t>
            </a:r>
            <a:r>
              <a:rPr lang="de-DE" dirty="0" smtClean="0"/>
              <a:t>zur Entgegennahme </a:t>
            </a:r>
            <a:r>
              <a:rPr lang="de-DE" dirty="0"/>
              <a:t>und Weiterleitung von Postsendungen eingerichtet werden</a:t>
            </a:r>
          </a:p>
          <a:p>
            <a:r>
              <a:rPr lang="de-DE" dirty="0"/>
              <a:t>Gerichte und Staatsanwaltschaften müssen erreichbar sein: entweder schriftlich, telefonisch, elektronisch und per Fax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3600449"/>
            <a:ext cx="2171700" cy="11525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600449"/>
            <a:ext cx="2428875" cy="11525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162" y="3600449"/>
            <a:ext cx="2105026" cy="11525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856" y="3600450"/>
            <a:ext cx="2219325" cy="11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A7944-CB88-46AF-8259-E82990A5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Briefannahmestelle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1C0F3A-5377-404A-BE3E-67F65C29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Nicht </a:t>
            </a:r>
            <a:r>
              <a:rPr lang="de-DE" dirty="0"/>
              <a:t>nur während der Dienststunden müssen   Erklärungen und Anträge entgegengenommen werden -&gt; </a:t>
            </a:r>
            <a:r>
              <a:rPr lang="de-DE" b="1" dirty="0"/>
              <a:t>Einrichtung besonderer Eil- und Bereitschaftsdienste</a:t>
            </a:r>
          </a:p>
          <a:p>
            <a:pPr>
              <a:buFontTx/>
              <a:buChar char="-"/>
            </a:pPr>
            <a:r>
              <a:rPr lang="de-DE" dirty="0"/>
              <a:t>Besondere Briefkästen am Haupteingang mit einer Zeitschaltuhr</a:t>
            </a:r>
          </a:p>
          <a:p>
            <a:pPr>
              <a:buFontTx/>
              <a:buChar char="-"/>
            </a:pPr>
            <a:r>
              <a:rPr lang="de-DE" dirty="0"/>
              <a:t>Der Briefkasten muss mit einer Aufschrift versehen sein mit der Bezeichnung des Gerichts, der Behörde, die Leerungszeiten</a:t>
            </a:r>
          </a:p>
          <a:p>
            <a:pPr>
              <a:buFontTx/>
              <a:buChar char="-"/>
            </a:pPr>
            <a:r>
              <a:rPr lang="de-DE" dirty="0"/>
              <a:t>Fristsachen können am Tag des Fristablaufs bis 24 Uhr fristwahrend eingeworfen werden.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6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BEB70-5134-4435-A496-09D0A087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dirty="0"/>
              <a:t>Gemeinsame Briefannahmestelle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743A0E-6073-44FF-B90F-1282D637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r>
              <a:rPr lang="en-US" dirty="0"/>
              <a:t>Bei den </a:t>
            </a:r>
            <a:r>
              <a:rPr lang="en-US" dirty="0" err="1"/>
              <a:t>Gerichten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Briefannahmestelle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Teil</a:t>
            </a:r>
            <a:r>
              <a:rPr lang="en-US" dirty="0"/>
              <a:t> der </a:t>
            </a:r>
            <a:r>
              <a:rPr lang="en-US" dirty="0" err="1"/>
              <a:t>Geschäftsstelle</a:t>
            </a:r>
            <a:r>
              <a:rPr lang="en-US" dirty="0"/>
              <a:t> </a:t>
            </a:r>
            <a:r>
              <a:rPr lang="en-US" dirty="0" err="1"/>
              <a:t>eingerichtet</a:t>
            </a:r>
            <a:r>
              <a:rPr lang="en-US" dirty="0"/>
              <a:t> § 4 I GOV</a:t>
            </a:r>
          </a:p>
          <a:p>
            <a:r>
              <a:rPr lang="en-US" dirty="0"/>
              <a:t>Die </a:t>
            </a:r>
            <a:r>
              <a:rPr lang="en-US" dirty="0" err="1"/>
              <a:t>Briefannahmestelle</a:t>
            </a:r>
            <a:r>
              <a:rPr lang="en-US" dirty="0"/>
              <a:t> </a:t>
            </a:r>
            <a:r>
              <a:rPr lang="en-US" dirty="0" err="1"/>
              <a:t>nimmt</a:t>
            </a:r>
            <a:r>
              <a:rPr lang="en-US" dirty="0"/>
              <a:t> </a:t>
            </a:r>
            <a:r>
              <a:rPr lang="en-US" dirty="0" err="1"/>
              <a:t>wirksam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die Post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eigene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an, </a:t>
            </a:r>
            <a:r>
              <a:rPr lang="en-US" dirty="0" err="1"/>
              <a:t>d.h.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 smtClean="0"/>
              <a:t>Geschäftstelle</a:t>
            </a:r>
            <a:r>
              <a:rPr lang="en-US" dirty="0" smtClean="0"/>
              <a:t>, </a:t>
            </a:r>
            <a:r>
              <a:rPr lang="en-US" dirty="0"/>
              <a:t>der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Teil</a:t>
            </a:r>
            <a:r>
              <a:rPr lang="en-US" dirty="0"/>
              <a:t> der </a:t>
            </a:r>
            <a:r>
              <a:rPr lang="en-US" dirty="0" err="1"/>
              <a:t>Geschäftsstelle</a:t>
            </a:r>
            <a:r>
              <a:rPr lang="en-US" dirty="0"/>
              <a:t> </a:t>
            </a:r>
            <a:r>
              <a:rPr lang="en-US" dirty="0" err="1"/>
              <a:t>angegliedert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(</a:t>
            </a:r>
            <a:r>
              <a:rPr lang="en-US" dirty="0" err="1"/>
              <a:t>z.B</a:t>
            </a:r>
            <a:r>
              <a:rPr lang="en-US" dirty="0"/>
              <a:t>. AG </a:t>
            </a:r>
            <a:r>
              <a:rPr lang="en-US" dirty="0" err="1"/>
              <a:t>Schöneberg</a:t>
            </a:r>
            <a:r>
              <a:rPr lang="en-US" dirty="0" smtClean="0"/>
              <a:t>)</a:t>
            </a:r>
          </a:p>
          <a:p>
            <a:r>
              <a:rPr lang="de-DE" dirty="0"/>
              <a:t>Zur Erleichterung wird jedoch in einzelnen Gerichten </a:t>
            </a:r>
          </a:p>
          <a:p>
            <a:pPr marL="0" indent="0">
              <a:buNone/>
            </a:pPr>
            <a:r>
              <a:rPr lang="de-DE" dirty="0"/>
              <a:t>    eine gemeinsame Briefannahmestelle   eingerichtet (§ 4 Abs. 1 Satz 2 GOV)</a:t>
            </a:r>
          </a:p>
          <a:p>
            <a:pPr marL="0" indent="0">
              <a:buNone/>
            </a:pPr>
            <a:r>
              <a:rPr lang="de-DE" dirty="0"/>
              <a:t>In Berlin gibt es in der ordentlichen Gerichtsbarkeit 3 gemeinsame Briefannahmestellen.</a:t>
            </a:r>
          </a:p>
          <a:p>
            <a:pPr marL="0" indent="0">
              <a:buNone/>
            </a:pPr>
            <a:r>
              <a:rPr lang="de-DE" dirty="0"/>
              <a:t>-&gt; AG/LG Littenstraße, KG, AG TG/</a:t>
            </a:r>
            <a:r>
              <a:rPr lang="de-DE" dirty="0" err="1"/>
              <a:t>Sta</a:t>
            </a:r>
            <a:r>
              <a:rPr lang="de-DE" dirty="0"/>
              <a:t>/LG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7BE9-5A7E-4B6E-85DF-251406C3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dirty="0"/>
              <a:t>Briefkästen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E4C439F-0B59-47C5-85BB-0FF3EC9DC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3264" y="1600201"/>
            <a:ext cx="3394472" cy="4525963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9B06F9-0A9C-40CB-9386-B7ECA0CAA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Bezeichnung</a:t>
            </a:r>
            <a:r>
              <a:rPr lang="en-US" dirty="0"/>
              <a:t> der </a:t>
            </a:r>
            <a:r>
              <a:rPr lang="en-US" dirty="0" err="1"/>
              <a:t>Gerichte</a:t>
            </a:r>
            <a:endParaRPr lang="en-US" dirty="0"/>
          </a:p>
          <a:p>
            <a:r>
              <a:rPr lang="en-US" dirty="0" err="1"/>
              <a:t>Nachtbriefkasten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4D874-672E-48E6-9DFA-6F3A4ABF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dirty="0"/>
              <a:t>Briefkasten</a:t>
            </a:r>
          </a:p>
        </p:txBody>
      </p:sp>
      <p:pic>
        <p:nvPicPr>
          <p:cNvPr id="6" name="Inhaltsplatzhalter 5" descr="Ein Bild, das Uhr enthält.&#10;&#10;Automatisch generierte Beschreibung">
            <a:extLst>
              <a:ext uri="{FF2B5EF4-FFF2-40B4-BE49-F238E27FC236}">
                <a16:creationId xmlns:a16="http://schemas.microsoft.com/office/drawing/2014/main" id="{9E8CF758-D645-4679-9CFB-066FA8E60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2226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907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F2E4DB-286D-486E-BCC1-0F93EF44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err="1"/>
              <a:t>Briefannahme</a:t>
            </a:r>
            <a:endParaRPr lang="en-US" dirty="0"/>
          </a:p>
        </p:txBody>
      </p:sp>
      <p:pic>
        <p:nvPicPr>
          <p:cNvPr id="6" name="Grafik 5" descr="Ein Bild, das Gebäude, Schild, Seite, sitzend enthält.&#10;&#10;Automatisch generierte Beschreibung">
            <a:extLst>
              <a:ext uri="{FF2B5EF4-FFF2-40B4-BE49-F238E27FC236}">
                <a16:creationId xmlns:a16="http://schemas.microsoft.com/office/drawing/2014/main" id="{844E0FE1-DF7B-42EE-88D1-B13E7F614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268760"/>
            <a:ext cx="516403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4361D52-CF70-4B0A-BF5E-AFE9AD81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err="1"/>
              <a:t>Dienstanweisung</a:t>
            </a:r>
            <a:r>
              <a:rPr lang="en-US" dirty="0"/>
              <a:t> </a:t>
            </a:r>
            <a:r>
              <a:rPr lang="en-US" dirty="0" err="1"/>
              <a:t>Briefannahme</a:t>
            </a:r>
            <a:endParaRPr lang="en-US" dirty="0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764D021-0F26-4834-B545-A436C14C6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4" y="1600201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7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70BD34A-5660-4018-82CC-E3AE9F82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47" y="68264"/>
            <a:ext cx="504110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1389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Achtung zur Erinnerung:</a:t>
            </a:r>
          </a:p>
          <a:p>
            <a:pPr marL="0" indent="0">
              <a:buNone/>
            </a:pPr>
            <a:r>
              <a:rPr lang="de-DE" b="1" dirty="0" smtClean="0"/>
              <a:t>Die Geschäftsstellen sollen grundsätzlich </a:t>
            </a:r>
            <a:r>
              <a:rPr lang="de-DE" b="1" dirty="0"/>
              <a:t>mit </a:t>
            </a:r>
            <a:r>
              <a:rPr lang="de-DE" b="1" dirty="0" smtClean="0"/>
              <a:t> einer </a:t>
            </a:r>
            <a:r>
              <a:rPr lang="de-DE" b="1" dirty="0"/>
              <a:t>erforderlichen Anzahl von </a:t>
            </a:r>
            <a:r>
              <a:rPr lang="de-DE" b="1" dirty="0" err="1" smtClean="0"/>
              <a:t>UdG`s</a:t>
            </a:r>
            <a:r>
              <a:rPr lang="de-DE" b="1" dirty="0" smtClean="0"/>
              <a:t> </a:t>
            </a:r>
            <a:r>
              <a:rPr lang="de-DE" b="1" dirty="0"/>
              <a:t>besetzt sein.</a:t>
            </a:r>
          </a:p>
          <a:p>
            <a:r>
              <a:rPr lang="de-DE" dirty="0"/>
              <a:t>Die erforderliche Anzahl wird durch einen GVP geregelt</a:t>
            </a:r>
          </a:p>
          <a:p>
            <a:r>
              <a:rPr lang="de-DE" dirty="0"/>
              <a:t>§ </a:t>
            </a:r>
            <a:r>
              <a:rPr lang="de-DE" dirty="0" smtClean="0"/>
              <a:t>2 GOV </a:t>
            </a:r>
            <a:r>
              <a:rPr lang="de-DE" dirty="0"/>
              <a:t>Leitung und Organisation sowie Aufgaben der Geschäftsstelle</a:t>
            </a:r>
          </a:p>
        </p:txBody>
      </p:sp>
    </p:spTree>
    <p:extLst>
      <p:ext uri="{BB962C8B-B14F-4D97-AF65-F5344CB8AC3E}">
        <p14:creationId xmlns:p14="http://schemas.microsoft.com/office/powerpoint/2010/main" val="36118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Behördenleitung</a:t>
            </a:r>
          </a:p>
          <a:p>
            <a:r>
              <a:rPr lang="de-DE" dirty="0"/>
              <a:t>Jedes deutsche Gericht hat einen Behördenleiter</a:t>
            </a:r>
          </a:p>
          <a:p>
            <a:r>
              <a:rPr lang="de-DE" dirty="0" smtClean="0"/>
              <a:t>Die Behördenleitung ist eine Zusammensetzung </a:t>
            </a:r>
            <a:r>
              <a:rPr lang="de-DE" dirty="0"/>
              <a:t>aus einem Präsidenten/in und einem Vizepräsidenten/in</a:t>
            </a:r>
            <a:r>
              <a:rPr lang="de-DE" dirty="0" smtClean="0"/>
              <a:t>, es sind </a:t>
            </a:r>
            <a:r>
              <a:rPr lang="de-DE" dirty="0"/>
              <a:t>immer Richter</a:t>
            </a:r>
          </a:p>
          <a:p>
            <a:r>
              <a:rPr lang="de-DE" dirty="0"/>
              <a:t>An kleineren Gerichten wird die Behördenleitung als Direktor/in bezeichnet</a:t>
            </a:r>
          </a:p>
          <a:p>
            <a:r>
              <a:rPr lang="de-DE" dirty="0"/>
              <a:t>§ 3,5,10 III AGGVG; § 1.2.II, VI GOV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56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Geschäftsleitung eines Gerichts wird durch Beamte des gehobenen oder höheren Dienstes besetzt.</a:t>
            </a:r>
          </a:p>
          <a:p>
            <a:r>
              <a:rPr lang="de-DE" dirty="0"/>
              <a:t>Setzt sich aus einem Geschäftsleiter und stellv. Geschäftsleiter zusammen</a:t>
            </a:r>
          </a:p>
          <a:p>
            <a:r>
              <a:rPr lang="de-DE" dirty="0"/>
              <a:t>Unterstützt die </a:t>
            </a:r>
            <a:r>
              <a:rPr lang="de-DE" dirty="0" smtClean="0"/>
              <a:t>Behördenleitung  </a:t>
            </a:r>
            <a:r>
              <a:rPr lang="de-DE" dirty="0"/>
              <a:t>in Verwaltungsangelegenheiten, insbesondere in der Personalführung und das Haushaltswesen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556793"/>
            <a:ext cx="8229600" cy="4741987"/>
          </a:xfrm>
        </p:spPr>
        <p:txBody>
          <a:bodyPr/>
          <a:lstStyle/>
          <a:p>
            <a:r>
              <a:rPr lang="de-DE" dirty="0"/>
              <a:t>Die Geschäftsleitung wird unterstützt von Gruppenleiter, Abteilungsleitern und Teamleitern</a:t>
            </a:r>
          </a:p>
          <a:p>
            <a:r>
              <a:rPr lang="de-DE" dirty="0"/>
              <a:t>Gruppenleiter -&gt; Rechtspfleger</a:t>
            </a:r>
          </a:p>
          <a:p>
            <a:r>
              <a:rPr lang="de-DE" dirty="0"/>
              <a:t>Teamleitung -&gt; Mitarbeiter der Serviceeinheit</a:t>
            </a:r>
          </a:p>
          <a:p>
            <a:r>
              <a:rPr lang="de-DE" dirty="0"/>
              <a:t>Abteilungsleiter -&gt; Oberstaatsanwalt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4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Geschäftsgang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Das Präsidium </a:t>
            </a:r>
            <a:r>
              <a:rPr lang="de-DE" b="1" dirty="0" smtClean="0"/>
              <a:t>eines Gerichts und </a:t>
            </a:r>
            <a:r>
              <a:rPr lang="de-DE" b="1" dirty="0"/>
              <a:t>dessen Zusammensetzung</a:t>
            </a:r>
          </a:p>
          <a:p>
            <a:r>
              <a:rPr lang="de-DE" dirty="0"/>
              <a:t>-&gt; § 21 a GVG ff</a:t>
            </a:r>
          </a:p>
          <a:p>
            <a:r>
              <a:rPr lang="de-DE" dirty="0"/>
              <a:t>-&gt; </a:t>
            </a:r>
            <a:r>
              <a:rPr lang="de-DE" dirty="0" smtClean="0"/>
              <a:t>Gremium, </a:t>
            </a:r>
            <a:r>
              <a:rPr lang="de-DE" dirty="0"/>
              <a:t>welches nur aus Richtern besteht</a:t>
            </a:r>
          </a:p>
          <a:p>
            <a:r>
              <a:rPr lang="de-DE" dirty="0"/>
              <a:t>-&gt; Vorsitz hat der Präsident oder ein </a:t>
            </a:r>
            <a:r>
              <a:rPr lang="de-DE" dirty="0" smtClean="0"/>
              <a:t> aufsichtsführender </a:t>
            </a:r>
            <a:r>
              <a:rPr lang="de-DE" dirty="0"/>
              <a:t>Richter des Gerichts</a:t>
            </a:r>
          </a:p>
          <a:p>
            <a:r>
              <a:rPr lang="de-DE" dirty="0"/>
              <a:t>-&gt; Größe richtet sich nach Richterplanstellen</a:t>
            </a:r>
          </a:p>
          <a:p>
            <a:r>
              <a:rPr lang="de-DE" dirty="0"/>
              <a:t>-&gt; Erstellt den </a:t>
            </a:r>
            <a:r>
              <a:rPr lang="de-DE" dirty="0" smtClean="0"/>
              <a:t>GVP (Geschäftsverteilungsplan)</a:t>
            </a:r>
            <a:endParaRPr lang="de-DE" dirty="0"/>
          </a:p>
          <a:p>
            <a:r>
              <a:rPr lang="de-DE" dirty="0"/>
              <a:t>-&gt; Das Präsidium vollzieht die Verfassungsgarantie des gesetzlichen </a:t>
            </a:r>
            <a:r>
              <a:rPr lang="de-DE" dirty="0" smtClean="0"/>
              <a:t>Richters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Art. 101 GG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0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8C322-978A-4846-89B7-45B1F7B5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Gerichtliche Spruchkörper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17753D-73BA-4C69-BC0D-2385FF0A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Das rechtsprechende Organ eines Gerichts wird als Spruchkörper bezeichnet. Der Spruchkörper entscheidet jeweils in Form eines Urteils oder Beschlusses. In </a:t>
            </a:r>
            <a:r>
              <a:rPr lang="de-DE" dirty="0" smtClean="0"/>
              <a:t>der deutschen Rechtsprechung </a:t>
            </a:r>
            <a:r>
              <a:rPr lang="de-DE" dirty="0"/>
              <a:t>gibt es:</a:t>
            </a:r>
          </a:p>
          <a:p>
            <a:endParaRPr lang="de-DE" dirty="0"/>
          </a:p>
          <a:p>
            <a:r>
              <a:rPr lang="de-DE" dirty="0"/>
              <a:t>    </a:t>
            </a:r>
            <a:r>
              <a:rPr lang="de-DE" dirty="0" smtClean="0"/>
              <a:t>Einzelrichter</a:t>
            </a:r>
            <a:endParaRPr lang="de-DE" dirty="0"/>
          </a:p>
          <a:p>
            <a:r>
              <a:rPr lang="de-DE" dirty="0"/>
              <a:t>    Kammer</a:t>
            </a:r>
          </a:p>
          <a:p>
            <a:r>
              <a:rPr lang="de-DE" dirty="0"/>
              <a:t>    Senat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A3F2C-7D81-4236-A1AB-A968C18B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Spruchkörperzusammensetzung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239E0F-607D-47C8-94F6-4C30A4878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    Spruchkörper mit einem Berufsrichter</a:t>
            </a:r>
          </a:p>
          <a:p>
            <a:r>
              <a:rPr lang="de-DE" dirty="0"/>
              <a:t>    Spruchkörper mit einem Berufsrichter </a:t>
            </a:r>
            <a:r>
              <a:rPr lang="de-DE" dirty="0" smtClean="0"/>
              <a:t>und  ehrenamtlichen</a:t>
            </a:r>
          </a:p>
          <a:p>
            <a:pPr marL="0" indent="0">
              <a:buNone/>
            </a:pPr>
            <a:r>
              <a:rPr lang="de-DE" dirty="0" smtClean="0"/>
              <a:t>        </a:t>
            </a:r>
            <a:r>
              <a:rPr lang="de-DE" dirty="0"/>
              <a:t>Richtern</a:t>
            </a:r>
          </a:p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Spruchkörper </a:t>
            </a:r>
            <a:r>
              <a:rPr lang="de-DE" dirty="0"/>
              <a:t>mit mehreren Berufsrichtern</a:t>
            </a:r>
          </a:p>
          <a:p>
            <a:r>
              <a:rPr lang="de-DE" dirty="0"/>
              <a:t>    Spruchkörper mit mehreren Berufsrichtern und </a:t>
            </a:r>
            <a:r>
              <a:rPr lang="de-DE" dirty="0" smtClean="0"/>
              <a:t>ehrenamtlichen</a:t>
            </a:r>
          </a:p>
          <a:p>
            <a:pPr marL="0" indent="0">
              <a:buNone/>
            </a:pPr>
            <a:r>
              <a:rPr lang="de-DE" dirty="0" smtClean="0"/>
              <a:t>        </a:t>
            </a:r>
            <a:r>
              <a:rPr lang="de-DE" dirty="0"/>
              <a:t>Richtern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9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855</Words>
  <Application>Microsoft Office PowerPoint</Application>
  <PresentationFormat>Breitbild</PresentationFormat>
  <Paragraphs>121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Century Gothic</vt:lpstr>
      <vt:lpstr>Wingdings 3</vt:lpstr>
      <vt:lpstr>Segment</vt:lpstr>
      <vt:lpstr>Die Geschäftsstelle</vt:lpstr>
      <vt:lpstr>Geschäftsgang</vt:lpstr>
      <vt:lpstr>Geschäftsgang</vt:lpstr>
      <vt:lpstr>Geschäftsgang</vt:lpstr>
      <vt:lpstr>Geschäftsgang</vt:lpstr>
      <vt:lpstr>Geschäftsgang</vt:lpstr>
      <vt:lpstr>Geschäftsgang</vt:lpstr>
      <vt:lpstr>Gerichtliche Spruchkörper</vt:lpstr>
      <vt:lpstr>Spruchkörperzusammensetzung </vt:lpstr>
      <vt:lpstr>Geschäftsgang</vt:lpstr>
      <vt:lpstr>PowerPoint-Präsentation</vt:lpstr>
      <vt:lpstr>Spruchkörper im Strafverfahren</vt:lpstr>
      <vt:lpstr>Geschäftsgang</vt:lpstr>
      <vt:lpstr> Teilgeschäftsstellen: Hinterlegungsstelle</vt:lpstr>
      <vt:lpstr> Kirchenaustritte</vt:lpstr>
      <vt:lpstr>Infostelle</vt:lpstr>
      <vt:lpstr> Rechtsantragsstelle</vt:lpstr>
      <vt:lpstr>Rechtsantragsstelle</vt:lpstr>
      <vt:lpstr> Zahlstelle</vt:lpstr>
      <vt:lpstr>Zeugen - und Sachverständigenentschädigungsstelle</vt:lpstr>
      <vt:lpstr> Briefannahmestelle </vt:lpstr>
      <vt:lpstr>Briefannahmestelle</vt:lpstr>
      <vt:lpstr>Gemeinsame Briefannahmestelle</vt:lpstr>
      <vt:lpstr>Briefkästen</vt:lpstr>
      <vt:lpstr>Briefkasten</vt:lpstr>
      <vt:lpstr>Briefannahme</vt:lpstr>
      <vt:lpstr>Dienstanweisung Briefannahme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Geschäftsstelle</dc:title>
  <dc:creator>Neuendorf-Schulz, Simone</dc:creator>
  <cp:lastModifiedBy>Neuendorf-Schulz, Simone</cp:lastModifiedBy>
  <cp:revision>3</cp:revision>
  <dcterms:created xsi:type="dcterms:W3CDTF">2024-10-04T05:30:05Z</dcterms:created>
  <dcterms:modified xsi:type="dcterms:W3CDTF">2024-10-04T05:54:41Z</dcterms:modified>
</cp:coreProperties>
</file>