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98" r:id="rId3"/>
    <p:sldId id="258" r:id="rId4"/>
    <p:sldId id="313" r:id="rId5"/>
    <p:sldId id="314" r:id="rId6"/>
    <p:sldId id="315" r:id="rId7"/>
    <p:sldId id="265" r:id="rId8"/>
    <p:sldId id="316" r:id="rId9"/>
    <p:sldId id="317" r:id="rId10"/>
    <p:sldId id="325" r:id="rId11"/>
    <p:sldId id="267" r:id="rId12"/>
    <p:sldId id="269" r:id="rId13"/>
    <p:sldId id="270" r:id="rId14"/>
    <p:sldId id="299" r:id="rId15"/>
    <p:sldId id="319" r:id="rId16"/>
    <p:sldId id="320" r:id="rId17"/>
    <p:sldId id="321" r:id="rId18"/>
    <p:sldId id="322" r:id="rId19"/>
    <p:sldId id="323" r:id="rId20"/>
    <p:sldId id="326" r:id="rId21"/>
    <p:sldId id="327" r:id="rId22"/>
  </p:sldIdLst>
  <p:sldSz cx="12192000" cy="6858000"/>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ABDA"/>
    <a:srgbClr val="FF5050"/>
    <a:srgbClr val="DEDEDE"/>
    <a:srgbClr val="AAD292"/>
    <a:srgbClr val="F7CAAB"/>
    <a:srgbClr val="FFFFFF"/>
    <a:srgbClr val="F3A36D"/>
    <a:srgbClr val="FDF0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06" autoAdjust="0"/>
    <p:restoredTop sz="94660"/>
  </p:normalViewPr>
  <p:slideViewPr>
    <p:cSldViewPr snapToGrid="0" showGuides="1">
      <p:cViewPr varScale="1">
        <p:scale>
          <a:sx n="66" d="100"/>
          <a:sy n="66" d="100"/>
        </p:scale>
        <p:origin x="666"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4602742D-65CF-43DE-8693-58CD70454AFD}" type="datetimeFigureOut">
              <a:rPr lang="de-DE" smtClean="0"/>
              <a:t>22.11.2024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2243345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4602742D-65CF-43DE-8693-58CD70454AFD}" type="datetimeFigureOut">
              <a:rPr lang="de-DE" smtClean="0"/>
              <a:t>22.11.2024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307874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4602742D-65CF-43DE-8693-58CD70454AFD}" type="datetimeFigureOut">
              <a:rPr lang="de-DE" smtClean="0"/>
              <a:t>22.11.2024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2307669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4602742D-65CF-43DE-8693-58CD70454AFD}" type="datetimeFigureOut">
              <a:rPr lang="de-DE" smtClean="0"/>
              <a:t>22.11.2024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668146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fld id="{4602742D-65CF-43DE-8693-58CD70454AFD}" type="datetimeFigureOut">
              <a:rPr lang="de-DE" smtClean="0"/>
              <a:t>22.11.2024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471297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4602742D-65CF-43DE-8693-58CD70454AFD}" type="datetimeFigureOut">
              <a:rPr lang="de-DE" smtClean="0"/>
              <a:t>22.11.2024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2168739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4602742D-65CF-43DE-8693-58CD70454AFD}" type="datetimeFigureOut">
              <a:rPr lang="de-DE" smtClean="0"/>
              <a:t>22.11.2024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1753981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4602742D-65CF-43DE-8693-58CD70454AFD}" type="datetimeFigureOut">
              <a:rPr lang="de-DE" smtClean="0"/>
              <a:t>22.11.2024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1849075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4602742D-65CF-43DE-8693-58CD70454AFD}" type="datetimeFigureOut">
              <a:rPr lang="de-DE" smtClean="0"/>
              <a:t>22.11.2024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621387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4602742D-65CF-43DE-8693-58CD70454AFD}" type="datetimeFigureOut">
              <a:rPr lang="de-DE" smtClean="0"/>
              <a:t>22.11.2024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2462451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4602742D-65CF-43DE-8693-58CD70454AFD}" type="datetimeFigureOut">
              <a:rPr lang="de-DE" smtClean="0"/>
              <a:t>22.11.2024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2308896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02742D-65CF-43DE-8693-58CD70454AFD}" type="datetimeFigureOut">
              <a:rPr lang="de-DE" smtClean="0"/>
              <a:t>22.11.2024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03B8E0-783E-4E95-B6F5-AE4CEC2704D6}" type="slidenum">
              <a:rPr lang="de-DE" smtClean="0"/>
              <a:t>‹Nr.›</a:t>
            </a:fld>
            <a:endParaRPr lang="de-DE"/>
          </a:p>
        </p:txBody>
      </p:sp>
    </p:spTree>
    <p:extLst>
      <p:ext uri="{BB962C8B-B14F-4D97-AF65-F5344CB8AC3E}">
        <p14:creationId xmlns:p14="http://schemas.microsoft.com/office/powerpoint/2010/main" val="1019356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bgerundetes Rechteck 16"/>
          <p:cNvSpPr/>
          <p:nvPr/>
        </p:nvSpPr>
        <p:spPr>
          <a:xfrm>
            <a:off x="1373457" y="1114913"/>
            <a:ext cx="10148340" cy="3106186"/>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000" dirty="0"/>
              <a:t>Herr Hammer, vertreten durch Rechtsanwalt Nagel, reicht Klage gegen Frau Schraube, wegen einer Forderung in Höhe von 7.899,00 EUR nebst Zinsen in der Höhe von 5 Prozentpunkten über dem jeweiligen Basiszinssatz seit dem 12.01.2022. Zum Verhandlungstermin findet eine Videokonferenz statt. Die Videokonferenz beginnt, laut Protokoll, um 10.10 Uhr und wird um 11.45 beendet. Nach Erörterung der Sach- und Rechtslage ergeht folgendes Urteil:</a:t>
            </a:r>
          </a:p>
          <a:p>
            <a:r>
              <a:rPr lang="de-DE" sz="2000" dirty="0"/>
              <a:t>„1. Die Beklagte zahlt an den Kläger 7.899,00 EUR nebst Zinsen in Höhe von 5 Prozentpunkten über dem jeweiligen Basiszinssatz seit dem 12.01.2022.</a:t>
            </a:r>
          </a:p>
          <a:p>
            <a:r>
              <a:rPr lang="de-DE" sz="2000" dirty="0"/>
              <a:t>        …2. Die Kosten des Rechtsstreits trägt die Beklagte…“ </a:t>
            </a:r>
          </a:p>
        </p:txBody>
      </p:sp>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10148340"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 Carus</a:t>
            </a: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a:t>
            </a:r>
          </a:p>
        </p:txBody>
      </p:sp>
      <p:sp>
        <p:nvSpPr>
          <p:cNvPr id="8" name="Gefaltete Ecke 7"/>
          <p:cNvSpPr/>
          <p:nvPr/>
        </p:nvSpPr>
        <p:spPr>
          <a:xfrm>
            <a:off x="4605024" y="4929921"/>
            <a:ext cx="1526944" cy="1526303"/>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solidFill>
                  <a:schemeClr val="tx1"/>
                </a:solidFill>
                <a:latin typeface="MV Boli" panose="02000500030200090000" pitchFamily="2" charset="0"/>
                <a:cs typeface="MV Boli" panose="02000500030200090000" pitchFamily="2" charset="0"/>
              </a:rPr>
              <a:t>Wie viele</a:t>
            </a:r>
          </a:p>
          <a:p>
            <a:pPr algn="ctr"/>
            <a:r>
              <a:rPr lang="de-DE" sz="2000" dirty="0">
                <a:solidFill>
                  <a:schemeClr val="tx1"/>
                </a:solidFill>
                <a:latin typeface="MV Boli" panose="02000500030200090000" pitchFamily="2" charset="0"/>
                <a:cs typeface="MV Boli" panose="02000500030200090000" pitchFamily="2" charset="0"/>
              </a:rPr>
              <a:t>KRs</a:t>
            </a:r>
          </a:p>
          <a:p>
            <a:pPr algn="ctr"/>
            <a:r>
              <a:rPr lang="de-DE" sz="2000" dirty="0">
                <a:solidFill>
                  <a:schemeClr val="tx1"/>
                </a:solidFill>
                <a:latin typeface="MV Boli" panose="02000500030200090000" pitchFamily="2" charset="0"/>
                <a:cs typeface="MV Boli" panose="02000500030200090000" pitchFamily="2" charset="0"/>
              </a:rPr>
              <a:t>sind zu fertigen?</a:t>
            </a:r>
          </a:p>
        </p:txBody>
      </p:sp>
      <p:sp>
        <p:nvSpPr>
          <p:cNvPr id="10" name="Gefaltete Ecke 9"/>
          <p:cNvSpPr/>
          <p:nvPr/>
        </p:nvSpPr>
        <p:spPr>
          <a:xfrm rot="20944963">
            <a:off x="6673923" y="4968332"/>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solidFill>
                  <a:schemeClr val="tx1"/>
                </a:solidFill>
                <a:latin typeface="MV Boli" panose="02000500030200090000" pitchFamily="2" charset="0"/>
                <a:cs typeface="MV Boli" panose="02000500030200090000" pitchFamily="2" charset="0"/>
              </a:rPr>
              <a:t>1.Vorschuss-KR</a:t>
            </a:r>
          </a:p>
        </p:txBody>
      </p:sp>
      <p:sp>
        <p:nvSpPr>
          <p:cNvPr id="12" name="Gefaltete Ecke 11"/>
          <p:cNvSpPr/>
          <p:nvPr/>
        </p:nvSpPr>
        <p:spPr>
          <a:xfrm>
            <a:off x="8501434" y="4839625"/>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solidFill>
                  <a:schemeClr val="tx1"/>
                </a:solidFill>
                <a:latin typeface="MV Boli" panose="02000500030200090000" pitchFamily="2" charset="0"/>
                <a:cs typeface="MV Boli" panose="02000500030200090000" pitchFamily="2" charset="0"/>
              </a:rPr>
              <a:t>Schluss-KR= </a:t>
            </a:r>
            <a:r>
              <a:rPr lang="de-DE" sz="2800" b="1" dirty="0">
                <a:solidFill>
                  <a:schemeClr val="tx1"/>
                </a:solidFill>
                <a:latin typeface="MV Boli" panose="02000500030200090000" pitchFamily="2" charset="0"/>
                <a:cs typeface="MV Boli" panose="02000500030200090000" pitchFamily="2" charset="0"/>
              </a:rPr>
              <a:t>2</a:t>
            </a:r>
          </a:p>
        </p:txBody>
      </p:sp>
    </p:spTree>
    <p:extLst>
      <p:ext uri="{BB962C8B-B14F-4D97-AF65-F5344CB8AC3E}">
        <p14:creationId xmlns:p14="http://schemas.microsoft.com/office/powerpoint/2010/main" val="1477628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1000" fill="hold"/>
                                        <p:tgtEl>
                                          <p:spTgt spid="16"/>
                                        </p:tgtEl>
                                        <p:attrNameLst>
                                          <p:attrName>ppt_w</p:attrName>
                                        </p:attrNameLst>
                                      </p:cBhvr>
                                      <p:tavLst>
                                        <p:tav tm="0">
                                          <p:val>
                                            <p:fltVal val="0"/>
                                          </p:val>
                                        </p:tav>
                                        <p:tav tm="100000">
                                          <p:val>
                                            <p:strVal val="#ppt_w"/>
                                          </p:val>
                                        </p:tav>
                                      </p:tavLst>
                                    </p:anim>
                                    <p:anim calcmode="lin" valueType="num">
                                      <p:cBhvr>
                                        <p:cTn id="16" dur="1000" fill="hold"/>
                                        <p:tgtEl>
                                          <p:spTgt spid="16"/>
                                        </p:tgtEl>
                                        <p:attrNameLst>
                                          <p:attrName>ppt_h</p:attrName>
                                        </p:attrNameLst>
                                      </p:cBhvr>
                                      <p:tavLst>
                                        <p:tav tm="0">
                                          <p:val>
                                            <p:fltVal val="0"/>
                                          </p:val>
                                        </p:tav>
                                        <p:tav tm="100000">
                                          <p:val>
                                            <p:strVal val="#ppt_h"/>
                                          </p:val>
                                        </p:tav>
                                      </p:tavLst>
                                    </p:anim>
                                    <p:anim calcmode="lin" valueType="num">
                                      <p:cBhvr>
                                        <p:cTn id="17" dur="1000" fill="hold"/>
                                        <p:tgtEl>
                                          <p:spTgt spid="16"/>
                                        </p:tgtEl>
                                        <p:attrNameLst>
                                          <p:attrName>style.rotation</p:attrName>
                                        </p:attrNameLst>
                                      </p:cBhvr>
                                      <p:tavLst>
                                        <p:tav tm="0">
                                          <p:val>
                                            <p:fltVal val="90"/>
                                          </p:val>
                                        </p:tav>
                                        <p:tav tm="100000">
                                          <p:val>
                                            <p:fltVal val="0"/>
                                          </p:val>
                                        </p:tav>
                                      </p:tavLst>
                                    </p:anim>
                                    <p:animEffect transition="in" filter="fade">
                                      <p:cBhvr>
                                        <p:cTn id="18" dur="10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p:cTn id="29" dur="500" fill="hold"/>
                                        <p:tgtEl>
                                          <p:spTgt spid="8"/>
                                        </p:tgtEl>
                                        <p:attrNameLst>
                                          <p:attrName>ppt_w</p:attrName>
                                        </p:attrNameLst>
                                      </p:cBhvr>
                                      <p:tavLst>
                                        <p:tav tm="0">
                                          <p:val>
                                            <p:fltVal val="0"/>
                                          </p:val>
                                        </p:tav>
                                        <p:tav tm="100000">
                                          <p:val>
                                            <p:strVal val="#ppt_w"/>
                                          </p:val>
                                        </p:tav>
                                      </p:tavLst>
                                    </p:anim>
                                    <p:anim calcmode="lin" valueType="num">
                                      <p:cBhvr>
                                        <p:cTn id="30" dur="500" fill="hold"/>
                                        <p:tgtEl>
                                          <p:spTgt spid="8"/>
                                        </p:tgtEl>
                                        <p:attrNameLst>
                                          <p:attrName>ppt_h</p:attrName>
                                        </p:attrNameLst>
                                      </p:cBhvr>
                                      <p:tavLst>
                                        <p:tav tm="0">
                                          <p:val>
                                            <p:fltVal val="0"/>
                                          </p:val>
                                        </p:tav>
                                        <p:tav tm="100000">
                                          <p:val>
                                            <p:strVal val="#ppt_h"/>
                                          </p:val>
                                        </p:tav>
                                      </p:tavLst>
                                    </p:anim>
                                    <p:animEffect transition="in" filter="fade">
                                      <p:cBhvr>
                                        <p:cTn id="31" dur="500"/>
                                        <p:tgtEl>
                                          <p:spTgt spid="8"/>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 calcmode="lin" valueType="num">
                                      <p:cBhvr>
                                        <p:cTn id="36" dur="500" fill="hold"/>
                                        <p:tgtEl>
                                          <p:spTgt spid="10"/>
                                        </p:tgtEl>
                                        <p:attrNameLst>
                                          <p:attrName>ppt_w</p:attrName>
                                        </p:attrNameLst>
                                      </p:cBhvr>
                                      <p:tavLst>
                                        <p:tav tm="0">
                                          <p:val>
                                            <p:fltVal val="0"/>
                                          </p:val>
                                        </p:tav>
                                        <p:tav tm="100000">
                                          <p:val>
                                            <p:strVal val="#ppt_w"/>
                                          </p:val>
                                        </p:tav>
                                      </p:tavLst>
                                    </p:anim>
                                    <p:anim calcmode="lin" valueType="num">
                                      <p:cBhvr>
                                        <p:cTn id="37" dur="500" fill="hold"/>
                                        <p:tgtEl>
                                          <p:spTgt spid="10"/>
                                        </p:tgtEl>
                                        <p:attrNameLst>
                                          <p:attrName>ppt_h</p:attrName>
                                        </p:attrNameLst>
                                      </p:cBhvr>
                                      <p:tavLst>
                                        <p:tav tm="0">
                                          <p:val>
                                            <p:fltVal val="0"/>
                                          </p:val>
                                        </p:tav>
                                        <p:tav tm="100000">
                                          <p:val>
                                            <p:strVal val="#ppt_h"/>
                                          </p:val>
                                        </p:tav>
                                      </p:tavLst>
                                    </p:anim>
                                    <p:animEffect transition="in" filter="fade">
                                      <p:cBhvr>
                                        <p:cTn id="38" dur="500"/>
                                        <p:tgtEl>
                                          <p:spTgt spid="10"/>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500" fill="hold"/>
                                        <p:tgtEl>
                                          <p:spTgt spid="12"/>
                                        </p:tgtEl>
                                        <p:attrNameLst>
                                          <p:attrName>ppt_w</p:attrName>
                                        </p:attrNameLst>
                                      </p:cBhvr>
                                      <p:tavLst>
                                        <p:tav tm="0">
                                          <p:val>
                                            <p:fltVal val="0"/>
                                          </p:val>
                                        </p:tav>
                                        <p:tav tm="100000">
                                          <p:val>
                                            <p:strVal val="#ppt_w"/>
                                          </p:val>
                                        </p:tav>
                                      </p:tavLst>
                                    </p:anim>
                                    <p:anim calcmode="lin" valueType="num">
                                      <p:cBhvr>
                                        <p:cTn id="44" dur="500" fill="hold"/>
                                        <p:tgtEl>
                                          <p:spTgt spid="12"/>
                                        </p:tgtEl>
                                        <p:attrNameLst>
                                          <p:attrName>ppt_h</p:attrName>
                                        </p:attrNameLst>
                                      </p:cBhvr>
                                      <p:tavLst>
                                        <p:tav tm="0">
                                          <p:val>
                                            <p:fltVal val="0"/>
                                          </p:val>
                                        </p:tav>
                                        <p:tav tm="100000">
                                          <p:val>
                                            <p:strVal val="#ppt_h"/>
                                          </p:val>
                                        </p:tav>
                                      </p:tavLst>
                                    </p:anim>
                                    <p:animEffect transition="in" filter="fade">
                                      <p:cBhvr>
                                        <p:cTn id="4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9" grpId="0" animBg="1"/>
      <p:bldP spid="16" grpId="0" animBg="1"/>
      <p:bldP spid="8" grpId="0" animBg="1"/>
      <p:bldP spid="10" grpId="0" animBg="1"/>
      <p:bldP spid="1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nvPr>
        </p:nvGraphicFramePr>
        <p:xfrm>
          <a:off x="1469034" y="2062423"/>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p>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p>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Schluss-KR </a:t>
            </a:r>
          </a:p>
        </p:txBody>
      </p:sp>
      <p:sp>
        <p:nvSpPr>
          <p:cNvPr id="9" name="Gefaltete Ecke 8"/>
          <p:cNvSpPr/>
          <p:nvPr/>
        </p:nvSpPr>
        <p:spPr>
          <a:xfrm rot="21054758">
            <a:off x="290582" y="23150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 Carus</a:t>
            </a: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2.</a:t>
            </a:r>
          </a:p>
        </p:txBody>
      </p:sp>
      <p:sp>
        <p:nvSpPr>
          <p:cNvPr id="15" name="Rechteck 14"/>
          <p:cNvSpPr/>
          <p:nvPr/>
        </p:nvSpPr>
        <p:spPr>
          <a:xfrm>
            <a:off x="2819886"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solidFill>
                  <a:schemeClr val="tx1"/>
                </a:solidFill>
              </a:rPr>
              <a:t>Summe</a:t>
            </a:r>
          </a:p>
        </p:txBody>
      </p:sp>
      <p:sp>
        <p:nvSpPr>
          <p:cNvPr id="17" name="Rechteck 16"/>
          <p:cNvSpPr/>
          <p:nvPr/>
        </p:nvSpPr>
        <p:spPr>
          <a:xfrm>
            <a:off x="6452484" y="5003618"/>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rPr>
              <a:t> 873,00</a:t>
            </a:r>
          </a:p>
        </p:txBody>
      </p:sp>
      <p:sp>
        <p:nvSpPr>
          <p:cNvPr id="18" name="Rechteck 17"/>
          <p:cNvSpPr/>
          <p:nvPr/>
        </p:nvSpPr>
        <p:spPr>
          <a:xfrm>
            <a:off x="1469034" y="3551813"/>
            <a:ext cx="912289" cy="3020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rPr>
              <a:t>1210</a:t>
            </a:r>
          </a:p>
        </p:txBody>
      </p:sp>
      <p:sp>
        <p:nvSpPr>
          <p:cNvPr id="19" name="Rechteck 18"/>
          <p:cNvSpPr/>
          <p:nvPr/>
        </p:nvSpPr>
        <p:spPr>
          <a:xfrm>
            <a:off x="2631913" y="3463004"/>
            <a:ext cx="2345305" cy="54189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Verfahren im allg.</a:t>
            </a:r>
          </a:p>
        </p:txBody>
      </p:sp>
      <p:sp>
        <p:nvSpPr>
          <p:cNvPr id="20" name="Rechteck 19"/>
          <p:cNvSpPr/>
          <p:nvPr/>
        </p:nvSpPr>
        <p:spPr>
          <a:xfrm>
            <a:off x="6819592" y="3541148"/>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     798,00</a:t>
            </a:r>
          </a:p>
        </p:txBody>
      </p:sp>
      <p:sp>
        <p:nvSpPr>
          <p:cNvPr id="21" name="Rechteck 20"/>
          <p:cNvSpPr/>
          <p:nvPr/>
        </p:nvSpPr>
        <p:spPr>
          <a:xfrm>
            <a:off x="5298241" y="3574753"/>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9.773,00</a:t>
            </a:r>
          </a:p>
        </p:txBody>
      </p:sp>
      <p:sp>
        <p:nvSpPr>
          <p:cNvPr id="22" name="Rechteck 21"/>
          <p:cNvSpPr/>
          <p:nvPr/>
        </p:nvSpPr>
        <p:spPr>
          <a:xfrm>
            <a:off x="8859440" y="3463003"/>
            <a:ext cx="1834064"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voll/keine</a:t>
            </a:r>
          </a:p>
        </p:txBody>
      </p:sp>
      <p:sp>
        <p:nvSpPr>
          <p:cNvPr id="23" name="Gefaltete Ecke 22"/>
          <p:cNvSpPr/>
          <p:nvPr/>
        </p:nvSpPr>
        <p:spPr>
          <a:xfrm rot="590273">
            <a:off x="578124" y="4574677"/>
            <a:ext cx="1473356" cy="1449171"/>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latin typeface="MV Boli" panose="02000500030200090000" pitchFamily="2" charset="0"/>
                <a:cs typeface="MV Boli" panose="02000500030200090000" pitchFamily="2" charset="0"/>
              </a:rPr>
              <a:t>15 € pro angefangen 30 Minuten</a:t>
            </a:r>
          </a:p>
        </p:txBody>
      </p:sp>
      <p:sp>
        <p:nvSpPr>
          <p:cNvPr id="24" name="Rechteck 23"/>
          <p:cNvSpPr/>
          <p:nvPr/>
        </p:nvSpPr>
        <p:spPr>
          <a:xfrm>
            <a:off x="1469033" y="4202004"/>
            <a:ext cx="912289" cy="3020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rPr>
              <a:t>9019</a:t>
            </a:r>
          </a:p>
        </p:txBody>
      </p:sp>
      <p:sp>
        <p:nvSpPr>
          <p:cNvPr id="25" name="Rechteck 24"/>
          <p:cNvSpPr/>
          <p:nvPr/>
        </p:nvSpPr>
        <p:spPr>
          <a:xfrm>
            <a:off x="2631913" y="4095790"/>
            <a:ext cx="2345305" cy="72734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Pauschale für Videokonferenz</a:t>
            </a:r>
          </a:p>
        </p:txBody>
      </p:sp>
      <p:sp>
        <p:nvSpPr>
          <p:cNvPr id="26" name="Rechteck 25"/>
          <p:cNvSpPr/>
          <p:nvPr/>
        </p:nvSpPr>
        <p:spPr>
          <a:xfrm>
            <a:off x="6884291" y="4388124"/>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     75,00</a:t>
            </a:r>
          </a:p>
        </p:txBody>
      </p:sp>
      <p:sp>
        <p:nvSpPr>
          <p:cNvPr id="27" name="Rechteck 26"/>
          <p:cNvSpPr/>
          <p:nvPr/>
        </p:nvSpPr>
        <p:spPr>
          <a:xfrm>
            <a:off x="8859440" y="4335629"/>
            <a:ext cx="1834064"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voll/keine</a:t>
            </a:r>
          </a:p>
        </p:txBody>
      </p:sp>
      <p:sp>
        <p:nvSpPr>
          <p:cNvPr id="28" name="Gefaltete Ecke 27"/>
          <p:cNvSpPr/>
          <p:nvPr/>
        </p:nvSpPr>
        <p:spPr>
          <a:xfrm rot="590273">
            <a:off x="1849556" y="5180260"/>
            <a:ext cx="1473356" cy="1449171"/>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tx1"/>
                </a:solidFill>
                <a:latin typeface="MV Boli" panose="02000500030200090000" pitchFamily="2" charset="0"/>
                <a:cs typeface="MV Boli" panose="02000500030200090000" pitchFamily="2" charset="0"/>
              </a:rPr>
              <a:t>9.30 Uhr bis 11.50 Uhr = 5x 30 Minuten</a:t>
            </a:r>
          </a:p>
        </p:txBody>
      </p:sp>
    </p:spTree>
    <p:extLst>
      <p:ext uri="{BB962C8B-B14F-4D97-AF65-F5344CB8AC3E}">
        <p14:creationId xmlns:p14="http://schemas.microsoft.com/office/powerpoint/2010/main" val="1922361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ppt_x"/>
                                          </p:val>
                                        </p:tav>
                                        <p:tav tm="100000">
                                          <p:val>
                                            <p:strVal val="#ppt_x"/>
                                          </p:val>
                                        </p:tav>
                                      </p:tavLst>
                                    </p:anim>
                                    <p:anim calcmode="lin" valueType="num">
                                      <p:cBhvr additive="base">
                                        <p:cTn id="1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 calcmode="lin" valueType="num">
                                      <p:cBhvr additive="base">
                                        <p:cTn id="17" dur="500" fill="hold"/>
                                        <p:tgtEl>
                                          <p:spTgt spid="19"/>
                                        </p:tgtEl>
                                        <p:attrNameLst>
                                          <p:attrName>ppt_x</p:attrName>
                                        </p:attrNameLst>
                                      </p:cBhvr>
                                      <p:tavLst>
                                        <p:tav tm="0">
                                          <p:val>
                                            <p:strVal val="#ppt_x"/>
                                          </p:val>
                                        </p:tav>
                                        <p:tav tm="100000">
                                          <p:val>
                                            <p:strVal val="#ppt_x"/>
                                          </p:val>
                                        </p:tav>
                                      </p:tavLst>
                                    </p:anim>
                                    <p:anim calcmode="lin" valueType="num">
                                      <p:cBhvr additive="base">
                                        <p:cTn id="1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anim calcmode="lin" valueType="num">
                                      <p:cBhvr additive="base">
                                        <p:cTn id="23" dur="500" fill="hold"/>
                                        <p:tgtEl>
                                          <p:spTgt spid="21"/>
                                        </p:tgtEl>
                                        <p:attrNameLst>
                                          <p:attrName>ppt_x</p:attrName>
                                        </p:attrNameLst>
                                      </p:cBhvr>
                                      <p:tavLst>
                                        <p:tav tm="0">
                                          <p:val>
                                            <p:strVal val="#ppt_x"/>
                                          </p:val>
                                        </p:tav>
                                        <p:tav tm="100000">
                                          <p:val>
                                            <p:strVal val="#ppt_x"/>
                                          </p:val>
                                        </p:tav>
                                      </p:tavLst>
                                    </p:anim>
                                    <p:anim calcmode="lin" valueType="num">
                                      <p:cBhvr additive="base">
                                        <p:cTn id="2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0">
                                            <p:txEl>
                                              <p:pRg st="0" end="0"/>
                                            </p:txEl>
                                          </p:spTgt>
                                        </p:tgtEl>
                                        <p:attrNameLst>
                                          <p:attrName>style.visibility</p:attrName>
                                        </p:attrNameLst>
                                      </p:cBhvr>
                                      <p:to>
                                        <p:strVal val="visible"/>
                                      </p:to>
                                    </p:set>
                                    <p:anim calcmode="lin" valueType="num">
                                      <p:cBhvr additive="base">
                                        <p:cTn id="29"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anim calcmode="lin" valueType="num">
                                      <p:cBhvr additive="base">
                                        <p:cTn id="35" dur="500" fill="hold"/>
                                        <p:tgtEl>
                                          <p:spTgt spid="22"/>
                                        </p:tgtEl>
                                        <p:attrNameLst>
                                          <p:attrName>ppt_x</p:attrName>
                                        </p:attrNameLst>
                                      </p:cBhvr>
                                      <p:tavLst>
                                        <p:tav tm="0">
                                          <p:val>
                                            <p:strVal val="#ppt_x"/>
                                          </p:val>
                                        </p:tav>
                                        <p:tav tm="100000">
                                          <p:val>
                                            <p:strVal val="#ppt_x"/>
                                          </p:val>
                                        </p:tav>
                                      </p:tavLst>
                                    </p:anim>
                                    <p:anim calcmode="lin" valueType="num">
                                      <p:cBhvr additive="base">
                                        <p:cTn id="3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4"/>
                                        </p:tgtEl>
                                        <p:attrNameLst>
                                          <p:attrName>style.visibility</p:attrName>
                                        </p:attrNameLst>
                                      </p:cBhvr>
                                      <p:to>
                                        <p:strVal val="visible"/>
                                      </p:to>
                                    </p:set>
                                    <p:anim calcmode="lin" valueType="num">
                                      <p:cBhvr additive="base">
                                        <p:cTn id="41" dur="500" fill="hold"/>
                                        <p:tgtEl>
                                          <p:spTgt spid="24"/>
                                        </p:tgtEl>
                                        <p:attrNameLst>
                                          <p:attrName>ppt_x</p:attrName>
                                        </p:attrNameLst>
                                      </p:cBhvr>
                                      <p:tavLst>
                                        <p:tav tm="0">
                                          <p:val>
                                            <p:strVal val="#ppt_x"/>
                                          </p:val>
                                        </p:tav>
                                        <p:tav tm="100000">
                                          <p:val>
                                            <p:strVal val="#ppt_x"/>
                                          </p:val>
                                        </p:tav>
                                      </p:tavLst>
                                    </p:anim>
                                    <p:anim calcmode="lin" valueType="num">
                                      <p:cBhvr additive="base">
                                        <p:cTn id="4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25"/>
                                        </p:tgtEl>
                                        <p:attrNameLst>
                                          <p:attrName>style.visibility</p:attrName>
                                        </p:attrNameLst>
                                      </p:cBhvr>
                                      <p:to>
                                        <p:strVal val="visible"/>
                                      </p:to>
                                    </p:set>
                                    <p:anim calcmode="lin" valueType="num">
                                      <p:cBhvr additive="base">
                                        <p:cTn id="47" dur="500" fill="hold"/>
                                        <p:tgtEl>
                                          <p:spTgt spid="25"/>
                                        </p:tgtEl>
                                        <p:attrNameLst>
                                          <p:attrName>ppt_x</p:attrName>
                                        </p:attrNameLst>
                                      </p:cBhvr>
                                      <p:tavLst>
                                        <p:tav tm="0">
                                          <p:val>
                                            <p:strVal val="#ppt_x"/>
                                          </p:val>
                                        </p:tav>
                                        <p:tav tm="100000">
                                          <p:val>
                                            <p:strVal val="#ppt_x"/>
                                          </p:val>
                                        </p:tav>
                                      </p:tavLst>
                                    </p:anim>
                                    <p:anim calcmode="lin" valueType="num">
                                      <p:cBhvr additive="base">
                                        <p:cTn id="4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26">
                                            <p:txEl>
                                              <p:pRg st="0" end="0"/>
                                            </p:txEl>
                                          </p:spTgt>
                                        </p:tgtEl>
                                        <p:attrNameLst>
                                          <p:attrName>style.visibility</p:attrName>
                                        </p:attrNameLst>
                                      </p:cBhvr>
                                      <p:to>
                                        <p:strVal val="visible"/>
                                      </p:to>
                                    </p:set>
                                    <p:anim calcmode="lin" valueType="num">
                                      <p:cBhvr additive="base">
                                        <p:cTn id="53" dur="500" fill="hold"/>
                                        <p:tgtEl>
                                          <p:spTgt spid="26">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2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27"/>
                                        </p:tgtEl>
                                        <p:attrNameLst>
                                          <p:attrName>style.visibility</p:attrName>
                                        </p:attrNameLst>
                                      </p:cBhvr>
                                      <p:to>
                                        <p:strVal val="visible"/>
                                      </p:to>
                                    </p:set>
                                    <p:anim calcmode="lin" valueType="num">
                                      <p:cBhvr additive="base">
                                        <p:cTn id="59" dur="500" fill="hold"/>
                                        <p:tgtEl>
                                          <p:spTgt spid="27"/>
                                        </p:tgtEl>
                                        <p:attrNameLst>
                                          <p:attrName>ppt_x</p:attrName>
                                        </p:attrNameLst>
                                      </p:cBhvr>
                                      <p:tavLst>
                                        <p:tav tm="0">
                                          <p:val>
                                            <p:strVal val="#ppt_x"/>
                                          </p:val>
                                        </p:tav>
                                        <p:tav tm="100000">
                                          <p:val>
                                            <p:strVal val="#ppt_x"/>
                                          </p:val>
                                        </p:tav>
                                      </p:tavLst>
                                    </p:anim>
                                    <p:anim calcmode="lin" valueType="num">
                                      <p:cBhvr additive="base">
                                        <p:cTn id="6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53" presetClass="entr" presetSubtype="16" fill="hold" grpId="0" nodeType="clickEffect">
                                  <p:stCondLst>
                                    <p:cond delay="0"/>
                                  </p:stCondLst>
                                  <p:childTnLst>
                                    <p:set>
                                      <p:cBhvr>
                                        <p:cTn id="64" dur="1" fill="hold">
                                          <p:stCondLst>
                                            <p:cond delay="0"/>
                                          </p:stCondLst>
                                        </p:cTn>
                                        <p:tgtEl>
                                          <p:spTgt spid="23"/>
                                        </p:tgtEl>
                                        <p:attrNameLst>
                                          <p:attrName>style.visibility</p:attrName>
                                        </p:attrNameLst>
                                      </p:cBhvr>
                                      <p:to>
                                        <p:strVal val="visible"/>
                                      </p:to>
                                    </p:set>
                                    <p:anim calcmode="lin" valueType="num">
                                      <p:cBhvr>
                                        <p:cTn id="65" dur="500" fill="hold"/>
                                        <p:tgtEl>
                                          <p:spTgt spid="23"/>
                                        </p:tgtEl>
                                        <p:attrNameLst>
                                          <p:attrName>ppt_w</p:attrName>
                                        </p:attrNameLst>
                                      </p:cBhvr>
                                      <p:tavLst>
                                        <p:tav tm="0">
                                          <p:val>
                                            <p:fltVal val="0"/>
                                          </p:val>
                                        </p:tav>
                                        <p:tav tm="100000">
                                          <p:val>
                                            <p:strVal val="#ppt_w"/>
                                          </p:val>
                                        </p:tav>
                                      </p:tavLst>
                                    </p:anim>
                                    <p:anim calcmode="lin" valueType="num">
                                      <p:cBhvr>
                                        <p:cTn id="66" dur="500" fill="hold"/>
                                        <p:tgtEl>
                                          <p:spTgt spid="23"/>
                                        </p:tgtEl>
                                        <p:attrNameLst>
                                          <p:attrName>ppt_h</p:attrName>
                                        </p:attrNameLst>
                                      </p:cBhvr>
                                      <p:tavLst>
                                        <p:tav tm="0">
                                          <p:val>
                                            <p:fltVal val="0"/>
                                          </p:val>
                                        </p:tav>
                                        <p:tav tm="100000">
                                          <p:val>
                                            <p:strVal val="#ppt_h"/>
                                          </p:val>
                                        </p:tav>
                                      </p:tavLst>
                                    </p:anim>
                                    <p:animEffect transition="in" filter="fade">
                                      <p:cBhvr>
                                        <p:cTn id="67" dur="500"/>
                                        <p:tgtEl>
                                          <p:spTgt spid="23"/>
                                        </p:tgtEl>
                                      </p:cBhvr>
                                    </p:animEffect>
                                  </p:childTnLst>
                                </p:cTn>
                              </p:par>
                            </p:childTnLst>
                          </p:cTn>
                        </p:par>
                      </p:childTnLst>
                    </p:cTn>
                  </p:par>
                  <p:par>
                    <p:cTn id="68" fill="hold">
                      <p:stCondLst>
                        <p:cond delay="indefinite"/>
                      </p:stCondLst>
                      <p:childTnLst>
                        <p:par>
                          <p:cTn id="69" fill="hold">
                            <p:stCondLst>
                              <p:cond delay="0"/>
                            </p:stCondLst>
                            <p:childTnLst>
                              <p:par>
                                <p:cTn id="70" presetID="53" presetClass="entr" presetSubtype="16" fill="hold" grpId="0" nodeType="clickEffect">
                                  <p:stCondLst>
                                    <p:cond delay="0"/>
                                  </p:stCondLst>
                                  <p:childTnLst>
                                    <p:set>
                                      <p:cBhvr>
                                        <p:cTn id="71" dur="1" fill="hold">
                                          <p:stCondLst>
                                            <p:cond delay="0"/>
                                          </p:stCondLst>
                                        </p:cTn>
                                        <p:tgtEl>
                                          <p:spTgt spid="28"/>
                                        </p:tgtEl>
                                        <p:attrNameLst>
                                          <p:attrName>style.visibility</p:attrName>
                                        </p:attrNameLst>
                                      </p:cBhvr>
                                      <p:to>
                                        <p:strVal val="visible"/>
                                      </p:to>
                                    </p:set>
                                    <p:anim calcmode="lin" valueType="num">
                                      <p:cBhvr>
                                        <p:cTn id="72" dur="500" fill="hold"/>
                                        <p:tgtEl>
                                          <p:spTgt spid="28"/>
                                        </p:tgtEl>
                                        <p:attrNameLst>
                                          <p:attrName>ppt_w</p:attrName>
                                        </p:attrNameLst>
                                      </p:cBhvr>
                                      <p:tavLst>
                                        <p:tav tm="0">
                                          <p:val>
                                            <p:fltVal val="0"/>
                                          </p:val>
                                        </p:tav>
                                        <p:tav tm="100000">
                                          <p:val>
                                            <p:strVal val="#ppt_w"/>
                                          </p:val>
                                        </p:tav>
                                      </p:tavLst>
                                    </p:anim>
                                    <p:anim calcmode="lin" valueType="num">
                                      <p:cBhvr>
                                        <p:cTn id="73" dur="500" fill="hold"/>
                                        <p:tgtEl>
                                          <p:spTgt spid="28"/>
                                        </p:tgtEl>
                                        <p:attrNameLst>
                                          <p:attrName>ppt_h</p:attrName>
                                        </p:attrNameLst>
                                      </p:cBhvr>
                                      <p:tavLst>
                                        <p:tav tm="0">
                                          <p:val>
                                            <p:fltVal val="0"/>
                                          </p:val>
                                        </p:tav>
                                        <p:tav tm="100000">
                                          <p:val>
                                            <p:strVal val="#ppt_h"/>
                                          </p:val>
                                        </p:tav>
                                      </p:tavLst>
                                    </p:anim>
                                    <p:animEffect transition="in" filter="fade">
                                      <p:cBhvr>
                                        <p:cTn id="74" dur="500"/>
                                        <p:tgtEl>
                                          <p:spTgt spid="28"/>
                                        </p:tgtEl>
                                      </p:cBhvr>
                                    </p:animEffect>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5"/>
                                        </p:tgtEl>
                                        <p:attrNameLst>
                                          <p:attrName>style.visibility</p:attrName>
                                        </p:attrNameLst>
                                      </p:cBhvr>
                                      <p:to>
                                        <p:strVal val="visible"/>
                                      </p:to>
                                    </p:set>
                                    <p:anim calcmode="lin" valueType="num">
                                      <p:cBhvr additive="base">
                                        <p:cTn id="79" dur="500" fill="hold"/>
                                        <p:tgtEl>
                                          <p:spTgt spid="15"/>
                                        </p:tgtEl>
                                        <p:attrNameLst>
                                          <p:attrName>ppt_x</p:attrName>
                                        </p:attrNameLst>
                                      </p:cBhvr>
                                      <p:tavLst>
                                        <p:tav tm="0">
                                          <p:val>
                                            <p:strVal val="#ppt_x"/>
                                          </p:val>
                                        </p:tav>
                                        <p:tav tm="100000">
                                          <p:val>
                                            <p:strVal val="#ppt_x"/>
                                          </p:val>
                                        </p:tav>
                                      </p:tavLst>
                                    </p:anim>
                                    <p:anim calcmode="lin" valueType="num">
                                      <p:cBhvr additive="base">
                                        <p:cTn id="8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7"/>
                                        </p:tgtEl>
                                        <p:attrNameLst>
                                          <p:attrName>style.visibility</p:attrName>
                                        </p:attrNameLst>
                                      </p:cBhvr>
                                      <p:to>
                                        <p:strVal val="visible"/>
                                      </p:to>
                                    </p:set>
                                    <p:anim calcmode="lin" valueType="num">
                                      <p:cBhvr additive="base">
                                        <p:cTn id="85" dur="500" fill="hold"/>
                                        <p:tgtEl>
                                          <p:spTgt spid="17"/>
                                        </p:tgtEl>
                                        <p:attrNameLst>
                                          <p:attrName>ppt_x</p:attrName>
                                        </p:attrNameLst>
                                      </p:cBhvr>
                                      <p:tavLst>
                                        <p:tav tm="0">
                                          <p:val>
                                            <p:strVal val="#ppt_x"/>
                                          </p:val>
                                        </p:tav>
                                        <p:tav tm="100000">
                                          <p:val>
                                            <p:strVal val="#ppt_x"/>
                                          </p:val>
                                        </p:tav>
                                      </p:tavLst>
                                    </p:anim>
                                    <p:anim calcmode="lin" valueType="num">
                                      <p:cBhvr additive="base">
                                        <p:cTn id="8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7" grpId="0" animBg="1"/>
      <p:bldP spid="18" grpId="0" animBg="1"/>
      <p:bldP spid="19" grpId="0" animBg="1"/>
      <p:bldP spid="21" grpId="0" animBg="1"/>
      <p:bldP spid="22" grpId="0" animBg="1"/>
      <p:bldP spid="23" grpId="0" animBg="1"/>
      <p:bldP spid="24" grpId="0" animBg="1"/>
      <p:bldP spid="25" grpId="0" animBg="1"/>
      <p:bldP spid="27" grpId="0" animBg="1"/>
      <p:bldP spid="2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581227" y="2508800"/>
            <a:ext cx="4188811" cy="29391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a:solidFill>
                  <a:schemeClr val="tx1"/>
                </a:solidFill>
              </a:rPr>
              <a:t>Bereits gezahlt:</a:t>
            </a:r>
            <a:endParaRPr lang="de-DE" u="sng" dirty="0">
              <a:solidFill>
                <a:schemeClr val="tx1"/>
              </a:solidFill>
            </a:endParaRPr>
          </a:p>
        </p:txBody>
      </p:sp>
      <p:sp>
        <p:nvSpPr>
          <p:cNvPr id="8" name="Rechteck 7"/>
          <p:cNvSpPr/>
          <p:nvPr/>
        </p:nvSpPr>
        <p:spPr>
          <a:xfrm>
            <a:off x="1469031" y="718522"/>
            <a:ext cx="10148340" cy="58846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Schlusskostenrechnung</a:t>
            </a:r>
          </a:p>
        </p:txBody>
      </p:sp>
      <p:sp>
        <p:nvSpPr>
          <p:cNvPr id="6" name="Rectangle 1"/>
          <p:cNvSpPr>
            <a:spLocks noChangeArrowheads="1"/>
          </p:cNvSpPr>
          <p:nvPr/>
        </p:nvSpPr>
        <p:spPr bwMode="auto">
          <a:xfrm>
            <a:off x="606401" y="1329795"/>
            <a:ext cx="1805441" cy="369332"/>
          </a:xfrm>
          <a:prstGeom prst="rect">
            <a:avLst/>
          </a:prstGeom>
          <a:solidFill>
            <a:schemeClr val="accent2">
              <a:lumMod val="60000"/>
              <a:lumOff val="40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Davon tragen:</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 Carus</a:t>
            </a:r>
          </a:p>
        </p:txBody>
      </p:sp>
      <p:sp>
        <p:nvSpPr>
          <p:cNvPr id="13" name="Rectangle 1"/>
          <p:cNvSpPr>
            <a:spLocks noChangeArrowheads="1"/>
          </p:cNvSpPr>
          <p:nvPr/>
        </p:nvSpPr>
        <p:spPr bwMode="auto">
          <a:xfrm>
            <a:off x="3805072" y="2561308"/>
            <a:ext cx="1544038"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 798,00 EUR</a:t>
            </a:r>
          </a:p>
        </p:txBody>
      </p:sp>
      <p:sp>
        <p:nvSpPr>
          <p:cNvPr id="15" name="Rectangle 1"/>
          <p:cNvSpPr>
            <a:spLocks noChangeArrowheads="1"/>
          </p:cNvSpPr>
          <p:nvPr/>
        </p:nvSpPr>
        <p:spPr bwMode="auto">
          <a:xfrm>
            <a:off x="606401" y="1690439"/>
            <a:ext cx="5351487"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der Kläger  	                          =  873,00 EUR</a:t>
            </a:r>
          </a:p>
        </p:txBody>
      </p:sp>
      <p:grpSp>
        <p:nvGrpSpPr>
          <p:cNvPr id="27" name="Gruppieren 26"/>
          <p:cNvGrpSpPr/>
          <p:nvPr/>
        </p:nvGrpSpPr>
        <p:grpSpPr>
          <a:xfrm>
            <a:off x="581227" y="3958755"/>
            <a:ext cx="4767883" cy="442809"/>
            <a:chOff x="1190005" y="6361812"/>
            <a:chExt cx="4767883" cy="442809"/>
          </a:xfrm>
        </p:grpSpPr>
        <p:sp>
          <p:nvSpPr>
            <p:cNvPr id="25" name="Rechteck 2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solidFill>
                    <a:schemeClr val="tx1"/>
                  </a:solidFill>
                </a:rPr>
                <a:t>Rest</a:t>
              </a:r>
            </a:p>
          </p:txBody>
        </p:sp>
        <p:sp>
          <p:nvSpPr>
            <p:cNvPr id="23" name="Rectangle 1"/>
            <p:cNvSpPr>
              <a:spLocks noChangeArrowheads="1"/>
            </p:cNvSpPr>
            <p:nvPr/>
          </p:nvSpPr>
          <p:spPr bwMode="auto">
            <a:xfrm>
              <a:off x="4436069" y="6435289"/>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  75,00 EUR</a:t>
              </a:r>
            </a:p>
          </p:txBody>
        </p:sp>
      </p:grpSp>
      <p:sp>
        <p:nvSpPr>
          <p:cNvPr id="28" name="Abgerundetes Rechteck 27"/>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12" name="Gefaltete Ecke 11"/>
          <p:cNvSpPr/>
          <p:nvPr/>
        </p:nvSpPr>
        <p:spPr>
          <a:xfrm rot="20966562">
            <a:off x="7366953" y="3045855"/>
            <a:ext cx="1473356" cy="1449171"/>
          </a:xfrm>
          <a:prstGeom prst="foldedCorner">
            <a:avLst/>
          </a:prstGeom>
          <a:solidFill>
            <a:srgbClr val="EDABD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tx1"/>
                </a:solidFill>
                <a:latin typeface="MV Boli" panose="02000500030200090000" pitchFamily="2" charset="0"/>
                <a:cs typeface="MV Boli" panose="02000500030200090000" pitchFamily="2" charset="0"/>
              </a:rPr>
              <a:t>keine </a:t>
            </a:r>
            <a:r>
              <a:rPr lang="de-DE" sz="1600" dirty="0" err="1">
                <a:solidFill>
                  <a:schemeClr val="tx1"/>
                </a:solidFill>
                <a:latin typeface="MV Boli" panose="02000500030200090000" pitchFamily="2" charset="0"/>
                <a:cs typeface="MV Boli" panose="02000500030200090000" pitchFamily="2" charset="0"/>
              </a:rPr>
              <a:t>Mithaft</a:t>
            </a:r>
            <a:r>
              <a:rPr lang="de-DE" sz="1600" dirty="0">
                <a:solidFill>
                  <a:schemeClr val="tx1"/>
                </a:solidFill>
                <a:latin typeface="MV Boli" panose="02000500030200090000" pitchFamily="2" charset="0"/>
                <a:cs typeface="MV Boli" panose="02000500030200090000" pitchFamily="2" charset="0"/>
              </a:rPr>
              <a:t>!!</a:t>
            </a:r>
          </a:p>
        </p:txBody>
      </p:sp>
    </p:spTree>
    <p:extLst>
      <p:ext uri="{BB962C8B-B14F-4D97-AF65-F5344CB8AC3E}">
        <p14:creationId xmlns:p14="http://schemas.microsoft.com/office/powerpoint/2010/main" val="2207401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7"/>
                                        </p:tgtEl>
                                        <p:attrNameLst>
                                          <p:attrName>style.visibility</p:attrName>
                                        </p:attrNameLst>
                                      </p:cBhvr>
                                      <p:to>
                                        <p:strVal val="visible"/>
                                      </p:to>
                                    </p:set>
                                    <p:anim calcmode="lin" valueType="num">
                                      <p:cBhvr additive="base">
                                        <p:cTn id="31" dur="500" fill="hold"/>
                                        <p:tgtEl>
                                          <p:spTgt spid="27"/>
                                        </p:tgtEl>
                                        <p:attrNameLst>
                                          <p:attrName>ppt_x</p:attrName>
                                        </p:attrNameLst>
                                      </p:cBhvr>
                                      <p:tavLst>
                                        <p:tav tm="0">
                                          <p:val>
                                            <p:strVal val="#ppt_x"/>
                                          </p:val>
                                        </p:tav>
                                        <p:tav tm="100000">
                                          <p:val>
                                            <p:strVal val="#ppt_x"/>
                                          </p:val>
                                        </p:tav>
                                      </p:tavLst>
                                    </p:anim>
                                    <p:anim calcmode="lin" valueType="num">
                                      <p:cBhvr additive="base">
                                        <p:cTn id="32"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p:cTn id="37" dur="500" fill="hold"/>
                                        <p:tgtEl>
                                          <p:spTgt spid="12"/>
                                        </p:tgtEl>
                                        <p:attrNameLst>
                                          <p:attrName>ppt_w</p:attrName>
                                        </p:attrNameLst>
                                      </p:cBhvr>
                                      <p:tavLst>
                                        <p:tav tm="0">
                                          <p:val>
                                            <p:fltVal val="0"/>
                                          </p:val>
                                        </p:tav>
                                        <p:tav tm="100000">
                                          <p:val>
                                            <p:strVal val="#ppt_w"/>
                                          </p:val>
                                        </p:tav>
                                      </p:tavLst>
                                    </p:anim>
                                    <p:anim calcmode="lin" valueType="num">
                                      <p:cBhvr>
                                        <p:cTn id="38" dur="500" fill="hold"/>
                                        <p:tgtEl>
                                          <p:spTgt spid="12"/>
                                        </p:tgtEl>
                                        <p:attrNameLst>
                                          <p:attrName>ppt_h</p:attrName>
                                        </p:attrNameLst>
                                      </p:cBhvr>
                                      <p:tavLst>
                                        <p:tav tm="0">
                                          <p:val>
                                            <p:fltVal val="0"/>
                                          </p:val>
                                        </p:tav>
                                        <p:tav tm="100000">
                                          <p:val>
                                            <p:strVal val="#ppt_h"/>
                                          </p:val>
                                        </p:tav>
                                      </p:tavLst>
                                    </p:anim>
                                    <p:animEffect transition="in" filter="fade">
                                      <p:cBhvr>
                                        <p:cTn id="3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13" grpId="0" animBg="1"/>
      <p:bldP spid="15" grpId="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352804"/>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a:t>	Alle Kosten sind nun gem. § 9 Abs. 3 Nr. 1 GKG fällig. Gem. § 28 Abs. 1 </a:t>
            </a:r>
            <a:r>
              <a:rPr lang="de-DE" sz="2000" dirty="0" err="1"/>
              <a:t>KostVfg</a:t>
            </a:r>
            <a:r>
              <a:rPr lang="de-DE" sz="2000" dirty="0"/>
              <a:t>. Ist</a:t>
            </a:r>
          </a:p>
          <a:p>
            <a:r>
              <a:rPr lang="de-DE" sz="2000" dirty="0"/>
              <a:t>	nunmehr eine neue Kostenrechnung die Schlusskostenrechnung, zu erstellen.</a:t>
            </a: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Schluss-KR </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 Carus</a:t>
            </a:r>
          </a:p>
        </p:txBody>
      </p:sp>
      <p:sp>
        <p:nvSpPr>
          <p:cNvPr id="15" name="Rectangle 1"/>
          <p:cNvSpPr>
            <a:spLocks noChangeArrowheads="1"/>
          </p:cNvSpPr>
          <p:nvPr/>
        </p:nvSpPr>
        <p:spPr bwMode="auto">
          <a:xfrm>
            <a:off x="1466388" y="3603504"/>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a:t> 	Kostenschuldner sind gem. § 29 Nr. 1 GKG die </a:t>
            </a:r>
            <a:r>
              <a:rPr lang="de-DE" sz="2000" dirty="0">
                <a:solidFill>
                  <a:srgbClr val="FF0000"/>
                </a:solidFill>
              </a:rPr>
              <a:t>Klägerin</a:t>
            </a:r>
            <a:r>
              <a:rPr lang="de-DE" sz="2000" dirty="0"/>
              <a:t>, als Entscheidungsschuldnerin.</a:t>
            </a:r>
          </a:p>
          <a:p>
            <a:endParaRPr lang="de-DE" sz="2000" dirty="0"/>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a)</a:t>
            </a:r>
          </a:p>
        </p:txBody>
      </p:sp>
      <p:sp>
        <p:nvSpPr>
          <p:cNvPr id="13" name="Flussdiagramm: Verbinder 12"/>
          <p:cNvSpPr/>
          <p:nvPr/>
        </p:nvSpPr>
        <p:spPr>
          <a:xfrm>
            <a:off x="1130632" y="3377293"/>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b)</a:t>
            </a:r>
          </a:p>
        </p:txBody>
      </p:sp>
      <p:grpSp>
        <p:nvGrpSpPr>
          <p:cNvPr id="3" name="Gruppieren 2"/>
          <p:cNvGrpSpPr/>
          <p:nvPr/>
        </p:nvGrpSpPr>
        <p:grpSpPr>
          <a:xfrm>
            <a:off x="1130632" y="4659559"/>
            <a:ext cx="10486734" cy="988667"/>
            <a:chOff x="1130632" y="5020754"/>
            <a:chExt cx="10486734" cy="988667"/>
          </a:xfrm>
        </p:grpSpPr>
        <p:sp>
          <p:nvSpPr>
            <p:cNvPr id="17" name="Rectangle 1"/>
            <p:cNvSpPr>
              <a:spLocks noChangeArrowheads="1"/>
            </p:cNvSpPr>
            <p:nvPr/>
          </p:nvSpPr>
          <p:spPr bwMode="auto">
            <a:xfrm>
              <a:off x="1466387" y="5086091"/>
              <a:ext cx="10150979" cy="92333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	Für die offene Forderung erfolgt eine  </a:t>
              </a:r>
              <a:r>
                <a:rPr lang="de-DE" u="sng" dirty="0">
                  <a:solidFill>
                    <a:srgbClr val="FF0000"/>
                  </a:solidFill>
                </a:rPr>
                <a:t>Sollstellung </a:t>
              </a:r>
              <a:r>
                <a:rPr lang="de-DE" dirty="0">
                  <a:solidFill>
                    <a:srgbClr val="FF0000"/>
                  </a:solidFill>
                </a:rPr>
                <a:t>  </a:t>
              </a:r>
              <a:r>
                <a:rPr lang="de-DE" dirty="0"/>
                <a:t>gem. §§ 4 Abs. 2, 15 Abs. 1 und 25 </a:t>
              </a:r>
              <a:r>
                <a:rPr lang="de-DE" dirty="0" err="1"/>
                <a:t>KostVfg</a:t>
              </a:r>
              <a:r>
                <a:rPr lang="de-DE" dirty="0"/>
                <a:t> 	zu Lasten der Klägerin. Es gibt keine </a:t>
              </a:r>
              <a:r>
                <a:rPr lang="de-DE" dirty="0" err="1"/>
                <a:t>Mithaft</a:t>
              </a:r>
              <a:r>
                <a:rPr lang="de-DE" dirty="0"/>
                <a:t>. </a:t>
              </a:r>
              <a:r>
                <a:rPr lang="de-DE" i="1" dirty="0">
                  <a:solidFill>
                    <a:schemeClr val="accent2"/>
                  </a:solidFill>
                </a:rPr>
                <a:t>(Mithaftteil aus Baustein G fällt weg.)</a:t>
              </a:r>
            </a:p>
            <a:p>
              <a:endParaRPr lang="de-DE" i="1" dirty="0"/>
            </a:p>
          </p:txBody>
        </p:sp>
        <p:sp>
          <p:nvSpPr>
            <p:cNvPr id="14" name="Flussdiagramm: Verbinder 13"/>
            <p:cNvSpPr/>
            <p:nvPr/>
          </p:nvSpPr>
          <p:spPr>
            <a:xfrm>
              <a:off x="1130632" y="5020754"/>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p>
          </p:txBody>
        </p:sp>
      </p:grpSp>
      <p:sp>
        <p:nvSpPr>
          <p:cNvPr id="16" name="Rechteck 15"/>
          <p:cNvSpPr/>
          <p:nvPr/>
        </p:nvSpPr>
        <p:spPr>
          <a:xfrm>
            <a:off x="11351364" y="2450624"/>
            <a:ext cx="532014" cy="55733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a:solidFill>
                  <a:schemeClr val="tx1"/>
                </a:solidFill>
              </a:rPr>
              <a:t>E</a:t>
            </a:r>
          </a:p>
        </p:txBody>
      </p:sp>
      <p:sp>
        <p:nvSpPr>
          <p:cNvPr id="18" name="Rechteck 17"/>
          <p:cNvSpPr/>
          <p:nvPr/>
        </p:nvSpPr>
        <p:spPr>
          <a:xfrm>
            <a:off x="11421117" y="3639741"/>
            <a:ext cx="532014" cy="55733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a:solidFill>
                  <a:schemeClr val="tx1"/>
                </a:solidFill>
              </a:rPr>
              <a:t>F</a:t>
            </a:r>
            <a:r>
              <a:rPr lang="de-DE" sz="1600" dirty="0">
                <a:solidFill>
                  <a:schemeClr val="tx1"/>
                </a:solidFill>
              </a:rPr>
              <a:t>1</a:t>
            </a:r>
            <a:endParaRPr lang="de-DE" sz="1200" dirty="0">
              <a:solidFill>
                <a:schemeClr val="tx1"/>
              </a:solidFill>
            </a:endParaRPr>
          </a:p>
        </p:txBody>
      </p:sp>
      <p:sp>
        <p:nvSpPr>
          <p:cNvPr id="19" name="Rechteck 18"/>
          <p:cNvSpPr/>
          <p:nvPr/>
        </p:nvSpPr>
        <p:spPr>
          <a:xfrm>
            <a:off x="11433910" y="5136684"/>
            <a:ext cx="532014" cy="55733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a:solidFill>
                  <a:schemeClr val="tx1"/>
                </a:solidFill>
              </a:rPr>
              <a:t>G</a:t>
            </a:r>
            <a:r>
              <a:rPr lang="de-DE" sz="1600" dirty="0">
                <a:solidFill>
                  <a:schemeClr val="tx1"/>
                </a:solidFill>
              </a:rPr>
              <a:t>2</a:t>
            </a:r>
            <a:endParaRPr lang="de-DE" sz="1200" dirty="0">
              <a:solidFill>
                <a:schemeClr val="tx1"/>
              </a:solidFill>
            </a:endParaRPr>
          </a:p>
        </p:txBody>
      </p:sp>
    </p:spTree>
    <p:extLst>
      <p:ext uri="{BB962C8B-B14F-4D97-AF65-F5344CB8AC3E}">
        <p14:creationId xmlns:p14="http://schemas.microsoft.com/office/powerpoint/2010/main" val="3428856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randombar(horizontal)">
                                      <p:cBhvr>
                                        <p:cTn id="25" dur="500"/>
                                        <p:tgtEl>
                                          <p:spTgt spid="16"/>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grpId="0" nodeType="click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randombar(horizontal)">
                                      <p:cBhvr>
                                        <p:cTn id="30" dur="500"/>
                                        <p:tgtEl>
                                          <p:spTgt spid="18"/>
                                        </p:tgtEl>
                                      </p:cBhvr>
                                    </p:animEffec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randombar(horizontal)">
                                      <p:cBhvr>
                                        <p:cTn id="35"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18" grpId="0" animBg="1"/>
      <p:bldP spid="1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bgerundetes Rechteck 16"/>
          <p:cNvSpPr/>
          <p:nvPr/>
        </p:nvSpPr>
        <p:spPr>
          <a:xfrm>
            <a:off x="1229193" y="749509"/>
            <a:ext cx="10193311" cy="4860136"/>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dirty="0"/>
              <a:t>Herr Sonne, vertreten durch Rechtsanwalt Nebel, reicht Klage, gegen Frau Wolke ein, wegen einer Forderung in Höhe von 6.566,25 EUR ein. </a:t>
            </a:r>
          </a:p>
          <a:p>
            <a:r>
              <a:rPr lang="de-DE" dirty="0"/>
              <a:t>Es wird ein Termin zur mündlichen Verhandlung, durch den Richter, anberaumt und es ergeht folgender Beweisbeschluss: „Die Zeugin Frau Martina Meinung soll zur Behauptung der Beklagten, nun vertreten durch Rechtsanwalt Hagel, vernommen werden und wird zum Termin geladen. Die Beklagte hat einen hinreichenden Kostenvorschuss in Höhe von 80,00 EUR zu leisten.“</a:t>
            </a:r>
          </a:p>
          <a:p>
            <a:r>
              <a:rPr lang="de-DE" dirty="0"/>
              <a:t>Laut Protokoll beginnt die </a:t>
            </a:r>
            <a:r>
              <a:rPr lang="de-DE" dirty="0" err="1"/>
              <a:t>Beweissaufnahme</a:t>
            </a:r>
            <a:r>
              <a:rPr lang="de-DE" dirty="0"/>
              <a:t> in einer Videokonferenz, um 10.15 Uhr und wird um 12.10 Uhr beendet.</a:t>
            </a:r>
          </a:p>
          <a:p>
            <a:r>
              <a:rPr lang="de-DE" dirty="0"/>
              <a:t>Nach </a:t>
            </a:r>
            <a:r>
              <a:rPr lang="de-DE" dirty="0" err="1"/>
              <a:t>Beweissaufnahme</a:t>
            </a:r>
            <a:r>
              <a:rPr lang="de-DE" dirty="0"/>
              <a:t> in einer Videokonferenz ergeht folgendes Urteil: </a:t>
            </a:r>
          </a:p>
          <a:p>
            <a:r>
              <a:rPr lang="de-DE" dirty="0"/>
              <a:t> „1. Die Beklagte zahlt an die Kläger, zum Ausgleich der Forderung, 5.350,00 EUR. Im Übrigen wird die Klage abgewiesen.</a:t>
            </a:r>
          </a:p>
          <a:p>
            <a:r>
              <a:rPr lang="de-DE" dirty="0"/>
              <a:t>…2. Die Kosten des Rechtsstreits tragen der Kläger zu 20% und die Beklagte zu 80%...“</a:t>
            </a:r>
          </a:p>
          <a:p>
            <a:r>
              <a:rPr lang="de-DE" dirty="0"/>
              <a:t> </a:t>
            </a:r>
          </a:p>
          <a:p>
            <a:r>
              <a:rPr lang="de-DE" dirty="0"/>
              <a:t>Die Zeugin wird antragsgemäß in Höhe von 85,70 EUR entschädigt.</a:t>
            </a:r>
          </a:p>
          <a:p>
            <a:r>
              <a:rPr lang="de-DE" dirty="0"/>
              <a:t> </a:t>
            </a:r>
          </a:p>
        </p:txBody>
      </p:sp>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10148340"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 Carus</a:t>
            </a: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3.</a:t>
            </a:r>
          </a:p>
        </p:txBody>
      </p:sp>
      <p:sp>
        <p:nvSpPr>
          <p:cNvPr id="18" name="Gefaltete Ecke 17"/>
          <p:cNvSpPr/>
          <p:nvPr/>
        </p:nvSpPr>
        <p:spPr>
          <a:xfrm>
            <a:off x="2432027" y="5025928"/>
            <a:ext cx="1526944" cy="1526303"/>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solidFill>
                  <a:schemeClr val="tx1"/>
                </a:solidFill>
                <a:latin typeface="MV Boli" panose="02000500030200090000" pitchFamily="2" charset="0"/>
                <a:cs typeface="MV Boli" panose="02000500030200090000" pitchFamily="2" charset="0"/>
              </a:rPr>
              <a:t>Wie viele</a:t>
            </a:r>
          </a:p>
          <a:p>
            <a:pPr algn="ctr"/>
            <a:r>
              <a:rPr lang="de-DE" sz="2000" dirty="0">
                <a:solidFill>
                  <a:schemeClr val="tx1"/>
                </a:solidFill>
                <a:latin typeface="MV Boli" panose="02000500030200090000" pitchFamily="2" charset="0"/>
                <a:cs typeface="MV Boli" panose="02000500030200090000" pitchFamily="2" charset="0"/>
              </a:rPr>
              <a:t>KRs</a:t>
            </a:r>
          </a:p>
          <a:p>
            <a:pPr algn="ctr"/>
            <a:r>
              <a:rPr lang="de-DE" sz="2000" dirty="0">
                <a:solidFill>
                  <a:schemeClr val="tx1"/>
                </a:solidFill>
                <a:latin typeface="MV Boli" panose="02000500030200090000" pitchFamily="2" charset="0"/>
                <a:cs typeface="MV Boli" panose="02000500030200090000" pitchFamily="2" charset="0"/>
              </a:rPr>
              <a:t>sind zu fertigen?</a:t>
            </a:r>
          </a:p>
        </p:txBody>
      </p:sp>
      <p:sp>
        <p:nvSpPr>
          <p:cNvPr id="19" name="Gefaltete Ecke 18"/>
          <p:cNvSpPr/>
          <p:nvPr/>
        </p:nvSpPr>
        <p:spPr>
          <a:xfrm rot="20944963">
            <a:off x="4453519" y="5079709"/>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solidFill>
                  <a:schemeClr val="tx1"/>
                </a:solidFill>
                <a:latin typeface="MV Boli" panose="02000500030200090000" pitchFamily="2" charset="0"/>
                <a:cs typeface="MV Boli" panose="02000500030200090000" pitchFamily="2" charset="0"/>
              </a:rPr>
              <a:t>1.Vorschuss-KR</a:t>
            </a:r>
          </a:p>
        </p:txBody>
      </p:sp>
      <p:sp>
        <p:nvSpPr>
          <p:cNvPr id="12" name="Gefaltete Ecke 11"/>
          <p:cNvSpPr/>
          <p:nvPr/>
        </p:nvSpPr>
        <p:spPr>
          <a:xfrm>
            <a:off x="8003370" y="5120469"/>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solidFill>
                  <a:schemeClr val="tx1"/>
                </a:solidFill>
                <a:latin typeface="MV Boli" panose="02000500030200090000" pitchFamily="2" charset="0"/>
                <a:cs typeface="MV Boli" panose="02000500030200090000" pitchFamily="2" charset="0"/>
              </a:rPr>
              <a:t>Schluss-KR= </a:t>
            </a:r>
            <a:r>
              <a:rPr lang="de-DE" sz="2800" b="1" dirty="0">
                <a:solidFill>
                  <a:schemeClr val="tx1"/>
                </a:solidFill>
                <a:latin typeface="MV Boli" panose="02000500030200090000" pitchFamily="2" charset="0"/>
                <a:cs typeface="MV Boli" panose="02000500030200090000" pitchFamily="2" charset="0"/>
              </a:rPr>
              <a:t>3</a:t>
            </a:r>
          </a:p>
        </p:txBody>
      </p:sp>
      <p:sp>
        <p:nvSpPr>
          <p:cNvPr id="13" name="Gefaltete Ecke 12"/>
          <p:cNvSpPr/>
          <p:nvPr/>
        </p:nvSpPr>
        <p:spPr>
          <a:xfrm>
            <a:off x="6201350" y="5091714"/>
            <a:ext cx="1603251" cy="1555058"/>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solidFill>
                  <a:schemeClr val="tx1"/>
                </a:solidFill>
                <a:latin typeface="MV Boli" panose="02000500030200090000" pitchFamily="2" charset="0"/>
                <a:cs typeface="MV Boli" panose="02000500030200090000" pitchFamily="2" charset="0"/>
              </a:rPr>
              <a:t>Zeugen-Vorschuss-KR</a:t>
            </a:r>
          </a:p>
        </p:txBody>
      </p:sp>
    </p:spTree>
    <p:extLst>
      <p:ext uri="{BB962C8B-B14F-4D97-AF65-F5344CB8AC3E}">
        <p14:creationId xmlns:p14="http://schemas.microsoft.com/office/powerpoint/2010/main" val="265359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1000" fill="hold"/>
                                        <p:tgtEl>
                                          <p:spTgt spid="16"/>
                                        </p:tgtEl>
                                        <p:attrNameLst>
                                          <p:attrName>ppt_w</p:attrName>
                                        </p:attrNameLst>
                                      </p:cBhvr>
                                      <p:tavLst>
                                        <p:tav tm="0">
                                          <p:val>
                                            <p:fltVal val="0"/>
                                          </p:val>
                                        </p:tav>
                                        <p:tav tm="100000">
                                          <p:val>
                                            <p:strVal val="#ppt_w"/>
                                          </p:val>
                                        </p:tav>
                                      </p:tavLst>
                                    </p:anim>
                                    <p:anim calcmode="lin" valueType="num">
                                      <p:cBhvr>
                                        <p:cTn id="16" dur="1000" fill="hold"/>
                                        <p:tgtEl>
                                          <p:spTgt spid="16"/>
                                        </p:tgtEl>
                                        <p:attrNameLst>
                                          <p:attrName>ppt_h</p:attrName>
                                        </p:attrNameLst>
                                      </p:cBhvr>
                                      <p:tavLst>
                                        <p:tav tm="0">
                                          <p:val>
                                            <p:fltVal val="0"/>
                                          </p:val>
                                        </p:tav>
                                        <p:tav tm="100000">
                                          <p:val>
                                            <p:strVal val="#ppt_h"/>
                                          </p:val>
                                        </p:tav>
                                      </p:tavLst>
                                    </p:anim>
                                    <p:anim calcmode="lin" valueType="num">
                                      <p:cBhvr>
                                        <p:cTn id="17" dur="1000" fill="hold"/>
                                        <p:tgtEl>
                                          <p:spTgt spid="16"/>
                                        </p:tgtEl>
                                        <p:attrNameLst>
                                          <p:attrName>style.rotation</p:attrName>
                                        </p:attrNameLst>
                                      </p:cBhvr>
                                      <p:tavLst>
                                        <p:tav tm="0">
                                          <p:val>
                                            <p:fltVal val="90"/>
                                          </p:val>
                                        </p:tav>
                                        <p:tav tm="100000">
                                          <p:val>
                                            <p:fltVal val="0"/>
                                          </p:val>
                                        </p:tav>
                                      </p:tavLst>
                                    </p:anim>
                                    <p:animEffect transition="in" filter="fade">
                                      <p:cBhvr>
                                        <p:cTn id="18" dur="10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 calcmode="lin" valueType="num">
                                      <p:cBhvr>
                                        <p:cTn id="29" dur="500" fill="hold"/>
                                        <p:tgtEl>
                                          <p:spTgt spid="18"/>
                                        </p:tgtEl>
                                        <p:attrNameLst>
                                          <p:attrName>ppt_w</p:attrName>
                                        </p:attrNameLst>
                                      </p:cBhvr>
                                      <p:tavLst>
                                        <p:tav tm="0">
                                          <p:val>
                                            <p:fltVal val="0"/>
                                          </p:val>
                                        </p:tav>
                                        <p:tav tm="100000">
                                          <p:val>
                                            <p:strVal val="#ppt_w"/>
                                          </p:val>
                                        </p:tav>
                                      </p:tavLst>
                                    </p:anim>
                                    <p:anim calcmode="lin" valueType="num">
                                      <p:cBhvr>
                                        <p:cTn id="30" dur="500" fill="hold"/>
                                        <p:tgtEl>
                                          <p:spTgt spid="18"/>
                                        </p:tgtEl>
                                        <p:attrNameLst>
                                          <p:attrName>ppt_h</p:attrName>
                                        </p:attrNameLst>
                                      </p:cBhvr>
                                      <p:tavLst>
                                        <p:tav tm="0">
                                          <p:val>
                                            <p:fltVal val="0"/>
                                          </p:val>
                                        </p:tav>
                                        <p:tav tm="100000">
                                          <p:val>
                                            <p:strVal val="#ppt_h"/>
                                          </p:val>
                                        </p:tav>
                                      </p:tavLst>
                                    </p:anim>
                                    <p:animEffect transition="in" filter="fade">
                                      <p:cBhvr>
                                        <p:cTn id="31" dur="500"/>
                                        <p:tgtEl>
                                          <p:spTgt spid="18"/>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19"/>
                                        </p:tgtEl>
                                        <p:attrNameLst>
                                          <p:attrName>style.visibility</p:attrName>
                                        </p:attrNameLst>
                                      </p:cBhvr>
                                      <p:to>
                                        <p:strVal val="visible"/>
                                      </p:to>
                                    </p:set>
                                    <p:anim calcmode="lin" valueType="num">
                                      <p:cBhvr>
                                        <p:cTn id="36" dur="500" fill="hold"/>
                                        <p:tgtEl>
                                          <p:spTgt spid="19"/>
                                        </p:tgtEl>
                                        <p:attrNameLst>
                                          <p:attrName>ppt_w</p:attrName>
                                        </p:attrNameLst>
                                      </p:cBhvr>
                                      <p:tavLst>
                                        <p:tav tm="0">
                                          <p:val>
                                            <p:fltVal val="0"/>
                                          </p:val>
                                        </p:tav>
                                        <p:tav tm="100000">
                                          <p:val>
                                            <p:strVal val="#ppt_w"/>
                                          </p:val>
                                        </p:tav>
                                      </p:tavLst>
                                    </p:anim>
                                    <p:anim calcmode="lin" valueType="num">
                                      <p:cBhvr>
                                        <p:cTn id="37" dur="500" fill="hold"/>
                                        <p:tgtEl>
                                          <p:spTgt spid="19"/>
                                        </p:tgtEl>
                                        <p:attrNameLst>
                                          <p:attrName>ppt_h</p:attrName>
                                        </p:attrNameLst>
                                      </p:cBhvr>
                                      <p:tavLst>
                                        <p:tav tm="0">
                                          <p:val>
                                            <p:fltVal val="0"/>
                                          </p:val>
                                        </p:tav>
                                        <p:tav tm="100000">
                                          <p:val>
                                            <p:strVal val="#ppt_h"/>
                                          </p:val>
                                        </p:tav>
                                      </p:tavLst>
                                    </p:anim>
                                    <p:animEffect transition="in" filter="fade">
                                      <p:cBhvr>
                                        <p:cTn id="38" dur="500"/>
                                        <p:tgtEl>
                                          <p:spTgt spid="19"/>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p:cTn id="43" dur="500" fill="hold"/>
                                        <p:tgtEl>
                                          <p:spTgt spid="13"/>
                                        </p:tgtEl>
                                        <p:attrNameLst>
                                          <p:attrName>ppt_w</p:attrName>
                                        </p:attrNameLst>
                                      </p:cBhvr>
                                      <p:tavLst>
                                        <p:tav tm="0">
                                          <p:val>
                                            <p:fltVal val="0"/>
                                          </p:val>
                                        </p:tav>
                                        <p:tav tm="100000">
                                          <p:val>
                                            <p:strVal val="#ppt_w"/>
                                          </p:val>
                                        </p:tav>
                                      </p:tavLst>
                                    </p:anim>
                                    <p:anim calcmode="lin" valueType="num">
                                      <p:cBhvr>
                                        <p:cTn id="44" dur="500" fill="hold"/>
                                        <p:tgtEl>
                                          <p:spTgt spid="13"/>
                                        </p:tgtEl>
                                        <p:attrNameLst>
                                          <p:attrName>ppt_h</p:attrName>
                                        </p:attrNameLst>
                                      </p:cBhvr>
                                      <p:tavLst>
                                        <p:tav tm="0">
                                          <p:val>
                                            <p:fltVal val="0"/>
                                          </p:val>
                                        </p:tav>
                                        <p:tav tm="100000">
                                          <p:val>
                                            <p:strVal val="#ppt_h"/>
                                          </p:val>
                                        </p:tav>
                                      </p:tavLst>
                                    </p:anim>
                                    <p:animEffect transition="in" filter="fade">
                                      <p:cBhvr>
                                        <p:cTn id="45" dur="500"/>
                                        <p:tgtEl>
                                          <p:spTgt spid="13"/>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grpId="0" nodeType="clickEffect">
                                  <p:stCondLst>
                                    <p:cond delay="0"/>
                                  </p:stCondLst>
                                  <p:childTnLst>
                                    <p:set>
                                      <p:cBhvr>
                                        <p:cTn id="49" dur="1" fill="hold">
                                          <p:stCondLst>
                                            <p:cond delay="0"/>
                                          </p:stCondLst>
                                        </p:cTn>
                                        <p:tgtEl>
                                          <p:spTgt spid="12"/>
                                        </p:tgtEl>
                                        <p:attrNameLst>
                                          <p:attrName>style.visibility</p:attrName>
                                        </p:attrNameLst>
                                      </p:cBhvr>
                                      <p:to>
                                        <p:strVal val="visible"/>
                                      </p:to>
                                    </p:set>
                                    <p:anim calcmode="lin" valueType="num">
                                      <p:cBhvr>
                                        <p:cTn id="50" dur="500" fill="hold"/>
                                        <p:tgtEl>
                                          <p:spTgt spid="12"/>
                                        </p:tgtEl>
                                        <p:attrNameLst>
                                          <p:attrName>ppt_w</p:attrName>
                                        </p:attrNameLst>
                                      </p:cBhvr>
                                      <p:tavLst>
                                        <p:tav tm="0">
                                          <p:val>
                                            <p:fltVal val="0"/>
                                          </p:val>
                                        </p:tav>
                                        <p:tav tm="100000">
                                          <p:val>
                                            <p:strVal val="#ppt_w"/>
                                          </p:val>
                                        </p:tav>
                                      </p:tavLst>
                                    </p:anim>
                                    <p:anim calcmode="lin" valueType="num">
                                      <p:cBhvr>
                                        <p:cTn id="51" dur="500" fill="hold"/>
                                        <p:tgtEl>
                                          <p:spTgt spid="12"/>
                                        </p:tgtEl>
                                        <p:attrNameLst>
                                          <p:attrName>ppt_h</p:attrName>
                                        </p:attrNameLst>
                                      </p:cBhvr>
                                      <p:tavLst>
                                        <p:tav tm="0">
                                          <p:val>
                                            <p:fltVal val="0"/>
                                          </p:val>
                                        </p:tav>
                                        <p:tav tm="100000">
                                          <p:val>
                                            <p:strVal val="#ppt_h"/>
                                          </p:val>
                                        </p:tav>
                                      </p:tavLst>
                                    </p:anim>
                                    <p:animEffect transition="in" filter="fade">
                                      <p:cBhvr>
                                        <p:cTn id="5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9" grpId="0" animBg="1"/>
      <p:bldP spid="16" grpId="0" animBg="1"/>
      <p:bldP spid="18" grpId="0" animBg="1"/>
      <p:bldP spid="19" grpId="0" animBg="1"/>
      <p:bldP spid="12" grpId="0" animBg="1"/>
      <p:bldP spid="1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Tabelle 17"/>
          <p:cNvGraphicFramePr>
            <a:graphicFrameLocks noGrp="1"/>
          </p:cNvGraphicFramePr>
          <p:nvPr>
            <p:extLst>
              <p:ext uri="{D42A27DB-BD31-4B8C-83A1-F6EECF244321}">
                <p14:modId xmlns:p14="http://schemas.microsoft.com/office/powerpoint/2010/main" val="2973652771"/>
              </p:ext>
            </p:extLst>
          </p:nvPr>
        </p:nvGraphicFramePr>
        <p:xfrm>
          <a:off x="1469036" y="2051065"/>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p>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p>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b="1" dirty="0">
              <a:solidFill>
                <a:schemeClr val="tx1"/>
              </a:solidFill>
            </a:endParaRPr>
          </a:p>
          <a:p>
            <a:r>
              <a:rPr lang="de-DE" sz="2000" b="1" dirty="0">
                <a:solidFill>
                  <a:schemeClr val="tx1"/>
                </a:solidFill>
              </a:rPr>
              <a:t>KR Vorschuss</a:t>
            </a:r>
          </a:p>
          <a:p>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 Carus</a:t>
            </a:r>
          </a:p>
        </p:txBody>
      </p:sp>
      <p:sp>
        <p:nvSpPr>
          <p:cNvPr id="2" name="Rechteck 1"/>
          <p:cNvSpPr/>
          <p:nvPr/>
        </p:nvSpPr>
        <p:spPr>
          <a:xfrm>
            <a:off x="1526458" y="3519596"/>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rPr>
              <a:t>1210</a:t>
            </a:r>
          </a:p>
        </p:txBody>
      </p:sp>
      <p:sp>
        <p:nvSpPr>
          <p:cNvPr id="4" name="Rechteck 3"/>
          <p:cNvSpPr/>
          <p:nvPr/>
        </p:nvSpPr>
        <p:spPr>
          <a:xfrm>
            <a:off x="5184013" y="3546827"/>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6.566,25</a:t>
            </a:r>
          </a:p>
        </p:txBody>
      </p:sp>
      <p:sp>
        <p:nvSpPr>
          <p:cNvPr id="12" name="Rechteck 11"/>
          <p:cNvSpPr/>
          <p:nvPr/>
        </p:nvSpPr>
        <p:spPr>
          <a:xfrm>
            <a:off x="7112920" y="3447363"/>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a:solidFill>
                  <a:schemeClr val="tx1"/>
                </a:solidFill>
              </a:rPr>
              <a:t>609,00</a:t>
            </a:r>
          </a:p>
        </p:txBody>
      </p:sp>
      <p:sp>
        <p:nvSpPr>
          <p:cNvPr id="13" name="Rechteck 12"/>
          <p:cNvSpPr/>
          <p:nvPr/>
        </p:nvSpPr>
        <p:spPr>
          <a:xfrm>
            <a:off x="8566877" y="3501996"/>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voll /keine </a:t>
            </a: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3.</a:t>
            </a: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solidFill>
                  <a:schemeClr val="tx1"/>
                </a:solidFill>
              </a:rPr>
              <a:t>Summe</a:t>
            </a:r>
          </a:p>
        </p:txBody>
      </p:sp>
      <p:sp>
        <p:nvSpPr>
          <p:cNvPr id="17" name="Rechteck 16"/>
          <p:cNvSpPr/>
          <p:nvPr/>
        </p:nvSpPr>
        <p:spPr>
          <a:xfrm>
            <a:off x="6436594" y="4987992"/>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rPr>
              <a:t>  609,00</a:t>
            </a:r>
          </a:p>
        </p:txBody>
      </p:sp>
      <p:sp>
        <p:nvSpPr>
          <p:cNvPr id="19" name="Rechteck 18"/>
          <p:cNvSpPr/>
          <p:nvPr/>
        </p:nvSpPr>
        <p:spPr>
          <a:xfrm>
            <a:off x="2583351" y="3510879"/>
            <a:ext cx="2183608" cy="62716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Verfahren im Allgemeinen</a:t>
            </a:r>
          </a:p>
        </p:txBody>
      </p:sp>
    </p:spTree>
    <p:extLst>
      <p:ext uri="{BB962C8B-B14F-4D97-AF65-F5344CB8AC3E}">
        <p14:creationId xmlns:p14="http://schemas.microsoft.com/office/powerpoint/2010/main" val="3355632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anim calcmode="lin" valueType="num">
                                      <p:cBhvr additive="base">
                                        <p:cTn id="13" dur="500" fill="hold"/>
                                        <p:tgtEl>
                                          <p:spTgt spid="19"/>
                                        </p:tgtEl>
                                        <p:attrNameLst>
                                          <p:attrName>ppt_x</p:attrName>
                                        </p:attrNameLst>
                                      </p:cBhvr>
                                      <p:tavLst>
                                        <p:tav tm="0">
                                          <p:val>
                                            <p:strVal val="#ppt_x"/>
                                          </p:val>
                                        </p:tav>
                                        <p:tav tm="100000">
                                          <p:val>
                                            <p:strVal val="#ppt_x"/>
                                          </p:val>
                                        </p:tav>
                                      </p:tavLst>
                                    </p:anim>
                                    <p:anim calcmode="lin" valueType="num">
                                      <p:cBhvr additive="base">
                                        <p:cTn id="1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 calcmode="lin" valueType="num">
                                      <p:cBhvr additive="base">
                                        <p:cTn id="37" dur="500" fill="hold"/>
                                        <p:tgtEl>
                                          <p:spTgt spid="15"/>
                                        </p:tgtEl>
                                        <p:attrNameLst>
                                          <p:attrName>ppt_x</p:attrName>
                                        </p:attrNameLst>
                                      </p:cBhvr>
                                      <p:tavLst>
                                        <p:tav tm="0">
                                          <p:val>
                                            <p:strVal val="#ppt_x"/>
                                          </p:val>
                                        </p:tav>
                                        <p:tav tm="100000">
                                          <p:val>
                                            <p:strVal val="#ppt_x"/>
                                          </p:val>
                                        </p:tav>
                                      </p:tavLst>
                                    </p:anim>
                                    <p:anim calcmode="lin" valueType="num">
                                      <p:cBhvr additive="base">
                                        <p:cTn id="3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additive="base">
                                        <p:cTn id="43" dur="500" fill="hold"/>
                                        <p:tgtEl>
                                          <p:spTgt spid="17"/>
                                        </p:tgtEl>
                                        <p:attrNameLst>
                                          <p:attrName>ppt_x</p:attrName>
                                        </p:attrNameLst>
                                      </p:cBhvr>
                                      <p:tavLst>
                                        <p:tav tm="0">
                                          <p:val>
                                            <p:strVal val="#ppt_x"/>
                                          </p:val>
                                        </p:tav>
                                        <p:tav tm="100000">
                                          <p:val>
                                            <p:strVal val="#ppt_x"/>
                                          </p:val>
                                        </p:tav>
                                      </p:tavLst>
                                    </p:anim>
                                    <p:anim calcmode="lin" valueType="num">
                                      <p:cBhvr additive="base">
                                        <p:cTn id="4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12" grpId="0" animBg="1"/>
      <p:bldP spid="13" grpId="0" animBg="1"/>
      <p:bldP spid="15" grpId="0" animBg="1"/>
      <p:bldP spid="17" grpId="0" animBg="1"/>
      <p:bldP spid="1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506691"/>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a:t>	Fälligkeit tritt gem. § 6 Abs. 1 S. 1 Nr. 1 GKG </a:t>
            </a:r>
            <a:r>
              <a:rPr lang="de-DE" sz="2000" u="sng" dirty="0"/>
              <a:t>mit Eingang der Klage </a:t>
            </a:r>
            <a:r>
              <a:rPr lang="de-DE" sz="2000" dirty="0"/>
              <a:t>ein.</a:t>
            </a: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Vorschuss-KR </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 Carus</a:t>
            </a: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a:t> 	Kostenschuldner ist der </a:t>
            </a:r>
            <a:r>
              <a:rPr lang="de-DE" sz="2000" dirty="0">
                <a:solidFill>
                  <a:srgbClr val="C00000"/>
                </a:solidFill>
              </a:rPr>
              <a:t>Kläger</a:t>
            </a:r>
            <a:r>
              <a:rPr lang="de-DE" sz="2000" dirty="0"/>
              <a:t> gem. § 22 Abs. 1 Satz 1 GKG</a:t>
            </a:r>
          </a:p>
        </p:txBody>
      </p:sp>
      <p:sp>
        <p:nvSpPr>
          <p:cNvPr id="16" name="Rectangle 1"/>
          <p:cNvSpPr>
            <a:spLocks noChangeArrowheads="1"/>
          </p:cNvSpPr>
          <p:nvPr/>
        </p:nvSpPr>
        <p:spPr bwMode="auto">
          <a:xfrm>
            <a:off x="1466389" y="4110059"/>
            <a:ext cx="10150979" cy="1323439"/>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1036638" indent="0">
              <a:buNone/>
            </a:pPr>
            <a:r>
              <a:rPr lang="de-DE" sz="2000" dirty="0"/>
              <a:t>Gem. § 12 Abs. 1 S. 1 GKG ist mit Kostennachricht gem.</a:t>
            </a:r>
          </a:p>
          <a:p>
            <a:pPr marL="1036638" indent="0">
              <a:buNone/>
            </a:pPr>
            <a:r>
              <a:rPr lang="de-DE" sz="2000" dirty="0"/>
              <a:t>§ 26 </a:t>
            </a:r>
            <a:r>
              <a:rPr lang="de-DE" sz="2000" dirty="0" err="1"/>
              <a:t>KostVfg</a:t>
            </a:r>
            <a:r>
              <a:rPr lang="de-DE" sz="2000" dirty="0"/>
              <a:t> eine </a:t>
            </a:r>
            <a:r>
              <a:rPr lang="de-DE" sz="2000" dirty="0" err="1"/>
              <a:t>Vorrauszahlung</a:t>
            </a:r>
            <a:r>
              <a:rPr lang="de-DE" sz="2000" dirty="0"/>
              <a:t> </a:t>
            </a:r>
            <a:r>
              <a:rPr lang="de-DE" sz="2000" dirty="0" err="1"/>
              <a:t>i.H.v</a:t>
            </a:r>
            <a:r>
              <a:rPr lang="de-DE" sz="2000" dirty="0"/>
              <a:t>. 609,00 EUR zu fordern. Sie wird gem. §§ 4 Abs. 2, 15 Abs. 1 und 26 Abs. 1 + 6 </a:t>
            </a:r>
            <a:r>
              <a:rPr lang="de-DE" sz="2000" dirty="0" err="1"/>
              <a:t>KostVfg</a:t>
            </a:r>
            <a:r>
              <a:rPr lang="de-DE" sz="2000" dirty="0"/>
              <a:t> über den Prozessbevollmächtigten des Klägers erfordert.</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a)</a:t>
            </a:r>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b)</a:t>
            </a:r>
          </a:p>
        </p:txBody>
      </p:sp>
      <p:sp>
        <p:nvSpPr>
          <p:cNvPr id="14" name="Flussdiagramm: Verbinder 13"/>
          <p:cNvSpPr/>
          <p:nvPr/>
        </p:nvSpPr>
        <p:spPr>
          <a:xfrm>
            <a:off x="1130633" y="3893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p>
        </p:txBody>
      </p:sp>
      <p:sp>
        <p:nvSpPr>
          <p:cNvPr id="17" name="Rechteck 16"/>
          <p:cNvSpPr/>
          <p:nvPr/>
        </p:nvSpPr>
        <p:spPr>
          <a:xfrm>
            <a:off x="11195114" y="2470398"/>
            <a:ext cx="532014" cy="55733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a:solidFill>
                  <a:schemeClr val="tx1"/>
                </a:solidFill>
              </a:rPr>
              <a:t>A</a:t>
            </a:r>
            <a:endParaRPr lang="de-DE" sz="1400" dirty="0">
              <a:solidFill>
                <a:schemeClr val="tx1"/>
              </a:solidFill>
            </a:endParaRPr>
          </a:p>
        </p:txBody>
      </p:sp>
      <p:sp>
        <p:nvSpPr>
          <p:cNvPr id="18" name="Rechteck 17"/>
          <p:cNvSpPr/>
          <p:nvPr/>
        </p:nvSpPr>
        <p:spPr>
          <a:xfrm>
            <a:off x="11209881" y="3457571"/>
            <a:ext cx="532014" cy="55733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a:solidFill>
                  <a:schemeClr val="tx1"/>
                </a:solidFill>
              </a:rPr>
              <a:t>B</a:t>
            </a:r>
            <a:endParaRPr lang="de-DE" sz="1400" dirty="0">
              <a:solidFill>
                <a:schemeClr val="tx1"/>
              </a:solidFill>
            </a:endParaRPr>
          </a:p>
        </p:txBody>
      </p:sp>
      <p:sp>
        <p:nvSpPr>
          <p:cNvPr id="19" name="Rechteck 18"/>
          <p:cNvSpPr/>
          <p:nvPr/>
        </p:nvSpPr>
        <p:spPr>
          <a:xfrm>
            <a:off x="11209881" y="5285896"/>
            <a:ext cx="532014" cy="55733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a:solidFill>
                  <a:schemeClr val="tx1"/>
                </a:solidFill>
              </a:rPr>
              <a:t>C</a:t>
            </a:r>
            <a:endParaRPr lang="de-DE" sz="1400" dirty="0">
              <a:solidFill>
                <a:schemeClr val="tx1"/>
              </a:solidFill>
            </a:endParaRPr>
          </a:p>
        </p:txBody>
      </p:sp>
    </p:spTree>
    <p:extLst>
      <p:ext uri="{BB962C8B-B14F-4D97-AF65-F5344CB8AC3E}">
        <p14:creationId xmlns:p14="http://schemas.microsoft.com/office/powerpoint/2010/main" val="1422391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randombar(horizontal)">
                                      <p:cBhvr>
                                        <p:cTn id="25" dur="500"/>
                                        <p:tgtEl>
                                          <p:spTgt spid="17"/>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grpId="0" nodeType="click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randombar(horizontal)">
                                      <p:cBhvr>
                                        <p:cTn id="30" dur="500"/>
                                        <p:tgtEl>
                                          <p:spTgt spid="18"/>
                                        </p:tgtEl>
                                      </p:cBhvr>
                                    </p:animEffec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randombar(horizontal)">
                                      <p:cBhvr>
                                        <p:cTn id="35"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17" grpId="0" animBg="1"/>
      <p:bldP spid="18" grpId="0" animBg="1"/>
      <p:bldP spid="1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nvPr>
        </p:nvGraphicFramePr>
        <p:xfrm>
          <a:off x="1469034" y="2062423"/>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p>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p>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KR Beweisbeschluss Zeugin</a:t>
            </a: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 Carus</a:t>
            </a: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rPr>
              <a:t>9005</a:t>
            </a:r>
          </a:p>
        </p:txBody>
      </p:sp>
      <p:sp>
        <p:nvSpPr>
          <p:cNvPr id="3" name="Rechteck 2"/>
          <p:cNvSpPr/>
          <p:nvPr/>
        </p:nvSpPr>
        <p:spPr>
          <a:xfrm>
            <a:off x="2676953" y="3532383"/>
            <a:ext cx="2179860" cy="61989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Vorschuss für Zeugin</a:t>
            </a:r>
          </a:p>
        </p:txBody>
      </p:sp>
      <p:sp>
        <p:nvSpPr>
          <p:cNvPr id="4" name="Rechteck 3"/>
          <p:cNvSpPr/>
          <p:nvPr/>
        </p:nvSpPr>
        <p:spPr>
          <a:xfrm>
            <a:off x="7071607" y="3606988"/>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  80,00</a:t>
            </a:r>
          </a:p>
        </p:txBody>
      </p:sp>
      <p:sp>
        <p:nvSpPr>
          <p:cNvPr id="13" name="Rechteck 12"/>
          <p:cNvSpPr/>
          <p:nvPr/>
        </p:nvSpPr>
        <p:spPr>
          <a:xfrm>
            <a:off x="8697055" y="3532383"/>
            <a:ext cx="2001189"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voll /voll </a:t>
            </a: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3.</a:t>
            </a: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solidFill>
                  <a:schemeClr val="tx1"/>
                </a:solidFill>
              </a:rPr>
              <a:t>Summe</a:t>
            </a:r>
          </a:p>
        </p:txBody>
      </p:sp>
      <p:sp>
        <p:nvSpPr>
          <p:cNvPr id="17" name="Rechteck 16"/>
          <p:cNvSpPr/>
          <p:nvPr/>
        </p:nvSpPr>
        <p:spPr>
          <a:xfrm>
            <a:off x="6436594" y="4987992"/>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rPr>
              <a:t>  80,00</a:t>
            </a:r>
          </a:p>
        </p:txBody>
      </p:sp>
    </p:spTree>
    <p:extLst>
      <p:ext uri="{BB962C8B-B14F-4D97-AF65-F5344CB8AC3E}">
        <p14:creationId xmlns:p14="http://schemas.microsoft.com/office/powerpoint/2010/main" val="1275944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anim calcmode="lin" valueType="num">
                                      <p:cBhvr additive="base">
                                        <p:cTn id="2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fill="hold"/>
                                        <p:tgtEl>
                                          <p:spTgt spid="13"/>
                                        </p:tgtEl>
                                        <p:attrNameLst>
                                          <p:attrName>ppt_x</p:attrName>
                                        </p:attrNameLst>
                                      </p:cBhvr>
                                      <p:tavLst>
                                        <p:tav tm="0">
                                          <p:val>
                                            <p:strVal val="#ppt_x"/>
                                          </p:val>
                                        </p:tav>
                                        <p:tav tm="100000">
                                          <p:val>
                                            <p:strVal val="#ppt_x"/>
                                          </p:val>
                                        </p:tav>
                                      </p:tavLst>
                                    </p:anim>
                                    <p:anim calcmode="lin" valueType="num">
                                      <p:cBhvr additive="base">
                                        <p:cTn id="3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anim calcmode="lin" valueType="num">
                                      <p:cBhvr additive="base">
                                        <p:cTn id="39" dur="500" fill="hold"/>
                                        <p:tgtEl>
                                          <p:spTgt spid="15"/>
                                        </p:tgtEl>
                                        <p:attrNameLst>
                                          <p:attrName>ppt_x</p:attrName>
                                        </p:attrNameLst>
                                      </p:cBhvr>
                                      <p:tavLst>
                                        <p:tav tm="0">
                                          <p:val>
                                            <p:strVal val="#ppt_x"/>
                                          </p:val>
                                        </p:tav>
                                        <p:tav tm="100000">
                                          <p:val>
                                            <p:strVal val="#ppt_x"/>
                                          </p:val>
                                        </p:tav>
                                      </p:tavLst>
                                    </p:anim>
                                    <p:anim calcmode="lin" valueType="num">
                                      <p:cBhvr additive="base">
                                        <p:cTn id="4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7"/>
                                        </p:tgtEl>
                                        <p:attrNameLst>
                                          <p:attrName>style.visibility</p:attrName>
                                        </p:attrNameLst>
                                      </p:cBhvr>
                                      <p:to>
                                        <p:strVal val="visible"/>
                                      </p:to>
                                    </p:set>
                                    <p:anim calcmode="lin" valueType="num">
                                      <p:cBhvr additive="base">
                                        <p:cTn id="45" dur="500" fill="hold"/>
                                        <p:tgtEl>
                                          <p:spTgt spid="17"/>
                                        </p:tgtEl>
                                        <p:attrNameLst>
                                          <p:attrName>ppt_x</p:attrName>
                                        </p:attrNameLst>
                                      </p:cBhvr>
                                      <p:tavLst>
                                        <p:tav tm="0">
                                          <p:val>
                                            <p:strVal val="#ppt_x"/>
                                          </p:val>
                                        </p:tav>
                                        <p:tav tm="100000">
                                          <p:val>
                                            <p:strVal val="#ppt_x"/>
                                          </p:val>
                                        </p:tav>
                                      </p:tavLst>
                                    </p:anim>
                                    <p:anim calcmode="lin" valueType="num">
                                      <p:cBhvr additive="base">
                                        <p:cTn id="4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3" grpId="0" animBg="1"/>
      <p:bldP spid="15" grpId="0" animBg="1"/>
      <p:bldP spid="1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352803"/>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a:t>	Fälligkeit der Sachverständigenauslagen tritt gem. § 9 Abs. 3 GKG mit Erlass einer 	Kostenentscheidung oder bei anderweitiger Verfahrensbeendigung ein.</a:t>
            </a: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KR Beweisbeschluss Sachverständige</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 Carus</a:t>
            </a: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a:t> 	Kostenschuldner ist die  </a:t>
            </a:r>
            <a:r>
              <a:rPr lang="de-DE" sz="2000" dirty="0">
                <a:solidFill>
                  <a:srgbClr val="C00000"/>
                </a:solidFill>
              </a:rPr>
              <a:t>Beklagte</a:t>
            </a:r>
            <a:r>
              <a:rPr lang="de-DE" sz="2000" dirty="0"/>
              <a:t>  </a:t>
            </a:r>
            <a:r>
              <a:rPr lang="de-DE" sz="2000" b="1" dirty="0"/>
              <a:t>gem. § 17 Abs. 1 S. 1 GKG</a:t>
            </a:r>
          </a:p>
        </p:txBody>
      </p:sp>
      <p:sp>
        <p:nvSpPr>
          <p:cNvPr id="16" name="Rectangle 1"/>
          <p:cNvSpPr>
            <a:spLocks noChangeArrowheads="1"/>
          </p:cNvSpPr>
          <p:nvPr/>
        </p:nvSpPr>
        <p:spPr bwMode="auto">
          <a:xfrm>
            <a:off x="1466388" y="4266536"/>
            <a:ext cx="10150979" cy="1323439"/>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a:t>	Die Einforderung erfolgt im Wege des Kostenvorschusses mittels Kostennachricht gem. §§ 4 Abs. 2, 15 Abs. 1 und 26 Abs. 1 + 6 </a:t>
            </a:r>
            <a:r>
              <a:rPr lang="de-DE" sz="2000" dirty="0" err="1"/>
              <a:t>KostVfg</a:t>
            </a:r>
            <a:r>
              <a:rPr lang="de-DE" sz="2000" dirty="0"/>
              <a:t> über den Prozessbevollmächtigten der Beklagten, RA Hagel. Der Beweisbeschluss enthält </a:t>
            </a:r>
            <a:r>
              <a:rPr lang="de-DE" sz="2000" u="sng" dirty="0"/>
              <a:t>keine</a:t>
            </a:r>
            <a:r>
              <a:rPr lang="de-DE" sz="2000" dirty="0"/>
              <a:t> Zahlungsfrist, so dass die Kostenrechnung gem. § 26 Abs. 3 </a:t>
            </a:r>
            <a:r>
              <a:rPr lang="de-DE" sz="2000" dirty="0" err="1"/>
              <a:t>KostVfg</a:t>
            </a:r>
            <a:r>
              <a:rPr lang="de-DE" sz="2000" dirty="0"/>
              <a:t> </a:t>
            </a:r>
            <a:r>
              <a:rPr lang="de-DE" sz="2000" u="sng" dirty="0"/>
              <a:t>nicht</a:t>
            </a:r>
            <a:r>
              <a:rPr lang="de-DE" sz="2000" dirty="0"/>
              <a:t> unterbleiben kann.</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Übungsaufgaben 009z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p:txBody>
      </p:sp>
      <p:sp>
        <p:nvSpPr>
          <p:cNvPr id="2" name="Flussdiagramm: Verbinder 1"/>
          <p:cNvSpPr/>
          <p:nvPr/>
        </p:nvSpPr>
        <p:spPr>
          <a:xfrm>
            <a:off x="1130633" y="2364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a)</a:t>
            </a:r>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b)</a:t>
            </a:r>
          </a:p>
        </p:txBody>
      </p:sp>
      <p:sp>
        <p:nvSpPr>
          <p:cNvPr id="14" name="Flussdiagramm: Verbinder 13"/>
          <p:cNvSpPr/>
          <p:nvPr/>
        </p:nvSpPr>
        <p:spPr>
          <a:xfrm>
            <a:off x="1130632" y="3938641"/>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p>
        </p:txBody>
      </p:sp>
      <p:sp>
        <p:nvSpPr>
          <p:cNvPr id="17" name="Rechteck 16"/>
          <p:cNvSpPr/>
          <p:nvPr/>
        </p:nvSpPr>
        <p:spPr>
          <a:xfrm>
            <a:off x="11195114" y="2470398"/>
            <a:ext cx="532014" cy="55733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a:solidFill>
                  <a:schemeClr val="tx1"/>
                </a:solidFill>
              </a:rPr>
              <a:t>H</a:t>
            </a:r>
            <a:endParaRPr lang="de-DE" sz="1400" dirty="0">
              <a:solidFill>
                <a:schemeClr val="tx1"/>
              </a:solidFill>
            </a:endParaRPr>
          </a:p>
        </p:txBody>
      </p:sp>
      <p:sp>
        <p:nvSpPr>
          <p:cNvPr id="18" name="Rechteck 17"/>
          <p:cNvSpPr/>
          <p:nvPr/>
        </p:nvSpPr>
        <p:spPr>
          <a:xfrm>
            <a:off x="11209240" y="3313354"/>
            <a:ext cx="532014" cy="55733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a:solidFill>
                  <a:schemeClr val="tx1"/>
                </a:solidFill>
              </a:rPr>
              <a:t>I</a:t>
            </a:r>
            <a:endParaRPr lang="de-DE" sz="1400" dirty="0">
              <a:solidFill>
                <a:schemeClr val="tx1"/>
              </a:solidFill>
            </a:endParaRPr>
          </a:p>
        </p:txBody>
      </p:sp>
      <p:sp>
        <p:nvSpPr>
          <p:cNvPr id="19" name="Rechteck 18"/>
          <p:cNvSpPr/>
          <p:nvPr/>
        </p:nvSpPr>
        <p:spPr>
          <a:xfrm>
            <a:off x="11195114" y="5205300"/>
            <a:ext cx="532014" cy="55733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a:solidFill>
                  <a:schemeClr val="tx1"/>
                </a:solidFill>
              </a:rPr>
              <a:t>J</a:t>
            </a:r>
          </a:p>
        </p:txBody>
      </p:sp>
    </p:spTree>
    <p:extLst>
      <p:ext uri="{BB962C8B-B14F-4D97-AF65-F5344CB8AC3E}">
        <p14:creationId xmlns:p14="http://schemas.microsoft.com/office/powerpoint/2010/main" val="3680106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grpId="0" nodeType="click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randombar(horizontal)">
                                      <p:cBhvr>
                                        <p:cTn id="33" dur="500"/>
                                        <p:tgtEl>
                                          <p:spTgt spid="17"/>
                                        </p:tgtEl>
                                      </p:cBhvr>
                                    </p:animEffect>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grpId="0" nodeType="click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randombar(horizontal)">
                                      <p:cBhvr>
                                        <p:cTn id="38" dur="500"/>
                                        <p:tgtEl>
                                          <p:spTgt spid="18"/>
                                        </p:tgtEl>
                                      </p:cBhvr>
                                    </p:animEffect>
                                  </p:childTnLst>
                                </p:cTn>
                              </p:par>
                            </p:childTnLst>
                          </p:cTn>
                        </p:par>
                      </p:childTnLst>
                    </p:cTn>
                  </p:par>
                  <p:par>
                    <p:cTn id="39" fill="hold">
                      <p:stCondLst>
                        <p:cond delay="indefinite"/>
                      </p:stCondLst>
                      <p:childTnLst>
                        <p:par>
                          <p:cTn id="40" fill="hold">
                            <p:stCondLst>
                              <p:cond delay="0"/>
                            </p:stCondLst>
                            <p:childTnLst>
                              <p:par>
                                <p:cTn id="41" presetID="14" presetClass="entr" presetSubtype="10"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randombar(horizontal)">
                                      <p:cBhvr>
                                        <p:cTn id="43"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9" grpId="0" animBg="1"/>
      <p:bldP spid="17" grpId="0" animBg="1"/>
      <p:bldP spid="18" grpId="0" animBg="1"/>
      <p:bldP spid="1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7"/>
          <p:cNvSpPr/>
          <p:nvPr/>
        </p:nvSpPr>
        <p:spPr>
          <a:xfrm>
            <a:off x="1469035" y="700423"/>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KR Schlusskostenrechnung</a:t>
            </a:r>
          </a:p>
        </p:txBody>
      </p:sp>
      <p:graphicFrame>
        <p:nvGraphicFramePr>
          <p:cNvPr id="5" name="Tabelle 4"/>
          <p:cNvGraphicFramePr>
            <a:graphicFrameLocks noGrp="1"/>
          </p:cNvGraphicFramePr>
          <p:nvPr>
            <p:extLst>
              <p:ext uri="{D42A27DB-BD31-4B8C-83A1-F6EECF244321}">
                <p14:modId xmlns:p14="http://schemas.microsoft.com/office/powerpoint/2010/main" val="1044987607"/>
              </p:ext>
            </p:extLst>
          </p:nvPr>
        </p:nvGraphicFramePr>
        <p:xfrm>
          <a:off x="1467765" y="1380484"/>
          <a:ext cx="10150879" cy="4395553"/>
        </p:xfrm>
        <a:graphic>
          <a:graphicData uri="http://schemas.openxmlformats.org/drawingml/2006/table">
            <a:tbl>
              <a:tblPr firstRow="1" firstCol="1" bandRow="1">
                <a:tableStyleId>{5C22544A-7EE6-4342-B048-85BDC9FD1C3A}</a:tableStyleId>
              </a:tblPr>
              <a:tblGrid>
                <a:gridCol w="1006881">
                  <a:extLst>
                    <a:ext uri="{9D8B030D-6E8A-4147-A177-3AD203B41FA5}">
                      <a16:colId xmlns:a16="http://schemas.microsoft.com/office/drawing/2014/main" val="3186664314"/>
                    </a:ext>
                  </a:extLst>
                </a:gridCol>
                <a:gridCol w="1993692">
                  <a:extLst>
                    <a:ext uri="{9D8B030D-6E8A-4147-A177-3AD203B41FA5}">
                      <a16:colId xmlns:a16="http://schemas.microsoft.com/office/drawing/2014/main" val="3164974163"/>
                    </a:ext>
                  </a:extLst>
                </a:gridCol>
                <a:gridCol w="1828800">
                  <a:extLst>
                    <a:ext uri="{9D8B030D-6E8A-4147-A177-3AD203B41FA5}">
                      <a16:colId xmlns:a16="http://schemas.microsoft.com/office/drawing/2014/main" val="540794854"/>
                    </a:ext>
                  </a:extLst>
                </a:gridCol>
                <a:gridCol w="2053652">
                  <a:extLst>
                    <a:ext uri="{9D8B030D-6E8A-4147-A177-3AD203B41FA5}">
                      <a16:colId xmlns:a16="http://schemas.microsoft.com/office/drawing/2014/main" val="386674676"/>
                    </a:ext>
                  </a:extLst>
                </a:gridCol>
                <a:gridCol w="1753849">
                  <a:extLst>
                    <a:ext uri="{9D8B030D-6E8A-4147-A177-3AD203B41FA5}">
                      <a16:colId xmlns:a16="http://schemas.microsoft.com/office/drawing/2014/main" val="4117031524"/>
                    </a:ext>
                  </a:extLst>
                </a:gridCol>
                <a:gridCol w="1514005">
                  <a:extLst>
                    <a:ext uri="{9D8B030D-6E8A-4147-A177-3AD203B41FA5}">
                      <a16:colId xmlns:a16="http://schemas.microsoft.com/office/drawing/2014/main" val="3313305969"/>
                    </a:ext>
                  </a:extLst>
                </a:gridCol>
              </a:tblGrid>
              <a:tr h="1202737">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r>
                        <a:rPr lang="de-DE" sz="2000" dirty="0">
                          <a:solidFill>
                            <a:schemeClr val="tx1"/>
                          </a:solidFill>
                          <a:effectLst/>
                        </a:rPr>
                        <a:t> </a:t>
                      </a:r>
                    </a:p>
                    <a:p>
                      <a:pPr>
                        <a:lnSpc>
                          <a:spcPct val="107000"/>
                        </a:lnSpc>
                        <a:spcAft>
                          <a:spcPts val="0"/>
                        </a:spcAft>
                      </a:pPr>
                      <a:r>
                        <a:rPr lang="de-DE" sz="2000" dirty="0">
                          <a:solidFill>
                            <a:schemeClr val="tx1"/>
                          </a:solidFill>
                          <a:effectLst/>
                        </a:rPr>
                        <a:t>Kläger</a:t>
                      </a:r>
                    </a:p>
                    <a:p>
                      <a:pPr>
                        <a:lnSpc>
                          <a:spcPct val="107000"/>
                        </a:lnSpc>
                        <a:spcAft>
                          <a:spcPts val="0"/>
                        </a:spcAft>
                      </a:pPr>
                      <a:endParaRPr lang="de-DE"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Mithaft</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Beklagter</a:t>
                      </a:r>
                    </a:p>
                  </a:txBody>
                  <a:tcPr marL="68580" marR="68580" marT="0" marB="0">
                    <a:solidFill>
                      <a:schemeClr val="bg1">
                        <a:lumMod val="85000"/>
                      </a:schemeClr>
                    </a:solidFill>
                  </a:tcPr>
                </a:tc>
                <a:extLst>
                  <a:ext uri="{0D108BD9-81ED-4DB2-BD59-A6C34878D82A}">
                    <a16:rowId xmlns:a16="http://schemas.microsoft.com/office/drawing/2014/main" val="776858955"/>
                  </a:ext>
                </a:extLst>
              </a:tr>
              <a:tr h="601466">
                <a:tc>
                  <a:txBody>
                    <a:bodyPr/>
                    <a:lstStyle/>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p>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p>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r h="657050">
                <a:tc>
                  <a:txBody>
                    <a:bodyPr/>
                    <a:lstStyle/>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200" dirty="0">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b="1"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866465287"/>
                  </a:ext>
                </a:extLst>
              </a:tr>
              <a:tr h="593245">
                <a:tc>
                  <a:txBody>
                    <a:bodyPr/>
                    <a:lstStyle/>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200" dirty="0">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a:solidFill>
                          <a:schemeClr val="accent6">
                            <a:lumMod val="75000"/>
                          </a:schemeClr>
                        </a:solidFill>
                        <a:effectLst/>
                      </a:endParaRPr>
                    </a:p>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b="1"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2816990574"/>
                  </a:ext>
                </a:extLst>
              </a:tr>
              <a:tr h="820142">
                <a:tc>
                  <a:txBody>
                    <a:bodyPr/>
                    <a:lstStyle/>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200" dirty="0">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b="1"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54913311"/>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12</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 Carus</a:t>
            </a:r>
          </a:p>
        </p:txBody>
      </p:sp>
      <p:sp>
        <p:nvSpPr>
          <p:cNvPr id="14" name="Rechteck 13"/>
          <p:cNvSpPr/>
          <p:nvPr/>
        </p:nvSpPr>
        <p:spPr>
          <a:xfrm>
            <a:off x="1467765" y="3110545"/>
            <a:ext cx="1007498" cy="31700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rPr>
              <a:t>1210</a:t>
            </a:r>
          </a:p>
        </p:txBody>
      </p:sp>
      <p:sp>
        <p:nvSpPr>
          <p:cNvPr id="15" name="Rechteck 14"/>
          <p:cNvSpPr/>
          <p:nvPr/>
        </p:nvSpPr>
        <p:spPr>
          <a:xfrm>
            <a:off x="2535606" y="3177764"/>
            <a:ext cx="1781284" cy="40343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400" b="1" dirty="0">
              <a:solidFill>
                <a:schemeClr val="tx1"/>
              </a:solidFill>
              <a:latin typeface="Calibri" panose="020F0502020204030204" pitchFamily="34" charset="0"/>
              <a:cs typeface="Times New Roman" panose="02020603050405020304" pitchFamily="18" charset="0"/>
            </a:endParaRPr>
          </a:p>
          <a:p>
            <a:pPr algn="ctr"/>
            <a:r>
              <a:rPr lang="de-DE" sz="1400" b="1" dirty="0">
                <a:solidFill>
                  <a:schemeClr val="tx1"/>
                </a:solidFill>
                <a:latin typeface="Calibri" panose="020F0502020204030204" pitchFamily="34" charset="0"/>
                <a:cs typeface="Times New Roman" panose="02020603050405020304" pitchFamily="18" charset="0"/>
              </a:rPr>
              <a:t>Verfahren im Allgemeinen</a:t>
            </a:r>
            <a:endParaRPr lang="de-DE" sz="1400" dirty="0">
              <a:solidFill>
                <a:schemeClr val="tx1"/>
              </a:solidFill>
            </a:endParaRPr>
          </a:p>
          <a:p>
            <a:pPr algn="ctr"/>
            <a:endParaRPr lang="de-DE" sz="1400" dirty="0">
              <a:solidFill>
                <a:schemeClr val="tx1"/>
              </a:solidFill>
            </a:endParaRPr>
          </a:p>
        </p:txBody>
      </p:sp>
      <p:sp>
        <p:nvSpPr>
          <p:cNvPr id="16" name="Rechteck 15"/>
          <p:cNvSpPr/>
          <p:nvPr/>
        </p:nvSpPr>
        <p:spPr>
          <a:xfrm>
            <a:off x="4805285" y="3183780"/>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6.566,25</a:t>
            </a:r>
          </a:p>
        </p:txBody>
      </p:sp>
      <p:sp>
        <p:nvSpPr>
          <p:cNvPr id="17" name="Rechteck 16"/>
          <p:cNvSpPr/>
          <p:nvPr/>
        </p:nvSpPr>
        <p:spPr>
          <a:xfrm>
            <a:off x="6971235" y="3131859"/>
            <a:ext cx="914400" cy="4493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a:solidFill>
                  <a:schemeClr val="tx1"/>
                </a:solidFill>
              </a:rPr>
              <a:t>609,00</a:t>
            </a:r>
          </a:p>
        </p:txBody>
      </p:sp>
      <p:sp>
        <p:nvSpPr>
          <p:cNvPr id="23" name="Rechteck 22"/>
          <p:cNvSpPr/>
          <p:nvPr/>
        </p:nvSpPr>
        <p:spPr>
          <a:xfrm>
            <a:off x="8711093" y="3135896"/>
            <a:ext cx="1126803" cy="3767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609,00 €</a:t>
            </a:r>
          </a:p>
        </p:txBody>
      </p:sp>
      <p:sp>
        <p:nvSpPr>
          <p:cNvPr id="25" name="Rechteck 24"/>
          <p:cNvSpPr/>
          <p:nvPr/>
        </p:nvSpPr>
        <p:spPr>
          <a:xfrm>
            <a:off x="1487386" y="3890520"/>
            <a:ext cx="1007498" cy="31700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rPr>
              <a:t>9019</a:t>
            </a:r>
          </a:p>
        </p:txBody>
      </p:sp>
      <p:sp>
        <p:nvSpPr>
          <p:cNvPr id="26" name="Rechteck 25"/>
          <p:cNvSpPr/>
          <p:nvPr/>
        </p:nvSpPr>
        <p:spPr>
          <a:xfrm>
            <a:off x="1467765" y="4511993"/>
            <a:ext cx="1007498" cy="31700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rPr>
              <a:t>9005</a:t>
            </a:r>
          </a:p>
        </p:txBody>
      </p:sp>
      <p:sp>
        <p:nvSpPr>
          <p:cNvPr id="29" name="Rechteck 28"/>
          <p:cNvSpPr/>
          <p:nvPr/>
        </p:nvSpPr>
        <p:spPr>
          <a:xfrm>
            <a:off x="6982979" y="3810307"/>
            <a:ext cx="914400" cy="4493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a:solidFill>
                  <a:schemeClr val="tx1"/>
                </a:solidFill>
              </a:rPr>
              <a:t>60,00</a:t>
            </a:r>
          </a:p>
        </p:txBody>
      </p:sp>
      <p:sp>
        <p:nvSpPr>
          <p:cNvPr id="30" name="Rechteck 29"/>
          <p:cNvSpPr/>
          <p:nvPr/>
        </p:nvSpPr>
        <p:spPr>
          <a:xfrm>
            <a:off x="8750905" y="3810307"/>
            <a:ext cx="914400" cy="4493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a:solidFill>
                  <a:schemeClr val="tx1"/>
                </a:solidFill>
              </a:rPr>
              <a:t>60,00 €</a:t>
            </a:r>
          </a:p>
        </p:txBody>
      </p:sp>
      <p:sp>
        <p:nvSpPr>
          <p:cNvPr id="31" name="Rechteck 30"/>
          <p:cNvSpPr/>
          <p:nvPr/>
        </p:nvSpPr>
        <p:spPr>
          <a:xfrm>
            <a:off x="10338473" y="3822656"/>
            <a:ext cx="914400" cy="4493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a:solidFill>
                  <a:schemeClr val="tx1"/>
                </a:solidFill>
              </a:rPr>
              <a:t>0,00 €</a:t>
            </a:r>
          </a:p>
        </p:txBody>
      </p:sp>
      <p:sp>
        <p:nvSpPr>
          <p:cNvPr id="32" name="Rechteck 31"/>
          <p:cNvSpPr/>
          <p:nvPr/>
        </p:nvSpPr>
        <p:spPr>
          <a:xfrm>
            <a:off x="2584284" y="4383395"/>
            <a:ext cx="1732606" cy="5760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solidFill>
                  <a:schemeClr val="tx1"/>
                </a:solidFill>
              </a:rPr>
              <a:t>Zeugenauslagen nach JVEG in voller Höhe</a:t>
            </a:r>
          </a:p>
        </p:txBody>
      </p:sp>
      <p:sp>
        <p:nvSpPr>
          <p:cNvPr id="33" name="Rechteck 32"/>
          <p:cNvSpPr/>
          <p:nvPr/>
        </p:nvSpPr>
        <p:spPr>
          <a:xfrm>
            <a:off x="6971235" y="4453722"/>
            <a:ext cx="914400" cy="4493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a:solidFill>
                  <a:schemeClr val="tx1"/>
                </a:solidFill>
              </a:rPr>
              <a:t>85,70</a:t>
            </a:r>
          </a:p>
        </p:txBody>
      </p:sp>
      <p:sp>
        <p:nvSpPr>
          <p:cNvPr id="36" name="Rechteck 35"/>
          <p:cNvSpPr/>
          <p:nvPr/>
        </p:nvSpPr>
        <p:spPr>
          <a:xfrm>
            <a:off x="2493791" y="5816389"/>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solidFill>
                  <a:schemeClr val="tx1"/>
                </a:solidFill>
              </a:rPr>
              <a:t>Gesamtkosten des Verfahrens</a:t>
            </a:r>
          </a:p>
        </p:txBody>
      </p:sp>
      <p:sp>
        <p:nvSpPr>
          <p:cNvPr id="37" name="Rechteck 36"/>
          <p:cNvSpPr/>
          <p:nvPr/>
        </p:nvSpPr>
        <p:spPr>
          <a:xfrm>
            <a:off x="6301683" y="5816389"/>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rPr>
              <a:t>     754,70</a:t>
            </a:r>
          </a:p>
        </p:txBody>
      </p:sp>
      <p:sp>
        <p:nvSpPr>
          <p:cNvPr id="42" name="Gefaltete Ecke 41"/>
          <p:cNvSpPr/>
          <p:nvPr/>
        </p:nvSpPr>
        <p:spPr>
          <a:xfrm>
            <a:off x="8499463" y="5053123"/>
            <a:ext cx="1417283" cy="1362041"/>
          </a:xfrm>
          <a:prstGeom prst="foldedCorner">
            <a:avLst/>
          </a:prstGeom>
          <a:solidFill>
            <a:srgbClr val="DC9CC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Antrags-schuld =</a:t>
            </a:r>
          </a:p>
          <a:p>
            <a:pPr algn="ctr"/>
            <a:r>
              <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754,70 €</a:t>
            </a:r>
          </a:p>
        </p:txBody>
      </p:sp>
      <p:sp>
        <p:nvSpPr>
          <p:cNvPr id="38" name="Abgerundetes Rechteck 37"/>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p:txBody>
      </p:sp>
      <p:sp>
        <p:nvSpPr>
          <p:cNvPr id="39" name="Rechteck 38"/>
          <p:cNvSpPr/>
          <p:nvPr/>
        </p:nvSpPr>
        <p:spPr>
          <a:xfrm>
            <a:off x="2584283" y="3870829"/>
            <a:ext cx="1795357" cy="2472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solidFill>
                  <a:schemeClr val="tx1"/>
                </a:solidFill>
                <a:latin typeface="Calibri" panose="020F0502020204030204" pitchFamily="34" charset="0"/>
                <a:cs typeface="Times New Roman" panose="02020603050405020304" pitchFamily="18" charset="0"/>
              </a:rPr>
              <a:t>Pauschale für Videokonferenz</a:t>
            </a:r>
          </a:p>
        </p:txBody>
      </p:sp>
      <p:sp>
        <p:nvSpPr>
          <p:cNvPr id="27" name="Rechteck 26"/>
          <p:cNvSpPr/>
          <p:nvPr/>
        </p:nvSpPr>
        <p:spPr>
          <a:xfrm>
            <a:off x="8817294" y="4453722"/>
            <a:ext cx="914400" cy="4493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a:solidFill>
                  <a:schemeClr val="tx1"/>
                </a:solidFill>
              </a:rPr>
              <a:t>85,70 €</a:t>
            </a:r>
          </a:p>
        </p:txBody>
      </p:sp>
      <p:sp>
        <p:nvSpPr>
          <p:cNvPr id="28" name="Rechteck 27"/>
          <p:cNvSpPr/>
          <p:nvPr/>
        </p:nvSpPr>
        <p:spPr>
          <a:xfrm>
            <a:off x="10310424" y="4423616"/>
            <a:ext cx="914400" cy="4493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a:solidFill>
                  <a:schemeClr val="tx1"/>
                </a:solidFill>
              </a:rPr>
              <a:t>85,70 €</a:t>
            </a:r>
          </a:p>
        </p:txBody>
      </p:sp>
      <p:sp>
        <p:nvSpPr>
          <p:cNvPr id="34" name="Rechteck 33">
            <a:extLst>
              <a:ext uri="{FF2B5EF4-FFF2-40B4-BE49-F238E27FC236}">
                <a16:creationId xmlns:a16="http://schemas.microsoft.com/office/drawing/2014/main" id="{A171D026-AC9D-4351-AACB-A839106E6690}"/>
              </a:ext>
            </a:extLst>
          </p:cNvPr>
          <p:cNvSpPr/>
          <p:nvPr/>
        </p:nvSpPr>
        <p:spPr>
          <a:xfrm>
            <a:off x="10338473" y="3165539"/>
            <a:ext cx="914400" cy="4493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a:solidFill>
                  <a:schemeClr val="tx1"/>
                </a:solidFill>
              </a:rPr>
              <a:t>0,00 €</a:t>
            </a:r>
          </a:p>
        </p:txBody>
      </p:sp>
    </p:spTree>
    <p:extLst>
      <p:ext uri="{BB962C8B-B14F-4D97-AF65-F5344CB8AC3E}">
        <p14:creationId xmlns:p14="http://schemas.microsoft.com/office/powerpoint/2010/main" val="3178671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 calcmode="lin" valueType="num">
                                      <p:cBhvr additive="base">
                                        <p:cTn id="25" dur="500" fill="hold"/>
                                        <p:tgtEl>
                                          <p:spTgt spid="15"/>
                                        </p:tgtEl>
                                        <p:attrNameLst>
                                          <p:attrName>ppt_x</p:attrName>
                                        </p:attrNameLst>
                                      </p:cBhvr>
                                      <p:tavLst>
                                        <p:tav tm="0">
                                          <p:val>
                                            <p:strVal val="#ppt_x"/>
                                          </p:val>
                                        </p:tav>
                                        <p:tav tm="100000">
                                          <p:val>
                                            <p:strVal val="#ppt_x"/>
                                          </p:val>
                                        </p:tav>
                                      </p:tavLst>
                                    </p:anim>
                                    <p:anim calcmode="lin" valueType="num">
                                      <p:cBhvr additive="base">
                                        <p:cTn id="2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additive="base">
                                        <p:cTn id="31" dur="500" fill="hold"/>
                                        <p:tgtEl>
                                          <p:spTgt spid="16"/>
                                        </p:tgtEl>
                                        <p:attrNameLst>
                                          <p:attrName>ppt_x</p:attrName>
                                        </p:attrNameLst>
                                      </p:cBhvr>
                                      <p:tavLst>
                                        <p:tav tm="0">
                                          <p:val>
                                            <p:strVal val="#ppt_x"/>
                                          </p:val>
                                        </p:tav>
                                        <p:tav tm="100000">
                                          <p:val>
                                            <p:strVal val="#ppt_x"/>
                                          </p:val>
                                        </p:tav>
                                      </p:tavLst>
                                    </p:anim>
                                    <p:anim calcmode="lin" valueType="num">
                                      <p:cBhvr additive="base">
                                        <p:cTn id="3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additive="base">
                                        <p:cTn id="37" dur="500" fill="hold"/>
                                        <p:tgtEl>
                                          <p:spTgt spid="17"/>
                                        </p:tgtEl>
                                        <p:attrNameLst>
                                          <p:attrName>ppt_x</p:attrName>
                                        </p:attrNameLst>
                                      </p:cBhvr>
                                      <p:tavLst>
                                        <p:tav tm="0">
                                          <p:val>
                                            <p:strVal val="#ppt_x"/>
                                          </p:val>
                                        </p:tav>
                                        <p:tav tm="100000">
                                          <p:val>
                                            <p:strVal val="#ppt_x"/>
                                          </p:val>
                                        </p:tav>
                                      </p:tavLst>
                                    </p:anim>
                                    <p:anim calcmode="lin" valueType="num">
                                      <p:cBhvr additive="base">
                                        <p:cTn id="3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3"/>
                                        </p:tgtEl>
                                        <p:attrNameLst>
                                          <p:attrName>style.visibility</p:attrName>
                                        </p:attrNameLst>
                                      </p:cBhvr>
                                      <p:to>
                                        <p:strVal val="visible"/>
                                      </p:to>
                                    </p:set>
                                    <p:anim calcmode="lin" valueType="num">
                                      <p:cBhvr additive="base">
                                        <p:cTn id="43" dur="500" fill="hold"/>
                                        <p:tgtEl>
                                          <p:spTgt spid="23"/>
                                        </p:tgtEl>
                                        <p:attrNameLst>
                                          <p:attrName>ppt_x</p:attrName>
                                        </p:attrNameLst>
                                      </p:cBhvr>
                                      <p:tavLst>
                                        <p:tav tm="0">
                                          <p:val>
                                            <p:strVal val="#ppt_x"/>
                                          </p:val>
                                        </p:tav>
                                        <p:tav tm="100000">
                                          <p:val>
                                            <p:strVal val="#ppt_x"/>
                                          </p:val>
                                        </p:tav>
                                      </p:tavLst>
                                    </p:anim>
                                    <p:anim calcmode="lin" valueType="num">
                                      <p:cBhvr additive="base">
                                        <p:cTn id="4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4"/>
                                        </p:tgtEl>
                                        <p:attrNameLst>
                                          <p:attrName>style.visibility</p:attrName>
                                        </p:attrNameLst>
                                      </p:cBhvr>
                                      <p:to>
                                        <p:strVal val="visible"/>
                                      </p:to>
                                    </p:set>
                                    <p:anim calcmode="lin" valueType="num">
                                      <p:cBhvr additive="base">
                                        <p:cTn id="49" dur="500" fill="hold"/>
                                        <p:tgtEl>
                                          <p:spTgt spid="34"/>
                                        </p:tgtEl>
                                        <p:attrNameLst>
                                          <p:attrName>ppt_x</p:attrName>
                                        </p:attrNameLst>
                                      </p:cBhvr>
                                      <p:tavLst>
                                        <p:tav tm="0">
                                          <p:val>
                                            <p:strVal val="#ppt_x"/>
                                          </p:val>
                                        </p:tav>
                                        <p:tav tm="100000">
                                          <p:val>
                                            <p:strVal val="#ppt_x"/>
                                          </p:val>
                                        </p:tav>
                                      </p:tavLst>
                                    </p:anim>
                                    <p:anim calcmode="lin" valueType="num">
                                      <p:cBhvr additive="base">
                                        <p:cTn id="50"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5"/>
                                        </p:tgtEl>
                                        <p:attrNameLst>
                                          <p:attrName>style.visibility</p:attrName>
                                        </p:attrNameLst>
                                      </p:cBhvr>
                                      <p:to>
                                        <p:strVal val="visible"/>
                                      </p:to>
                                    </p:set>
                                    <p:anim calcmode="lin" valueType="num">
                                      <p:cBhvr additive="base">
                                        <p:cTn id="55" dur="500" fill="hold"/>
                                        <p:tgtEl>
                                          <p:spTgt spid="25"/>
                                        </p:tgtEl>
                                        <p:attrNameLst>
                                          <p:attrName>ppt_x</p:attrName>
                                        </p:attrNameLst>
                                      </p:cBhvr>
                                      <p:tavLst>
                                        <p:tav tm="0">
                                          <p:val>
                                            <p:strVal val="#ppt_x"/>
                                          </p:val>
                                        </p:tav>
                                        <p:tav tm="100000">
                                          <p:val>
                                            <p:strVal val="#ppt_x"/>
                                          </p:val>
                                        </p:tav>
                                      </p:tavLst>
                                    </p:anim>
                                    <p:anim calcmode="lin" valueType="num">
                                      <p:cBhvr additive="base">
                                        <p:cTn id="56"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9"/>
                                        </p:tgtEl>
                                        <p:attrNameLst>
                                          <p:attrName>style.visibility</p:attrName>
                                        </p:attrNameLst>
                                      </p:cBhvr>
                                      <p:to>
                                        <p:strVal val="visible"/>
                                      </p:to>
                                    </p:set>
                                    <p:anim calcmode="lin" valueType="num">
                                      <p:cBhvr additive="base">
                                        <p:cTn id="61" dur="500" fill="hold"/>
                                        <p:tgtEl>
                                          <p:spTgt spid="39"/>
                                        </p:tgtEl>
                                        <p:attrNameLst>
                                          <p:attrName>ppt_x</p:attrName>
                                        </p:attrNameLst>
                                      </p:cBhvr>
                                      <p:tavLst>
                                        <p:tav tm="0">
                                          <p:val>
                                            <p:strVal val="#ppt_x"/>
                                          </p:val>
                                        </p:tav>
                                        <p:tav tm="100000">
                                          <p:val>
                                            <p:strVal val="#ppt_x"/>
                                          </p:val>
                                        </p:tav>
                                      </p:tavLst>
                                    </p:anim>
                                    <p:anim calcmode="lin" valueType="num">
                                      <p:cBhvr additive="base">
                                        <p:cTn id="62"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9"/>
                                        </p:tgtEl>
                                        <p:attrNameLst>
                                          <p:attrName>style.visibility</p:attrName>
                                        </p:attrNameLst>
                                      </p:cBhvr>
                                      <p:to>
                                        <p:strVal val="visible"/>
                                      </p:to>
                                    </p:set>
                                    <p:anim calcmode="lin" valueType="num">
                                      <p:cBhvr additive="base">
                                        <p:cTn id="67" dur="500" fill="hold"/>
                                        <p:tgtEl>
                                          <p:spTgt spid="29"/>
                                        </p:tgtEl>
                                        <p:attrNameLst>
                                          <p:attrName>ppt_x</p:attrName>
                                        </p:attrNameLst>
                                      </p:cBhvr>
                                      <p:tavLst>
                                        <p:tav tm="0">
                                          <p:val>
                                            <p:strVal val="#ppt_x"/>
                                          </p:val>
                                        </p:tav>
                                        <p:tav tm="100000">
                                          <p:val>
                                            <p:strVal val="#ppt_x"/>
                                          </p:val>
                                        </p:tav>
                                      </p:tavLst>
                                    </p:anim>
                                    <p:anim calcmode="lin" valueType="num">
                                      <p:cBhvr additive="base">
                                        <p:cTn id="6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0"/>
                                        </p:tgtEl>
                                        <p:attrNameLst>
                                          <p:attrName>style.visibility</p:attrName>
                                        </p:attrNameLst>
                                      </p:cBhvr>
                                      <p:to>
                                        <p:strVal val="visible"/>
                                      </p:to>
                                    </p:set>
                                    <p:anim calcmode="lin" valueType="num">
                                      <p:cBhvr additive="base">
                                        <p:cTn id="73" dur="500" fill="hold"/>
                                        <p:tgtEl>
                                          <p:spTgt spid="30"/>
                                        </p:tgtEl>
                                        <p:attrNameLst>
                                          <p:attrName>ppt_x</p:attrName>
                                        </p:attrNameLst>
                                      </p:cBhvr>
                                      <p:tavLst>
                                        <p:tav tm="0">
                                          <p:val>
                                            <p:strVal val="#ppt_x"/>
                                          </p:val>
                                        </p:tav>
                                        <p:tav tm="100000">
                                          <p:val>
                                            <p:strVal val="#ppt_x"/>
                                          </p:val>
                                        </p:tav>
                                      </p:tavLst>
                                    </p:anim>
                                    <p:anim calcmode="lin" valueType="num">
                                      <p:cBhvr additive="base">
                                        <p:cTn id="74"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1"/>
                                        </p:tgtEl>
                                        <p:attrNameLst>
                                          <p:attrName>style.visibility</p:attrName>
                                        </p:attrNameLst>
                                      </p:cBhvr>
                                      <p:to>
                                        <p:strVal val="visible"/>
                                      </p:to>
                                    </p:set>
                                    <p:anim calcmode="lin" valueType="num">
                                      <p:cBhvr additive="base">
                                        <p:cTn id="79" dur="500" fill="hold"/>
                                        <p:tgtEl>
                                          <p:spTgt spid="31"/>
                                        </p:tgtEl>
                                        <p:attrNameLst>
                                          <p:attrName>ppt_x</p:attrName>
                                        </p:attrNameLst>
                                      </p:cBhvr>
                                      <p:tavLst>
                                        <p:tav tm="0">
                                          <p:val>
                                            <p:strVal val="#ppt_x"/>
                                          </p:val>
                                        </p:tav>
                                        <p:tav tm="100000">
                                          <p:val>
                                            <p:strVal val="#ppt_x"/>
                                          </p:val>
                                        </p:tav>
                                      </p:tavLst>
                                    </p:anim>
                                    <p:anim calcmode="lin" valueType="num">
                                      <p:cBhvr additive="base">
                                        <p:cTn id="80"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26"/>
                                        </p:tgtEl>
                                        <p:attrNameLst>
                                          <p:attrName>style.visibility</p:attrName>
                                        </p:attrNameLst>
                                      </p:cBhvr>
                                      <p:to>
                                        <p:strVal val="visible"/>
                                      </p:to>
                                    </p:set>
                                    <p:anim calcmode="lin" valueType="num">
                                      <p:cBhvr additive="base">
                                        <p:cTn id="85" dur="500" fill="hold"/>
                                        <p:tgtEl>
                                          <p:spTgt spid="26"/>
                                        </p:tgtEl>
                                        <p:attrNameLst>
                                          <p:attrName>ppt_x</p:attrName>
                                        </p:attrNameLst>
                                      </p:cBhvr>
                                      <p:tavLst>
                                        <p:tav tm="0">
                                          <p:val>
                                            <p:strVal val="#ppt_x"/>
                                          </p:val>
                                        </p:tav>
                                        <p:tav tm="100000">
                                          <p:val>
                                            <p:strVal val="#ppt_x"/>
                                          </p:val>
                                        </p:tav>
                                      </p:tavLst>
                                    </p:anim>
                                    <p:anim calcmode="lin" valueType="num">
                                      <p:cBhvr additive="base">
                                        <p:cTn id="86"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2"/>
                                        </p:tgtEl>
                                        <p:attrNameLst>
                                          <p:attrName>style.visibility</p:attrName>
                                        </p:attrNameLst>
                                      </p:cBhvr>
                                      <p:to>
                                        <p:strVal val="visible"/>
                                      </p:to>
                                    </p:set>
                                    <p:anim calcmode="lin" valueType="num">
                                      <p:cBhvr additive="base">
                                        <p:cTn id="91" dur="500" fill="hold"/>
                                        <p:tgtEl>
                                          <p:spTgt spid="32"/>
                                        </p:tgtEl>
                                        <p:attrNameLst>
                                          <p:attrName>ppt_x</p:attrName>
                                        </p:attrNameLst>
                                      </p:cBhvr>
                                      <p:tavLst>
                                        <p:tav tm="0">
                                          <p:val>
                                            <p:strVal val="#ppt_x"/>
                                          </p:val>
                                        </p:tav>
                                        <p:tav tm="100000">
                                          <p:val>
                                            <p:strVal val="#ppt_x"/>
                                          </p:val>
                                        </p:tav>
                                      </p:tavLst>
                                    </p:anim>
                                    <p:anim calcmode="lin" valueType="num">
                                      <p:cBhvr additive="base">
                                        <p:cTn id="92"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33"/>
                                        </p:tgtEl>
                                        <p:attrNameLst>
                                          <p:attrName>style.visibility</p:attrName>
                                        </p:attrNameLst>
                                      </p:cBhvr>
                                      <p:to>
                                        <p:strVal val="visible"/>
                                      </p:to>
                                    </p:set>
                                    <p:anim calcmode="lin" valueType="num">
                                      <p:cBhvr additive="base">
                                        <p:cTn id="97" dur="500" fill="hold"/>
                                        <p:tgtEl>
                                          <p:spTgt spid="33"/>
                                        </p:tgtEl>
                                        <p:attrNameLst>
                                          <p:attrName>ppt_x</p:attrName>
                                        </p:attrNameLst>
                                      </p:cBhvr>
                                      <p:tavLst>
                                        <p:tav tm="0">
                                          <p:val>
                                            <p:strVal val="#ppt_x"/>
                                          </p:val>
                                        </p:tav>
                                        <p:tav tm="100000">
                                          <p:val>
                                            <p:strVal val="#ppt_x"/>
                                          </p:val>
                                        </p:tav>
                                      </p:tavLst>
                                    </p:anim>
                                    <p:anim calcmode="lin" valueType="num">
                                      <p:cBhvr additive="base">
                                        <p:cTn id="98"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27"/>
                                        </p:tgtEl>
                                        <p:attrNameLst>
                                          <p:attrName>style.visibility</p:attrName>
                                        </p:attrNameLst>
                                      </p:cBhvr>
                                      <p:to>
                                        <p:strVal val="visible"/>
                                      </p:to>
                                    </p:set>
                                    <p:anim calcmode="lin" valueType="num">
                                      <p:cBhvr additive="base">
                                        <p:cTn id="103" dur="500" fill="hold"/>
                                        <p:tgtEl>
                                          <p:spTgt spid="27"/>
                                        </p:tgtEl>
                                        <p:attrNameLst>
                                          <p:attrName>ppt_x</p:attrName>
                                        </p:attrNameLst>
                                      </p:cBhvr>
                                      <p:tavLst>
                                        <p:tav tm="0">
                                          <p:val>
                                            <p:strVal val="#ppt_x"/>
                                          </p:val>
                                        </p:tav>
                                        <p:tav tm="100000">
                                          <p:val>
                                            <p:strVal val="#ppt_x"/>
                                          </p:val>
                                        </p:tav>
                                      </p:tavLst>
                                    </p:anim>
                                    <p:anim calcmode="lin" valueType="num">
                                      <p:cBhvr additive="base">
                                        <p:cTn id="104"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28"/>
                                        </p:tgtEl>
                                        <p:attrNameLst>
                                          <p:attrName>style.visibility</p:attrName>
                                        </p:attrNameLst>
                                      </p:cBhvr>
                                      <p:to>
                                        <p:strVal val="visible"/>
                                      </p:to>
                                    </p:set>
                                    <p:anim calcmode="lin" valueType="num">
                                      <p:cBhvr additive="base">
                                        <p:cTn id="109" dur="500" fill="hold"/>
                                        <p:tgtEl>
                                          <p:spTgt spid="28"/>
                                        </p:tgtEl>
                                        <p:attrNameLst>
                                          <p:attrName>ppt_x</p:attrName>
                                        </p:attrNameLst>
                                      </p:cBhvr>
                                      <p:tavLst>
                                        <p:tav tm="0">
                                          <p:val>
                                            <p:strVal val="#ppt_x"/>
                                          </p:val>
                                        </p:tav>
                                        <p:tav tm="100000">
                                          <p:val>
                                            <p:strVal val="#ppt_x"/>
                                          </p:val>
                                        </p:tav>
                                      </p:tavLst>
                                    </p:anim>
                                    <p:anim calcmode="lin" valueType="num">
                                      <p:cBhvr additive="base">
                                        <p:cTn id="110"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36"/>
                                        </p:tgtEl>
                                        <p:attrNameLst>
                                          <p:attrName>style.visibility</p:attrName>
                                        </p:attrNameLst>
                                      </p:cBhvr>
                                      <p:to>
                                        <p:strVal val="visible"/>
                                      </p:to>
                                    </p:set>
                                    <p:anim calcmode="lin" valueType="num">
                                      <p:cBhvr additive="base">
                                        <p:cTn id="115" dur="500" fill="hold"/>
                                        <p:tgtEl>
                                          <p:spTgt spid="36"/>
                                        </p:tgtEl>
                                        <p:attrNameLst>
                                          <p:attrName>ppt_x</p:attrName>
                                        </p:attrNameLst>
                                      </p:cBhvr>
                                      <p:tavLst>
                                        <p:tav tm="0">
                                          <p:val>
                                            <p:strVal val="#ppt_x"/>
                                          </p:val>
                                        </p:tav>
                                        <p:tav tm="100000">
                                          <p:val>
                                            <p:strVal val="#ppt_x"/>
                                          </p:val>
                                        </p:tav>
                                      </p:tavLst>
                                    </p:anim>
                                    <p:anim calcmode="lin" valueType="num">
                                      <p:cBhvr additive="base">
                                        <p:cTn id="116"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grpId="0" nodeType="clickEffect">
                                  <p:stCondLst>
                                    <p:cond delay="0"/>
                                  </p:stCondLst>
                                  <p:childTnLst>
                                    <p:set>
                                      <p:cBhvr>
                                        <p:cTn id="120" dur="1" fill="hold">
                                          <p:stCondLst>
                                            <p:cond delay="0"/>
                                          </p:stCondLst>
                                        </p:cTn>
                                        <p:tgtEl>
                                          <p:spTgt spid="37"/>
                                        </p:tgtEl>
                                        <p:attrNameLst>
                                          <p:attrName>style.visibility</p:attrName>
                                        </p:attrNameLst>
                                      </p:cBhvr>
                                      <p:to>
                                        <p:strVal val="visible"/>
                                      </p:to>
                                    </p:set>
                                    <p:anim calcmode="lin" valueType="num">
                                      <p:cBhvr additive="base">
                                        <p:cTn id="121" dur="500" fill="hold"/>
                                        <p:tgtEl>
                                          <p:spTgt spid="37"/>
                                        </p:tgtEl>
                                        <p:attrNameLst>
                                          <p:attrName>ppt_x</p:attrName>
                                        </p:attrNameLst>
                                      </p:cBhvr>
                                      <p:tavLst>
                                        <p:tav tm="0">
                                          <p:val>
                                            <p:strVal val="#ppt_x"/>
                                          </p:val>
                                        </p:tav>
                                        <p:tav tm="100000">
                                          <p:val>
                                            <p:strVal val="#ppt_x"/>
                                          </p:val>
                                        </p:tav>
                                      </p:tavLst>
                                    </p:anim>
                                    <p:anim calcmode="lin" valueType="num">
                                      <p:cBhvr additive="base">
                                        <p:cTn id="122"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4" fill="hold" grpId="0" nodeType="clickEffect">
                                  <p:stCondLst>
                                    <p:cond delay="0"/>
                                  </p:stCondLst>
                                  <p:childTnLst>
                                    <p:set>
                                      <p:cBhvr>
                                        <p:cTn id="126" dur="1" fill="hold">
                                          <p:stCondLst>
                                            <p:cond delay="0"/>
                                          </p:stCondLst>
                                        </p:cTn>
                                        <p:tgtEl>
                                          <p:spTgt spid="42"/>
                                        </p:tgtEl>
                                        <p:attrNameLst>
                                          <p:attrName>style.visibility</p:attrName>
                                        </p:attrNameLst>
                                      </p:cBhvr>
                                      <p:to>
                                        <p:strVal val="visible"/>
                                      </p:to>
                                    </p:set>
                                    <p:anim calcmode="lin" valueType="num">
                                      <p:cBhvr additive="base">
                                        <p:cTn id="127" dur="500" fill="hold"/>
                                        <p:tgtEl>
                                          <p:spTgt spid="42"/>
                                        </p:tgtEl>
                                        <p:attrNameLst>
                                          <p:attrName>ppt_x</p:attrName>
                                        </p:attrNameLst>
                                      </p:cBhvr>
                                      <p:tavLst>
                                        <p:tav tm="0">
                                          <p:val>
                                            <p:strVal val="#ppt_x"/>
                                          </p:val>
                                        </p:tav>
                                        <p:tav tm="100000">
                                          <p:val>
                                            <p:strVal val="#ppt_x"/>
                                          </p:val>
                                        </p:tav>
                                      </p:tavLst>
                                    </p:anim>
                                    <p:anim calcmode="lin" valueType="num">
                                      <p:cBhvr additive="base">
                                        <p:cTn id="128" dur="500" fill="hold"/>
                                        <p:tgtEl>
                                          <p:spTgt spid="4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P spid="23" grpId="0" animBg="1"/>
      <p:bldP spid="25" grpId="0" animBg="1"/>
      <p:bldP spid="26" grpId="0" animBg="1"/>
      <p:bldP spid="29" grpId="0" animBg="1"/>
      <p:bldP spid="30" grpId="0" animBg="1"/>
      <p:bldP spid="31" grpId="0" animBg="1"/>
      <p:bldP spid="32" grpId="0" animBg="1"/>
      <p:bldP spid="33" grpId="0" animBg="1"/>
      <p:bldP spid="36" grpId="0" animBg="1"/>
      <p:bldP spid="37" grpId="0" animBg="1"/>
      <p:bldP spid="42" grpId="0" animBg="1"/>
      <p:bldP spid="9" grpId="0" animBg="1"/>
      <p:bldP spid="39" grpId="0" animBg="1"/>
      <p:bldP spid="27" grpId="0" animBg="1"/>
      <p:bldP spid="28" grpId="0" animBg="1"/>
      <p:bldP spid="3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Abgerundetes Rechteck 43"/>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2" name="Rechteck 1"/>
          <p:cNvSpPr/>
          <p:nvPr/>
        </p:nvSpPr>
        <p:spPr>
          <a:xfrm>
            <a:off x="606401" y="1983750"/>
            <a:ext cx="4188816" cy="111311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dirty="0">
              <a:solidFill>
                <a:schemeClr val="tx1"/>
              </a:solidFill>
            </a:endParaRPr>
          </a:p>
          <a:p>
            <a:endParaRPr lang="de-DE" dirty="0">
              <a:solidFill>
                <a:schemeClr val="tx1"/>
              </a:solidFill>
            </a:endParaRPr>
          </a:p>
          <a:p>
            <a:r>
              <a:rPr lang="de-DE" dirty="0">
                <a:solidFill>
                  <a:schemeClr val="tx1"/>
                </a:solidFill>
              </a:rPr>
              <a:t>Bereits gezahlt:</a:t>
            </a:r>
          </a:p>
        </p:txBody>
      </p:sp>
      <p:sp>
        <p:nvSpPr>
          <p:cNvPr id="8" name="Rechteck 7"/>
          <p:cNvSpPr/>
          <p:nvPr/>
        </p:nvSpPr>
        <p:spPr>
          <a:xfrm>
            <a:off x="1469031" y="718522"/>
            <a:ext cx="10148340" cy="58846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KR Schlusskostenrechnung</a:t>
            </a:r>
          </a:p>
        </p:txBody>
      </p:sp>
      <p:sp>
        <p:nvSpPr>
          <p:cNvPr id="6" name="Rectangle 1"/>
          <p:cNvSpPr>
            <a:spLocks noChangeArrowheads="1"/>
          </p:cNvSpPr>
          <p:nvPr/>
        </p:nvSpPr>
        <p:spPr bwMode="auto">
          <a:xfrm>
            <a:off x="606401" y="1329795"/>
            <a:ext cx="1805441" cy="369332"/>
          </a:xfrm>
          <a:prstGeom prst="rect">
            <a:avLst/>
          </a:prstGeom>
          <a:solidFill>
            <a:schemeClr val="accent2">
              <a:lumMod val="60000"/>
              <a:lumOff val="40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Davon tragen:</a:t>
            </a:r>
          </a:p>
        </p:txBody>
      </p:sp>
      <p:sp>
        <p:nvSpPr>
          <p:cNvPr id="9" name="Gefaltete Ecke 8"/>
          <p:cNvSpPr/>
          <p:nvPr/>
        </p:nvSpPr>
        <p:spPr>
          <a:xfrm rot="21054758">
            <a:off x="10384687" y="183811"/>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13</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 Carus</a:t>
            </a:r>
          </a:p>
        </p:txBody>
      </p:sp>
      <p:sp>
        <p:nvSpPr>
          <p:cNvPr id="12" name="Rectangle 1"/>
          <p:cNvSpPr>
            <a:spLocks noChangeArrowheads="1"/>
          </p:cNvSpPr>
          <p:nvPr/>
        </p:nvSpPr>
        <p:spPr bwMode="auto">
          <a:xfrm>
            <a:off x="6543201" y="1697661"/>
            <a:ext cx="5074170"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der Beklagte   80%                                   =  603,76 EUR</a:t>
            </a:r>
          </a:p>
        </p:txBody>
      </p:sp>
      <p:sp>
        <p:nvSpPr>
          <p:cNvPr id="13" name="Rectangle 1"/>
          <p:cNvSpPr>
            <a:spLocks noChangeArrowheads="1"/>
          </p:cNvSpPr>
          <p:nvPr/>
        </p:nvSpPr>
        <p:spPr bwMode="auto">
          <a:xfrm>
            <a:off x="3273393" y="259637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  609,00 EUR</a:t>
            </a:r>
          </a:p>
        </p:txBody>
      </p:sp>
      <p:sp>
        <p:nvSpPr>
          <p:cNvPr id="15" name="Rectangle 1"/>
          <p:cNvSpPr>
            <a:spLocks noChangeArrowheads="1"/>
          </p:cNvSpPr>
          <p:nvPr/>
        </p:nvSpPr>
        <p:spPr bwMode="auto">
          <a:xfrm>
            <a:off x="606401" y="1690439"/>
            <a:ext cx="5351487"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der Kläger  20%                                              =  150,94 EUR</a:t>
            </a:r>
          </a:p>
        </p:txBody>
      </p:sp>
      <p:grpSp>
        <p:nvGrpSpPr>
          <p:cNvPr id="5" name="Gruppieren 4"/>
          <p:cNvGrpSpPr/>
          <p:nvPr/>
        </p:nvGrpSpPr>
        <p:grpSpPr>
          <a:xfrm>
            <a:off x="1070204" y="3836130"/>
            <a:ext cx="4751163" cy="423610"/>
            <a:chOff x="1190005" y="5503902"/>
            <a:chExt cx="4751163" cy="423610"/>
          </a:xfrm>
        </p:grpSpPr>
        <p:sp>
          <p:nvSpPr>
            <p:cNvPr id="4" name="Rechteck 3"/>
            <p:cNvSpPr/>
            <p:nvPr/>
          </p:nvSpPr>
          <p:spPr>
            <a:xfrm>
              <a:off x="1190005" y="5505840"/>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err="1">
                  <a:solidFill>
                    <a:schemeClr val="tx1"/>
                  </a:solidFill>
                </a:rPr>
                <a:t>zuviel</a:t>
              </a:r>
              <a:endParaRPr lang="de-DE" dirty="0">
                <a:solidFill>
                  <a:schemeClr val="tx1"/>
                </a:solidFill>
              </a:endParaRPr>
            </a:p>
          </p:txBody>
        </p:sp>
        <p:sp>
          <p:nvSpPr>
            <p:cNvPr id="21" name="Rectangle 1"/>
            <p:cNvSpPr>
              <a:spLocks noChangeArrowheads="1"/>
            </p:cNvSpPr>
            <p:nvPr/>
          </p:nvSpPr>
          <p:spPr bwMode="auto">
            <a:xfrm>
              <a:off x="4419349" y="550390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  458,06 EUR</a:t>
              </a:r>
            </a:p>
          </p:txBody>
        </p:sp>
      </p:grpSp>
      <p:grpSp>
        <p:nvGrpSpPr>
          <p:cNvPr id="26" name="Gruppieren 25"/>
          <p:cNvGrpSpPr/>
          <p:nvPr/>
        </p:nvGrpSpPr>
        <p:grpSpPr>
          <a:xfrm>
            <a:off x="1029953" y="4515975"/>
            <a:ext cx="4752513" cy="421672"/>
            <a:chOff x="1188655" y="5940140"/>
            <a:chExt cx="4752513" cy="421672"/>
          </a:xfrm>
        </p:grpSpPr>
        <p:sp>
          <p:nvSpPr>
            <p:cNvPr id="24" name="Rechteck 23"/>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solidFill>
                    <a:schemeClr val="tx1"/>
                  </a:solidFill>
                </a:rPr>
                <a:t>Zu verrechnen auf Bekl. </a:t>
              </a:r>
            </a:p>
          </p:txBody>
        </p:sp>
        <p:sp>
          <p:nvSpPr>
            <p:cNvPr id="22" name="Rectangle 1"/>
            <p:cNvSpPr>
              <a:spLocks noChangeArrowheads="1"/>
            </p:cNvSpPr>
            <p:nvPr/>
          </p:nvSpPr>
          <p:spPr bwMode="auto">
            <a:xfrm>
              <a:off x="4419349" y="597281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  458,06 EUR</a:t>
              </a:r>
            </a:p>
          </p:txBody>
        </p:sp>
      </p:grpSp>
      <p:grpSp>
        <p:nvGrpSpPr>
          <p:cNvPr id="27" name="Gruppieren 26"/>
          <p:cNvGrpSpPr/>
          <p:nvPr/>
        </p:nvGrpSpPr>
        <p:grpSpPr>
          <a:xfrm>
            <a:off x="1014583" y="5114330"/>
            <a:ext cx="4767883" cy="442809"/>
            <a:chOff x="1190005" y="6361812"/>
            <a:chExt cx="4767883" cy="442809"/>
          </a:xfrm>
        </p:grpSpPr>
        <p:sp>
          <p:nvSpPr>
            <p:cNvPr id="25" name="Rechteck 2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solidFill>
                    <a:schemeClr val="tx1"/>
                  </a:solidFill>
                </a:rPr>
                <a:t>Rest</a:t>
              </a:r>
            </a:p>
          </p:txBody>
        </p:sp>
        <p:sp>
          <p:nvSpPr>
            <p:cNvPr id="23" name="Rectangle 1"/>
            <p:cNvSpPr>
              <a:spLocks noChangeArrowheads="1"/>
            </p:cNvSpPr>
            <p:nvPr/>
          </p:nvSpPr>
          <p:spPr bwMode="auto">
            <a:xfrm>
              <a:off x="4436069" y="6435289"/>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  0,00 EUR</a:t>
              </a:r>
            </a:p>
          </p:txBody>
        </p:sp>
      </p:grpSp>
      <p:grpSp>
        <p:nvGrpSpPr>
          <p:cNvPr id="31" name="Gruppieren 30"/>
          <p:cNvGrpSpPr/>
          <p:nvPr/>
        </p:nvGrpSpPr>
        <p:grpSpPr>
          <a:xfrm>
            <a:off x="6896662" y="2319267"/>
            <a:ext cx="4696360" cy="421672"/>
            <a:chOff x="1188655" y="5940140"/>
            <a:chExt cx="4696360" cy="421672"/>
          </a:xfrm>
        </p:grpSpPr>
        <p:sp>
          <p:nvSpPr>
            <p:cNvPr id="32" name="Rechteck 31"/>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solidFill>
                    <a:schemeClr val="tx1"/>
                  </a:solidFill>
                </a:rPr>
                <a:t>Zu verrechnen vom Kl. </a:t>
              </a:r>
            </a:p>
          </p:txBody>
        </p:sp>
        <p:sp>
          <p:nvSpPr>
            <p:cNvPr id="33" name="Rectangle 1"/>
            <p:cNvSpPr>
              <a:spLocks noChangeArrowheads="1"/>
            </p:cNvSpPr>
            <p:nvPr/>
          </p:nvSpPr>
          <p:spPr bwMode="auto">
            <a:xfrm>
              <a:off x="4363196" y="5962833"/>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  458,06 EUR</a:t>
              </a:r>
            </a:p>
          </p:txBody>
        </p:sp>
      </p:grpSp>
      <p:grpSp>
        <p:nvGrpSpPr>
          <p:cNvPr id="34" name="Gruppieren 33"/>
          <p:cNvGrpSpPr/>
          <p:nvPr/>
        </p:nvGrpSpPr>
        <p:grpSpPr>
          <a:xfrm>
            <a:off x="6872314" y="2939499"/>
            <a:ext cx="4696360" cy="421672"/>
            <a:chOff x="1190005" y="6361812"/>
            <a:chExt cx="4696360" cy="421672"/>
          </a:xfrm>
        </p:grpSpPr>
        <p:sp>
          <p:nvSpPr>
            <p:cNvPr id="35" name="Rechteck 3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solidFill>
                    <a:schemeClr val="tx1"/>
                  </a:solidFill>
                </a:rPr>
                <a:t>Bereits gezahlt:</a:t>
              </a:r>
            </a:p>
          </p:txBody>
        </p:sp>
        <p:sp>
          <p:nvSpPr>
            <p:cNvPr id="36" name="Rectangle 1"/>
            <p:cNvSpPr>
              <a:spLocks noChangeArrowheads="1"/>
            </p:cNvSpPr>
            <p:nvPr/>
          </p:nvSpPr>
          <p:spPr bwMode="auto">
            <a:xfrm>
              <a:off x="4364546" y="638798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  80,00 EUR</a:t>
              </a:r>
            </a:p>
          </p:txBody>
        </p:sp>
      </p:grpSp>
      <p:sp>
        <p:nvSpPr>
          <p:cNvPr id="40" name="Gefaltete Ecke 39"/>
          <p:cNvSpPr/>
          <p:nvPr/>
        </p:nvSpPr>
        <p:spPr>
          <a:xfrm>
            <a:off x="4898378" y="2092443"/>
            <a:ext cx="1417283" cy="1362041"/>
          </a:xfrm>
          <a:prstGeom prst="foldedCorner">
            <a:avLst/>
          </a:prstGeom>
          <a:solidFill>
            <a:srgbClr val="DC9CC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a:solidFill>
                <a:schemeClr val="tx1"/>
              </a:solidFill>
              <a:latin typeface="MV Boli" panose="02000500030200090000" pitchFamily="2" charset="0"/>
              <a:cs typeface="MV Boli" panose="02000500030200090000" pitchFamily="2" charset="0"/>
            </a:endParaRPr>
          </a:p>
          <a:p>
            <a:pPr algn="ctr"/>
            <a:r>
              <a:rPr lang="de-DE" b="1" dirty="0" err="1">
                <a:solidFill>
                  <a:schemeClr val="tx1"/>
                </a:solidFill>
                <a:latin typeface="MV Boli" panose="02000500030200090000" pitchFamily="2" charset="0"/>
                <a:cs typeface="MV Boli" panose="02000500030200090000" pitchFamily="2" charset="0"/>
              </a:rPr>
              <a:t>Entschei-dungsschuld</a:t>
            </a:r>
            <a:r>
              <a:rPr lang="de-DE" b="1" dirty="0">
                <a:solidFill>
                  <a:schemeClr val="tx1"/>
                </a:solidFill>
                <a:latin typeface="MV Boli" panose="02000500030200090000" pitchFamily="2" charset="0"/>
                <a:cs typeface="MV Boli" panose="02000500030200090000" pitchFamily="2" charset="0"/>
              </a:rPr>
              <a:t> =</a:t>
            </a:r>
          </a:p>
          <a:p>
            <a:pPr algn="ctr"/>
            <a:r>
              <a:rPr lang="de-DE" b="1" dirty="0">
                <a:solidFill>
                  <a:schemeClr val="tx1"/>
                </a:solidFill>
                <a:latin typeface="MV Boli" panose="02000500030200090000" pitchFamily="2" charset="0"/>
                <a:cs typeface="MV Boli" panose="02000500030200090000" pitchFamily="2" charset="0"/>
              </a:rPr>
              <a:t>150,94€</a:t>
            </a:r>
          </a:p>
        </p:txBody>
      </p:sp>
      <p:sp>
        <p:nvSpPr>
          <p:cNvPr id="42" name="Gefaltete Ecke 41"/>
          <p:cNvSpPr/>
          <p:nvPr/>
        </p:nvSpPr>
        <p:spPr>
          <a:xfrm>
            <a:off x="5957888" y="5322348"/>
            <a:ext cx="1417283" cy="1362041"/>
          </a:xfrm>
          <a:prstGeom prst="foldedCorner">
            <a:avLst/>
          </a:prstGeom>
          <a:solidFill>
            <a:srgbClr val="DC9CC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solidFill>
                  <a:schemeClr val="tx1"/>
                </a:solidFill>
                <a:latin typeface="MV Boli" panose="02000500030200090000" pitchFamily="2" charset="0"/>
                <a:cs typeface="MV Boli" panose="02000500030200090000" pitchFamily="2" charset="0"/>
              </a:rPr>
              <a:t>Antragsschuld – Entscheidungs-schuld =</a:t>
            </a:r>
          </a:p>
          <a:p>
            <a:pPr algn="ctr"/>
            <a:r>
              <a:rPr lang="de-DE" sz="1400" b="1" dirty="0">
                <a:solidFill>
                  <a:schemeClr val="tx1"/>
                </a:solidFill>
                <a:latin typeface="MV Boli" panose="02000500030200090000" pitchFamily="2" charset="0"/>
                <a:cs typeface="MV Boli" panose="02000500030200090000" pitchFamily="2" charset="0"/>
              </a:rPr>
              <a:t>restl. </a:t>
            </a:r>
            <a:r>
              <a:rPr lang="de-DE" sz="1400" b="1" dirty="0" err="1">
                <a:solidFill>
                  <a:schemeClr val="tx1"/>
                </a:solidFill>
                <a:latin typeface="MV Boli" panose="02000500030200090000" pitchFamily="2" charset="0"/>
                <a:cs typeface="MV Boli" panose="02000500030200090000" pitchFamily="2" charset="0"/>
              </a:rPr>
              <a:t>Mithaft</a:t>
            </a:r>
            <a:endParaRPr lang="de-DE" sz="1400" b="1" dirty="0">
              <a:solidFill>
                <a:schemeClr val="tx1"/>
              </a:solidFill>
              <a:latin typeface="MV Boli" panose="02000500030200090000" pitchFamily="2" charset="0"/>
              <a:cs typeface="MV Boli" panose="02000500030200090000" pitchFamily="2" charset="0"/>
            </a:endParaRPr>
          </a:p>
        </p:txBody>
      </p:sp>
      <p:sp>
        <p:nvSpPr>
          <p:cNvPr id="16" name="Pfeil nach unten 15"/>
          <p:cNvSpPr/>
          <p:nvPr/>
        </p:nvSpPr>
        <p:spPr>
          <a:xfrm rot="2062720">
            <a:off x="5823563" y="3652419"/>
            <a:ext cx="269031" cy="1301424"/>
          </a:xfrm>
          <a:prstGeom prst="downArrow">
            <a:avLst/>
          </a:prstGeom>
          <a:solidFill>
            <a:schemeClr val="tx1">
              <a:lumMod val="65000"/>
              <a:lumOff val="3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Gefaltete Ecke 42"/>
          <p:cNvSpPr/>
          <p:nvPr/>
        </p:nvSpPr>
        <p:spPr>
          <a:xfrm>
            <a:off x="4540605" y="126186"/>
            <a:ext cx="1417283" cy="1362041"/>
          </a:xfrm>
          <a:prstGeom prst="foldedCorner">
            <a:avLst/>
          </a:prstGeom>
          <a:solidFill>
            <a:srgbClr val="DC9CC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a:solidFill>
                <a:schemeClr val="tx1"/>
              </a:solidFill>
              <a:latin typeface="MV Boli" panose="02000500030200090000" pitchFamily="2" charset="0"/>
              <a:cs typeface="MV Boli" panose="02000500030200090000" pitchFamily="2" charset="0"/>
            </a:endParaRPr>
          </a:p>
          <a:p>
            <a:pPr algn="ctr"/>
            <a:r>
              <a:rPr lang="de-DE" b="1" dirty="0">
                <a:solidFill>
                  <a:schemeClr val="tx1"/>
                </a:solidFill>
                <a:latin typeface="MV Boli" panose="02000500030200090000" pitchFamily="2" charset="0"/>
                <a:cs typeface="MV Boli" panose="02000500030200090000" pitchFamily="2" charset="0"/>
              </a:rPr>
              <a:t>Antrags-schuld =</a:t>
            </a:r>
          </a:p>
          <a:p>
            <a:pPr algn="ctr"/>
            <a:r>
              <a:rPr lang="de-DE" b="1" dirty="0">
                <a:solidFill>
                  <a:schemeClr val="tx1"/>
                </a:solidFill>
                <a:latin typeface="MV Boli" panose="02000500030200090000" pitchFamily="2" charset="0"/>
                <a:cs typeface="MV Boli" panose="02000500030200090000" pitchFamily="2" charset="0"/>
              </a:rPr>
              <a:t>754,70 €…</a:t>
            </a:r>
          </a:p>
        </p:txBody>
      </p:sp>
      <p:grpSp>
        <p:nvGrpSpPr>
          <p:cNvPr id="37" name="Gruppieren 36"/>
          <p:cNvGrpSpPr/>
          <p:nvPr/>
        </p:nvGrpSpPr>
        <p:grpSpPr>
          <a:xfrm>
            <a:off x="6961197" y="3767384"/>
            <a:ext cx="4696360" cy="421672"/>
            <a:chOff x="1190005" y="6361812"/>
            <a:chExt cx="4696360" cy="421672"/>
          </a:xfrm>
        </p:grpSpPr>
        <p:sp>
          <p:nvSpPr>
            <p:cNvPr id="38" name="Rechteck 37"/>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solidFill>
                    <a:schemeClr val="tx1"/>
                  </a:solidFill>
                </a:rPr>
                <a:t>Rest</a:t>
              </a:r>
            </a:p>
          </p:txBody>
        </p:sp>
        <p:sp>
          <p:nvSpPr>
            <p:cNvPr id="39" name="Rectangle 1"/>
            <p:cNvSpPr>
              <a:spLocks noChangeArrowheads="1"/>
            </p:cNvSpPr>
            <p:nvPr/>
          </p:nvSpPr>
          <p:spPr bwMode="auto">
            <a:xfrm>
              <a:off x="4364546" y="638798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  65,70 EUR</a:t>
              </a:r>
            </a:p>
          </p:txBody>
        </p:sp>
      </p:grpSp>
      <p:sp>
        <p:nvSpPr>
          <p:cNvPr id="41" name="Gefaltete Ecke 40"/>
          <p:cNvSpPr/>
          <p:nvPr/>
        </p:nvSpPr>
        <p:spPr>
          <a:xfrm rot="21335635">
            <a:off x="5933369" y="3539585"/>
            <a:ext cx="1417283" cy="1362041"/>
          </a:xfrm>
          <a:prstGeom prst="foldedCorner">
            <a:avLst/>
          </a:prstGeom>
          <a:solidFill>
            <a:srgbClr val="DC9CC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a:solidFill>
                <a:schemeClr val="tx1"/>
              </a:solidFill>
              <a:latin typeface="MV Boli" panose="02000500030200090000" pitchFamily="2" charset="0"/>
              <a:cs typeface="MV Boli" panose="02000500030200090000" pitchFamily="2" charset="0"/>
            </a:endParaRPr>
          </a:p>
          <a:p>
            <a:pPr algn="ctr"/>
            <a:r>
              <a:rPr lang="de-DE" b="1" dirty="0">
                <a:solidFill>
                  <a:schemeClr val="tx1"/>
                </a:solidFill>
                <a:latin typeface="MV Boli" panose="02000500030200090000" pitchFamily="2" charset="0"/>
                <a:cs typeface="MV Boli" panose="02000500030200090000" pitchFamily="2" charset="0"/>
              </a:rPr>
              <a:t>restl. </a:t>
            </a:r>
            <a:r>
              <a:rPr lang="de-DE" b="1" dirty="0" err="1">
                <a:solidFill>
                  <a:schemeClr val="tx1"/>
                </a:solidFill>
                <a:latin typeface="MV Boli" panose="02000500030200090000" pitchFamily="2" charset="0"/>
                <a:cs typeface="MV Boli" panose="02000500030200090000" pitchFamily="2" charset="0"/>
              </a:rPr>
              <a:t>Mithaft</a:t>
            </a:r>
            <a:r>
              <a:rPr lang="de-DE" b="1" dirty="0">
                <a:solidFill>
                  <a:schemeClr val="tx1"/>
                </a:solidFill>
                <a:latin typeface="MV Boli" panose="02000500030200090000" pitchFamily="2" charset="0"/>
                <a:cs typeface="MV Boli" panose="02000500030200090000" pitchFamily="2" charset="0"/>
              </a:rPr>
              <a:t> für </a:t>
            </a:r>
            <a:r>
              <a:rPr lang="de-DE" b="1" u="sng" dirty="0">
                <a:solidFill>
                  <a:schemeClr val="tx1"/>
                </a:solidFill>
                <a:latin typeface="MV Boli" panose="02000500030200090000" pitchFamily="2" charset="0"/>
                <a:cs typeface="MV Boli" panose="02000500030200090000" pitchFamily="2" charset="0"/>
              </a:rPr>
              <a:t>Übertrag</a:t>
            </a:r>
          </a:p>
          <a:p>
            <a:pPr algn="ctr"/>
            <a:r>
              <a:rPr lang="de-DE" b="1" dirty="0">
                <a:solidFill>
                  <a:schemeClr val="tx1"/>
                </a:solidFill>
                <a:latin typeface="MV Boli" panose="02000500030200090000" pitchFamily="2" charset="0"/>
                <a:cs typeface="MV Boli" panose="02000500030200090000" pitchFamily="2" charset="0"/>
              </a:rPr>
              <a:t>603,76€</a:t>
            </a:r>
          </a:p>
        </p:txBody>
      </p:sp>
      <p:sp>
        <p:nvSpPr>
          <p:cNvPr id="46" name="Gefaltete Ecke 45"/>
          <p:cNvSpPr/>
          <p:nvPr/>
        </p:nvSpPr>
        <p:spPr>
          <a:xfrm>
            <a:off x="9777831" y="4998459"/>
            <a:ext cx="1417283" cy="1362041"/>
          </a:xfrm>
          <a:prstGeom prst="foldedCorner">
            <a:avLst/>
          </a:prstGeom>
          <a:solidFill>
            <a:srgbClr val="FF505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MV Boli" panose="02000500030200090000" pitchFamily="2" charset="0"/>
                <a:cs typeface="MV Boli" panose="02000500030200090000" pitchFamily="2" charset="0"/>
              </a:rPr>
              <a:t>754,70</a:t>
            </a:r>
          </a:p>
          <a:p>
            <a:pPr algn="ctr"/>
            <a:r>
              <a:rPr lang="de-DE" b="1" dirty="0">
                <a:solidFill>
                  <a:schemeClr val="tx1"/>
                </a:solidFill>
                <a:latin typeface="MV Boli" panose="02000500030200090000" pitchFamily="2" charset="0"/>
                <a:cs typeface="MV Boli" panose="02000500030200090000" pitchFamily="2" charset="0"/>
              </a:rPr>
              <a:t>-150,94</a:t>
            </a:r>
          </a:p>
          <a:p>
            <a:pPr algn="ctr"/>
            <a:r>
              <a:rPr lang="de-DE" b="1" dirty="0">
                <a:solidFill>
                  <a:schemeClr val="tx1"/>
                </a:solidFill>
                <a:latin typeface="MV Boli" panose="02000500030200090000" pitchFamily="2" charset="0"/>
                <a:cs typeface="MV Boli" panose="02000500030200090000" pitchFamily="2" charset="0"/>
              </a:rPr>
              <a:t>-458,06</a:t>
            </a:r>
          </a:p>
          <a:p>
            <a:pPr algn="ctr"/>
            <a:r>
              <a:rPr lang="de-DE" b="1" dirty="0">
                <a:solidFill>
                  <a:schemeClr val="tx1"/>
                </a:solidFill>
                <a:latin typeface="MV Boli" panose="02000500030200090000" pitchFamily="2" charset="0"/>
                <a:cs typeface="MV Boli" panose="02000500030200090000" pitchFamily="2" charset="0"/>
              </a:rPr>
              <a:t>=145,70 €</a:t>
            </a:r>
          </a:p>
        </p:txBody>
      </p:sp>
      <p:sp>
        <p:nvSpPr>
          <p:cNvPr id="3" name="Rechteckige Legende 2"/>
          <p:cNvSpPr/>
          <p:nvPr/>
        </p:nvSpPr>
        <p:spPr>
          <a:xfrm>
            <a:off x="9307983" y="4373087"/>
            <a:ext cx="2727701" cy="612648"/>
          </a:xfrm>
          <a:prstGeom prst="wedgeRectCallout">
            <a:avLst>
              <a:gd name="adj1" fmla="val 4394"/>
              <a:gd name="adj2" fmla="val -96872"/>
            </a:avLst>
          </a:prstGeom>
          <a:solidFill>
            <a:schemeClr val="accent4">
              <a:lumMod val="60000"/>
              <a:lumOff val="4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u="sng" dirty="0">
                <a:solidFill>
                  <a:schemeClr val="tx1"/>
                </a:solidFill>
              </a:rPr>
              <a:t>Zweitschuldnerrechnung</a:t>
            </a:r>
            <a:r>
              <a:rPr lang="de-DE" sz="1600" dirty="0">
                <a:solidFill>
                  <a:schemeClr val="tx1"/>
                </a:solidFill>
              </a:rPr>
              <a:t> über diesen Betrag möglich !!</a:t>
            </a:r>
          </a:p>
        </p:txBody>
      </p:sp>
    </p:spTree>
    <p:extLst>
      <p:ext uri="{BB962C8B-B14F-4D97-AF65-F5344CB8AC3E}">
        <p14:creationId xmlns:p14="http://schemas.microsoft.com/office/powerpoint/2010/main" val="1164154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additive="base">
                                        <p:cTn id="27" dur="500" fill="hold"/>
                                        <p:tgtEl>
                                          <p:spTgt spid="12"/>
                                        </p:tgtEl>
                                        <p:attrNameLst>
                                          <p:attrName>ppt_x</p:attrName>
                                        </p:attrNameLst>
                                      </p:cBhvr>
                                      <p:tavLst>
                                        <p:tav tm="0">
                                          <p:val>
                                            <p:strVal val="#ppt_x"/>
                                          </p:val>
                                        </p:tav>
                                        <p:tav tm="100000">
                                          <p:val>
                                            <p:strVal val="#ppt_x"/>
                                          </p:val>
                                        </p:tav>
                                      </p:tavLst>
                                    </p:anim>
                                    <p:anim calcmode="lin" valueType="num">
                                      <p:cBhvr additive="base">
                                        <p:cTn id="2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fill="hold"/>
                                        <p:tgtEl>
                                          <p:spTgt spid="13"/>
                                        </p:tgtEl>
                                        <p:attrNameLst>
                                          <p:attrName>ppt_x</p:attrName>
                                        </p:attrNameLst>
                                      </p:cBhvr>
                                      <p:tavLst>
                                        <p:tav tm="0">
                                          <p:val>
                                            <p:strVal val="#ppt_x"/>
                                          </p:val>
                                        </p:tav>
                                        <p:tav tm="100000">
                                          <p:val>
                                            <p:strVal val="#ppt_x"/>
                                          </p:val>
                                        </p:tav>
                                      </p:tavLst>
                                    </p:anim>
                                    <p:anim calcmode="lin" valueType="num">
                                      <p:cBhvr additive="base">
                                        <p:cTn id="3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5"/>
                                        </p:tgtEl>
                                        <p:attrNameLst>
                                          <p:attrName>style.visibility</p:attrName>
                                        </p:attrNameLst>
                                      </p:cBhvr>
                                      <p:to>
                                        <p:strVal val="visible"/>
                                      </p:to>
                                    </p:set>
                                    <p:anim calcmode="lin" valueType="num">
                                      <p:cBhvr additive="base">
                                        <p:cTn id="39" dur="500" fill="hold"/>
                                        <p:tgtEl>
                                          <p:spTgt spid="5"/>
                                        </p:tgtEl>
                                        <p:attrNameLst>
                                          <p:attrName>ppt_x</p:attrName>
                                        </p:attrNameLst>
                                      </p:cBhvr>
                                      <p:tavLst>
                                        <p:tav tm="0">
                                          <p:val>
                                            <p:strVal val="#ppt_x"/>
                                          </p:val>
                                        </p:tav>
                                        <p:tav tm="100000">
                                          <p:val>
                                            <p:strVal val="#ppt_x"/>
                                          </p:val>
                                        </p:tav>
                                      </p:tavLst>
                                    </p:anim>
                                    <p:anim calcmode="lin" valueType="num">
                                      <p:cBhvr additive="base">
                                        <p:cTn id="4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26"/>
                                        </p:tgtEl>
                                        <p:attrNameLst>
                                          <p:attrName>style.visibility</p:attrName>
                                        </p:attrNameLst>
                                      </p:cBhvr>
                                      <p:to>
                                        <p:strVal val="visible"/>
                                      </p:to>
                                    </p:set>
                                    <p:anim calcmode="lin" valueType="num">
                                      <p:cBhvr additive="base">
                                        <p:cTn id="45" dur="500" fill="hold"/>
                                        <p:tgtEl>
                                          <p:spTgt spid="26"/>
                                        </p:tgtEl>
                                        <p:attrNameLst>
                                          <p:attrName>ppt_x</p:attrName>
                                        </p:attrNameLst>
                                      </p:cBhvr>
                                      <p:tavLst>
                                        <p:tav tm="0">
                                          <p:val>
                                            <p:strVal val="#ppt_x"/>
                                          </p:val>
                                        </p:tav>
                                        <p:tav tm="100000">
                                          <p:val>
                                            <p:strVal val="#ppt_x"/>
                                          </p:val>
                                        </p:tav>
                                      </p:tavLst>
                                    </p:anim>
                                    <p:anim calcmode="lin" valueType="num">
                                      <p:cBhvr additive="base">
                                        <p:cTn id="46"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53" presetClass="entr" presetSubtype="16" fill="hold" grpId="0" nodeType="clickEffect">
                                  <p:stCondLst>
                                    <p:cond delay="0"/>
                                  </p:stCondLst>
                                  <p:childTnLst>
                                    <p:set>
                                      <p:cBhvr>
                                        <p:cTn id="50" dur="1" fill="hold">
                                          <p:stCondLst>
                                            <p:cond delay="0"/>
                                          </p:stCondLst>
                                        </p:cTn>
                                        <p:tgtEl>
                                          <p:spTgt spid="43"/>
                                        </p:tgtEl>
                                        <p:attrNameLst>
                                          <p:attrName>style.visibility</p:attrName>
                                        </p:attrNameLst>
                                      </p:cBhvr>
                                      <p:to>
                                        <p:strVal val="visible"/>
                                      </p:to>
                                    </p:set>
                                    <p:anim calcmode="lin" valueType="num">
                                      <p:cBhvr>
                                        <p:cTn id="51" dur="500" fill="hold"/>
                                        <p:tgtEl>
                                          <p:spTgt spid="43"/>
                                        </p:tgtEl>
                                        <p:attrNameLst>
                                          <p:attrName>ppt_w</p:attrName>
                                        </p:attrNameLst>
                                      </p:cBhvr>
                                      <p:tavLst>
                                        <p:tav tm="0">
                                          <p:val>
                                            <p:fltVal val="0"/>
                                          </p:val>
                                        </p:tav>
                                        <p:tav tm="100000">
                                          <p:val>
                                            <p:strVal val="#ppt_w"/>
                                          </p:val>
                                        </p:tav>
                                      </p:tavLst>
                                    </p:anim>
                                    <p:anim calcmode="lin" valueType="num">
                                      <p:cBhvr>
                                        <p:cTn id="52" dur="500" fill="hold"/>
                                        <p:tgtEl>
                                          <p:spTgt spid="43"/>
                                        </p:tgtEl>
                                        <p:attrNameLst>
                                          <p:attrName>ppt_h</p:attrName>
                                        </p:attrNameLst>
                                      </p:cBhvr>
                                      <p:tavLst>
                                        <p:tav tm="0">
                                          <p:val>
                                            <p:fltVal val="0"/>
                                          </p:val>
                                        </p:tav>
                                        <p:tav tm="100000">
                                          <p:val>
                                            <p:strVal val="#ppt_h"/>
                                          </p:val>
                                        </p:tav>
                                      </p:tavLst>
                                    </p:anim>
                                    <p:animEffect transition="in" filter="fade">
                                      <p:cBhvr>
                                        <p:cTn id="53" dur="500"/>
                                        <p:tgtEl>
                                          <p:spTgt spid="43"/>
                                        </p:tgtEl>
                                      </p:cBhvr>
                                    </p:animEffect>
                                  </p:childTnLst>
                                </p:cTn>
                              </p:par>
                            </p:childTnLst>
                          </p:cTn>
                        </p:par>
                      </p:childTnLst>
                    </p:cTn>
                  </p:par>
                  <p:par>
                    <p:cTn id="54" fill="hold">
                      <p:stCondLst>
                        <p:cond delay="indefinite"/>
                      </p:stCondLst>
                      <p:childTnLst>
                        <p:par>
                          <p:cTn id="55" fill="hold">
                            <p:stCondLst>
                              <p:cond delay="0"/>
                            </p:stCondLst>
                            <p:childTnLst>
                              <p:par>
                                <p:cTn id="56" presetID="53" presetClass="entr" presetSubtype="16" fill="hold" grpId="0" nodeType="clickEffect">
                                  <p:stCondLst>
                                    <p:cond delay="0"/>
                                  </p:stCondLst>
                                  <p:childTnLst>
                                    <p:set>
                                      <p:cBhvr>
                                        <p:cTn id="57" dur="1" fill="hold">
                                          <p:stCondLst>
                                            <p:cond delay="0"/>
                                          </p:stCondLst>
                                        </p:cTn>
                                        <p:tgtEl>
                                          <p:spTgt spid="40"/>
                                        </p:tgtEl>
                                        <p:attrNameLst>
                                          <p:attrName>style.visibility</p:attrName>
                                        </p:attrNameLst>
                                      </p:cBhvr>
                                      <p:to>
                                        <p:strVal val="visible"/>
                                      </p:to>
                                    </p:set>
                                    <p:anim calcmode="lin" valueType="num">
                                      <p:cBhvr>
                                        <p:cTn id="58" dur="500" fill="hold"/>
                                        <p:tgtEl>
                                          <p:spTgt spid="40"/>
                                        </p:tgtEl>
                                        <p:attrNameLst>
                                          <p:attrName>ppt_w</p:attrName>
                                        </p:attrNameLst>
                                      </p:cBhvr>
                                      <p:tavLst>
                                        <p:tav tm="0">
                                          <p:val>
                                            <p:fltVal val="0"/>
                                          </p:val>
                                        </p:tav>
                                        <p:tav tm="100000">
                                          <p:val>
                                            <p:strVal val="#ppt_w"/>
                                          </p:val>
                                        </p:tav>
                                      </p:tavLst>
                                    </p:anim>
                                    <p:anim calcmode="lin" valueType="num">
                                      <p:cBhvr>
                                        <p:cTn id="59" dur="500" fill="hold"/>
                                        <p:tgtEl>
                                          <p:spTgt spid="40"/>
                                        </p:tgtEl>
                                        <p:attrNameLst>
                                          <p:attrName>ppt_h</p:attrName>
                                        </p:attrNameLst>
                                      </p:cBhvr>
                                      <p:tavLst>
                                        <p:tav tm="0">
                                          <p:val>
                                            <p:fltVal val="0"/>
                                          </p:val>
                                        </p:tav>
                                        <p:tav tm="100000">
                                          <p:val>
                                            <p:strVal val="#ppt_h"/>
                                          </p:val>
                                        </p:tav>
                                      </p:tavLst>
                                    </p:anim>
                                    <p:animEffect transition="in" filter="fade">
                                      <p:cBhvr>
                                        <p:cTn id="60" dur="500"/>
                                        <p:tgtEl>
                                          <p:spTgt spid="40"/>
                                        </p:tgtEl>
                                      </p:cBhvr>
                                    </p:animEffect>
                                  </p:childTnLst>
                                </p:cTn>
                              </p:par>
                            </p:childTnLst>
                          </p:cTn>
                        </p:par>
                      </p:childTnLst>
                    </p:cTn>
                  </p:par>
                  <p:par>
                    <p:cTn id="61" fill="hold">
                      <p:stCondLst>
                        <p:cond delay="indefinite"/>
                      </p:stCondLst>
                      <p:childTnLst>
                        <p:par>
                          <p:cTn id="62" fill="hold">
                            <p:stCondLst>
                              <p:cond delay="0"/>
                            </p:stCondLst>
                            <p:childTnLst>
                              <p:par>
                                <p:cTn id="63" presetID="53" presetClass="entr" presetSubtype="16" fill="hold" grpId="0" nodeType="clickEffect">
                                  <p:stCondLst>
                                    <p:cond delay="0"/>
                                  </p:stCondLst>
                                  <p:childTnLst>
                                    <p:set>
                                      <p:cBhvr>
                                        <p:cTn id="64" dur="1" fill="hold">
                                          <p:stCondLst>
                                            <p:cond delay="0"/>
                                          </p:stCondLst>
                                        </p:cTn>
                                        <p:tgtEl>
                                          <p:spTgt spid="16"/>
                                        </p:tgtEl>
                                        <p:attrNameLst>
                                          <p:attrName>style.visibility</p:attrName>
                                        </p:attrNameLst>
                                      </p:cBhvr>
                                      <p:to>
                                        <p:strVal val="visible"/>
                                      </p:to>
                                    </p:set>
                                    <p:anim calcmode="lin" valueType="num">
                                      <p:cBhvr>
                                        <p:cTn id="65" dur="500" fill="hold"/>
                                        <p:tgtEl>
                                          <p:spTgt spid="16"/>
                                        </p:tgtEl>
                                        <p:attrNameLst>
                                          <p:attrName>ppt_w</p:attrName>
                                        </p:attrNameLst>
                                      </p:cBhvr>
                                      <p:tavLst>
                                        <p:tav tm="0">
                                          <p:val>
                                            <p:fltVal val="0"/>
                                          </p:val>
                                        </p:tav>
                                        <p:tav tm="100000">
                                          <p:val>
                                            <p:strVal val="#ppt_w"/>
                                          </p:val>
                                        </p:tav>
                                      </p:tavLst>
                                    </p:anim>
                                    <p:anim calcmode="lin" valueType="num">
                                      <p:cBhvr>
                                        <p:cTn id="66" dur="500" fill="hold"/>
                                        <p:tgtEl>
                                          <p:spTgt spid="16"/>
                                        </p:tgtEl>
                                        <p:attrNameLst>
                                          <p:attrName>ppt_h</p:attrName>
                                        </p:attrNameLst>
                                      </p:cBhvr>
                                      <p:tavLst>
                                        <p:tav tm="0">
                                          <p:val>
                                            <p:fltVal val="0"/>
                                          </p:val>
                                        </p:tav>
                                        <p:tav tm="100000">
                                          <p:val>
                                            <p:strVal val="#ppt_h"/>
                                          </p:val>
                                        </p:tav>
                                      </p:tavLst>
                                    </p:anim>
                                    <p:animEffect transition="in" filter="fade">
                                      <p:cBhvr>
                                        <p:cTn id="67" dur="500"/>
                                        <p:tgtEl>
                                          <p:spTgt spid="16"/>
                                        </p:tgtEl>
                                      </p:cBhvr>
                                    </p:animEffect>
                                  </p:childTnLst>
                                </p:cTn>
                              </p:par>
                            </p:childTnLst>
                          </p:cTn>
                        </p:par>
                      </p:childTnLst>
                    </p:cTn>
                  </p:par>
                  <p:par>
                    <p:cTn id="68" fill="hold">
                      <p:stCondLst>
                        <p:cond delay="indefinite"/>
                      </p:stCondLst>
                      <p:childTnLst>
                        <p:par>
                          <p:cTn id="69" fill="hold">
                            <p:stCondLst>
                              <p:cond delay="0"/>
                            </p:stCondLst>
                            <p:childTnLst>
                              <p:par>
                                <p:cTn id="70" presetID="2" presetClass="entr" presetSubtype="4" fill="hold" grpId="0" nodeType="clickEffect">
                                  <p:stCondLst>
                                    <p:cond delay="0"/>
                                  </p:stCondLst>
                                  <p:childTnLst>
                                    <p:set>
                                      <p:cBhvr>
                                        <p:cTn id="71" dur="1" fill="hold">
                                          <p:stCondLst>
                                            <p:cond delay="0"/>
                                          </p:stCondLst>
                                        </p:cTn>
                                        <p:tgtEl>
                                          <p:spTgt spid="41"/>
                                        </p:tgtEl>
                                        <p:attrNameLst>
                                          <p:attrName>style.visibility</p:attrName>
                                        </p:attrNameLst>
                                      </p:cBhvr>
                                      <p:to>
                                        <p:strVal val="visible"/>
                                      </p:to>
                                    </p:set>
                                    <p:anim calcmode="lin" valueType="num">
                                      <p:cBhvr additive="base">
                                        <p:cTn id="72" dur="500" fill="hold"/>
                                        <p:tgtEl>
                                          <p:spTgt spid="41"/>
                                        </p:tgtEl>
                                        <p:attrNameLst>
                                          <p:attrName>ppt_x</p:attrName>
                                        </p:attrNameLst>
                                      </p:cBhvr>
                                      <p:tavLst>
                                        <p:tav tm="0">
                                          <p:val>
                                            <p:strVal val="#ppt_x"/>
                                          </p:val>
                                        </p:tav>
                                        <p:tav tm="100000">
                                          <p:val>
                                            <p:strVal val="#ppt_x"/>
                                          </p:val>
                                        </p:tav>
                                      </p:tavLst>
                                    </p:anim>
                                    <p:anim calcmode="lin" valueType="num">
                                      <p:cBhvr additive="base">
                                        <p:cTn id="73"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2" presetClass="entr" presetSubtype="4" fill="hold" nodeType="clickEffect">
                                  <p:stCondLst>
                                    <p:cond delay="0"/>
                                  </p:stCondLst>
                                  <p:childTnLst>
                                    <p:set>
                                      <p:cBhvr>
                                        <p:cTn id="77" dur="1" fill="hold">
                                          <p:stCondLst>
                                            <p:cond delay="0"/>
                                          </p:stCondLst>
                                        </p:cTn>
                                        <p:tgtEl>
                                          <p:spTgt spid="27"/>
                                        </p:tgtEl>
                                        <p:attrNameLst>
                                          <p:attrName>style.visibility</p:attrName>
                                        </p:attrNameLst>
                                      </p:cBhvr>
                                      <p:to>
                                        <p:strVal val="visible"/>
                                      </p:to>
                                    </p:set>
                                    <p:anim calcmode="lin" valueType="num">
                                      <p:cBhvr additive="base">
                                        <p:cTn id="78" dur="500" fill="hold"/>
                                        <p:tgtEl>
                                          <p:spTgt spid="27"/>
                                        </p:tgtEl>
                                        <p:attrNameLst>
                                          <p:attrName>ppt_x</p:attrName>
                                        </p:attrNameLst>
                                      </p:cBhvr>
                                      <p:tavLst>
                                        <p:tav tm="0">
                                          <p:val>
                                            <p:strVal val="#ppt_x"/>
                                          </p:val>
                                        </p:tav>
                                        <p:tav tm="100000">
                                          <p:val>
                                            <p:strVal val="#ppt_x"/>
                                          </p:val>
                                        </p:tav>
                                      </p:tavLst>
                                    </p:anim>
                                    <p:anim calcmode="lin" valueType="num">
                                      <p:cBhvr additive="base">
                                        <p:cTn id="79"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2" presetClass="entr" presetSubtype="4" fill="hold" nodeType="clickEffect">
                                  <p:stCondLst>
                                    <p:cond delay="0"/>
                                  </p:stCondLst>
                                  <p:childTnLst>
                                    <p:set>
                                      <p:cBhvr>
                                        <p:cTn id="83" dur="1" fill="hold">
                                          <p:stCondLst>
                                            <p:cond delay="0"/>
                                          </p:stCondLst>
                                        </p:cTn>
                                        <p:tgtEl>
                                          <p:spTgt spid="31"/>
                                        </p:tgtEl>
                                        <p:attrNameLst>
                                          <p:attrName>style.visibility</p:attrName>
                                        </p:attrNameLst>
                                      </p:cBhvr>
                                      <p:to>
                                        <p:strVal val="visible"/>
                                      </p:to>
                                    </p:set>
                                    <p:anim calcmode="lin" valueType="num">
                                      <p:cBhvr additive="base">
                                        <p:cTn id="84" dur="500" fill="hold"/>
                                        <p:tgtEl>
                                          <p:spTgt spid="31"/>
                                        </p:tgtEl>
                                        <p:attrNameLst>
                                          <p:attrName>ppt_x</p:attrName>
                                        </p:attrNameLst>
                                      </p:cBhvr>
                                      <p:tavLst>
                                        <p:tav tm="0">
                                          <p:val>
                                            <p:strVal val="#ppt_x"/>
                                          </p:val>
                                        </p:tav>
                                        <p:tav tm="100000">
                                          <p:val>
                                            <p:strVal val="#ppt_x"/>
                                          </p:val>
                                        </p:tav>
                                      </p:tavLst>
                                    </p:anim>
                                    <p:anim calcmode="lin" valueType="num">
                                      <p:cBhvr additive="base">
                                        <p:cTn id="85"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2" presetClass="entr" presetSubtype="4" fill="hold" nodeType="clickEffect">
                                  <p:stCondLst>
                                    <p:cond delay="0"/>
                                  </p:stCondLst>
                                  <p:childTnLst>
                                    <p:set>
                                      <p:cBhvr>
                                        <p:cTn id="89" dur="1" fill="hold">
                                          <p:stCondLst>
                                            <p:cond delay="0"/>
                                          </p:stCondLst>
                                        </p:cTn>
                                        <p:tgtEl>
                                          <p:spTgt spid="34"/>
                                        </p:tgtEl>
                                        <p:attrNameLst>
                                          <p:attrName>style.visibility</p:attrName>
                                        </p:attrNameLst>
                                      </p:cBhvr>
                                      <p:to>
                                        <p:strVal val="visible"/>
                                      </p:to>
                                    </p:set>
                                    <p:anim calcmode="lin" valueType="num">
                                      <p:cBhvr additive="base">
                                        <p:cTn id="90" dur="500" fill="hold"/>
                                        <p:tgtEl>
                                          <p:spTgt spid="34"/>
                                        </p:tgtEl>
                                        <p:attrNameLst>
                                          <p:attrName>ppt_x</p:attrName>
                                        </p:attrNameLst>
                                      </p:cBhvr>
                                      <p:tavLst>
                                        <p:tav tm="0">
                                          <p:val>
                                            <p:strVal val="#ppt_x"/>
                                          </p:val>
                                        </p:tav>
                                        <p:tav tm="100000">
                                          <p:val>
                                            <p:strVal val="#ppt_x"/>
                                          </p:val>
                                        </p:tav>
                                      </p:tavLst>
                                    </p:anim>
                                    <p:anim calcmode="lin" valueType="num">
                                      <p:cBhvr additive="base">
                                        <p:cTn id="91"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53" presetClass="entr" presetSubtype="16" fill="hold" grpId="0" nodeType="clickEffect">
                                  <p:stCondLst>
                                    <p:cond delay="0"/>
                                  </p:stCondLst>
                                  <p:childTnLst>
                                    <p:set>
                                      <p:cBhvr>
                                        <p:cTn id="95" dur="1" fill="hold">
                                          <p:stCondLst>
                                            <p:cond delay="0"/>
                                          </p:stCondLst>
                                        </p:cTn>
                                        <p:tgtEl>
                                          <p:spTgt spid="42"/>
                                        </p:tgtEl>
                                        <p:attrNameLst>
                                          <p:attrName>style.visibility</p:attrName>
                                        </p:attrNameLst>
                                      </p:cBhvr>
                                      <p:to>
                                        <p:strVal val="visible"/>
                                      </p:to>
                                    </p:set>
                                    <p:anim calcmode="lin" valueType="num">
                                      <p:cBhvr>
                                        <p:cTn id="96" dur="500" fill="hold"/>
                                        <p:tgtEl>
                                          <p:spTgt spid="42"/>
                                        </p:tgtEl>
                                        <p:attrNameLst>
                                          <p:attrName>ppt_w</p:attrName>
                                        </p:attrNameLst>
                                      </p:cBhvr>
                                      <p:tavLst>
                                        <p:tav tm="0">
                                          <p:val>
                                            <p:fltVal val="0"/>
                                          </p:val>
                                        </p:tav>
                                        <p:tav tm="100000">
                                          <p:val>
                                            <p:strVal val="#ppt_w"/>
                                          </p:val>
                                        </p:tav>
                                      </p:tavLst>
                                    </p:anim>
                                    <p:anim calcmode="lin" valueType="num">
                                      <p:cBhvr>
                                        <p:cTn id="97" dur="500" fill="hold"/>
                                        <p:tgtEl>
                                          <p:spTgt spid="42"/>
                                        </p:tgtEl>
                                        <p:attrNameLst>
                                          <p:attrName>ppt_h</p:attrName>
                                        </p:attrNameLst>
                                      </p:cBhvr>
                                      <p:tavLst>
                                        <p:tav tm="0">
                                          <p:val>
                                            <p:fltVal val="0"/>
                                          </p:val>
                                        </p:tav>
                                        <p:tav tm="100000">
                                          <p:val>
                                            <p:strVal val="#ppt_h"/>
                                          </p:val>
                                        </p:tav>
                                      </p:tavLst>
                                    </p:anim>
                                    <p:animEffect transition="in" filter="fade">
                                      <p:cBhvr>
                                        <p:cTn id="98" dur="500"/>
                                        <p:tgtEl>
                                          <p:spTgt spid="42"/>
                                        </p:tgtEl>
                                      </p:cBhvr>
                                    </p:animEffect>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nodeType="clickEffect">
                                  <p:stCondLst>
                                    <p:cond delay="0"/>
                                  </p:stCondLst>
                                  <p:childTnLst>
                                    <p:set>
                                      <p:cBhvr>
                                        <p:cTn id="102" dur="1" fill="hold">
                                          <p:stCondLst>
                                            <p:cond delay="0"/>
                                          </p:stCondLst>
                                        </p:cTn>
                                        <p:tgtEl>
                                          <p:spTgt spid="37"/>
                                        </p:tgtEl>
                                        <p:attrNameLst>
                                          <p:attrName>style.visibility</p:attrName>
                                        </p:attrNameLst>
                                      </p:cBhvr>
                                      <p:to>
                                        <p:strVal val="visible"/>
                                      </p:to>
                                    </p:set>
                                    <p:anim calcmode="lin" valueType="num">
                                      <p:cBhvr additive="base">
                                        <p:cTn id="103" dur="500" fill="hold"/>
                                        <p:tgtEl>
                                          <p:spTgt spid="37"/>
                                        </p:tgtEl>
                                        <p:attrNameLst>
                                          <p:attrName>ppt_x</p:attrName>
                                        </p:attrNameLst>
                                      </p:cBhvr>
                                      <p:tavLst>
                                        <p:tav tm="0">
                                          <p:val>
                                            <p:strVal val="#ppt_x"/>
                                          </p:val>
                                        </p:tav>
                                        <p:tav tm="100000">
                                          <p:val>
                                            <p:strVal val="#ppt_x"/>
                                          </p:val>
                                        </p:tav>
                                      </p:tavLst>
                                    </p:anim>
                                    <p:anim calcmode="lin" valueType="num">
                                      <p:cBhvr additive="base">
                                        <p:cTn id="104"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53" presetClass="entr" presetSubtype="16" fill="hold" grpId="0" nodeType="clickEffect">
                                  <p:stCondLst>
                                    <p:cond delay="0"/>
                                  </p:stCondLst>
                                  <p:childTnLst>
                                    <p:set>
                                      <p:cBhvr>
                                        <p:cTn id="108" dur="1" fill="hold">
                                          <p:stCondLst>
                                            <p:cond delay="0"/>
                                          </p:stCondLst>
                                        </p:cTn>
                                        <p:tgtEl>
                                          <p:spTgt spid="46"/>
                                        </p:tgtEl>
                                        <p:attrNameLst>
                                          <p:attrName>style.visibility</p:attrName>
                                        </p:attrNameLst>
                                      </p:cBhvr>
                                      <p:to>
                                        <p:strVal val="visible"/>
                                      </p:to>
                                    </p:set>
                                    <p:anim calcmode="lin" valueType="num">
                                      <p:cBhvr>
                                        <p:cTn id="109" dur="500" fill="hold"/>
                                        <p:tgtEl>
                                          <p:spTgt spid="46"/>
                                        </p:tgtEl>
                                        <p:attrNameLst>
                                          <p:attrName>ppt_w</p:attrName>
                                        </p:attrNameLst>
                                      </p:cBhvr>
                                      <p:tavLst>
                                        <p:tav tm="0">
                                          <p:val>
                                            <p:fltVal val="0"/>
                                          </p:val>
                                        </p:tav>
                                        <p:tav tm="100000">
                                          <p:val>
                                            <p:strVal val="#ppt_w"/>
                                          </p:val>
                                        </p:tav>
                                      </p:tavLst>
                                    </p:anim>
                                    <p:anim calcmode="lin" valueType="num">
                                      <p:cBhvr>
                                        <p:cTn id="110" dur="500" fill="hold"/>
                                        <p:tgtEl>
                                          <p:spTgt spid="46"/>
                                        </p:tgtEl>
                                        <p:attrNameLst>
                                          <p:attrName>ppt_h</p:attrName>
                                        </p:attrNameLst>
                                      </p:cBhvr>
                                      <p:tavLst>
                                        <p:tav tm="0">
                                          <p:val>
                                            <p:fltVal val="0"/>
                                          </p:val>
                                        </p:tav>
                                        <p:tav tm="100000">
                                          <p:val>
                                            <p:strVal val="#ppt_h"/>
                                          </p:val>
                                        </p:tav>
                                      </p:tavLst>
                                    </p:anim>
                                    <p:animEffect transition="in" filter="fade">
                                      <p:cBhvr>
                                        <p:cTn id="111" dur="500"/>
                                        <p:tgtEl>
                                          <p:spTgt spid="46"/>
                                        </p:tgtEl>
                                      </p:cBhvr>
                                    </p:animEffect>
                                  </p:childTnLst>
                                </p:cTn>
                              </p:par>
                            </p:childTnLst>
                          </p:cTn>
                        </p:par>
                      </p:childTnLst>
                    </p:cTn>
                  </p:par>
                  <p:par>
                    <p:cTn id="112" fill="hold">
                      <p:stCondLst>
                        <p:cond delay="indefinite"/>
                      </p:stCondLst>
                      <p:childTnLst>
                        <p:par>
                          <p:cTn id="113" fill="hold">
                            <p:stCondLst>
                              <p:cond delay="0"/>
                            </p:stCondLst>
                            <p:childTnLst>
                              <p:par>
                                <p:cTn id="114" presetID="21" presetClass="entr" presetSubtype="1" fill="hold" grpId="0" nodeType="clickEffect">
                                  <p:stCondLst>
                                    <p:cond delay="0"/>
                                  </p:stCondLst>
                                  <p:childTnLst>
                                    <p:set>
                                      <p:cBhvr>
                                        <p:cTn id="115" dur="1" fill="hold">
                                          <p:stCondLst>
                                            <p:cond delay="0"/>
                                          </p:stCondLst>
                                        </p:cTn>
                                        <p:tgtEl>
                                          <p:spTgt spid="3"/>
                                        </p:tgtEl>
                                        <p:attrNameLst>
                                          <p:attrName>style.visibility</p:attrName>
                                        </p:attrNameLst>
                                      </p:cBhvr>
                                      <p:to>
                                        <p:strVal val="visible"/>
                                      </p:to>
                                    </p:set>
                                    <p:animEffect transition="in" filter="wheel(1)">
                                      <p:cBhvr>
                                        <p:cTn id="116"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2" grpId="0" animBg="1"/>
      <p:bldP spid="13" grpId="0" animBg="1"/>
      <p:bldP spid="15" grpId="0" animBg="1"/>
      <p:bldP spid="40" grpId="0" animBg="1"/>
      <p:bldP spid="42" grpId="0" animBg="1"/>
      <p:bldP spid="16" grpId="0" animBg="1"/>
      <p:bldP spid="43" grpId="0" animBg="1"/>
      <p:bldP spid="41" grpId="0" animBg="1"/>
      <p:bldP spid="46" grpId="0" animBg="1"/>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2892043614"/>
              </p:ext>
            </p:extLst>
          </p:nvPr>
        </p:nvGraphicFramePr>
        <p:xfrm>
          <a:off x="1526458" y="2091891"/>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360352">
                  <a:extLst>
                    <a:ext uri="{9D8B030D-6E8A-4147-A177-3AD203B41FA5}">
                      <a16:colId xmlns:a16="http://schemas.microsoft.com/office/drawing/2014/main" val="3164974163"/>
                    </a:ext>
                  </a:extLst>
                </a:gridCol>
                <a:gridCol w="1673275">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p>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p>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Vorschuss-KR  </a:t>
            </a: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 Carus</a:t>
            </a: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rPr>
              <a:t>1210</a:t>
            </a:r>
          </a:p>
        </p:txBody>
      </p:sp>
      <p:sp>
        <p:nvSpPr>
          <p:cNvPr id="3" name="Rechteck 2"/>
          <p:cNvSpPr/>
          <p:nvPr/>
        </p:nvSpPr>
        <p:spPr>
          <a:xfrm>
            <a:off x="2583264" y="3547610"/>
            <a:ext cx="2066228" cy="11960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Verfahren im Allgemeinen</a:t>
            </a:r>
          </a:p>
          <a:p>
            <a:pPr algn="ctr"/>
            <a:endParaRPr lang="de-DE" dirty="0">
              <a:solidFill>
                <a:schemeClr val="tx1"/>
              </a:solidFill>
            </a:endParaRPr>
          </a:p>
        </p:txBody>
      </p:sp>
      <p:sp>
        <p:nvSpPr>
          <p:cNvPr id="4" name="Rechteck 3"/>
          <p:cNvSpPr/>
          <p:nvPr/>
        </p:nvSpPr>
        <p:spPr>
          <a:xfrm>
            <a:off x="4855131" y="3698225"/>
            <a:ext cx="155148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7.899,00</a:t>
            </a:r>
          </a:p>
        </p:txBody>
      </p:sp>
      <p:sp>
        <p:nvSpPr>
          <p:cNvPr id="12" name="Rechteck 11"/>
          <p:cNvSpPr/>
          <p:nvPr/>
        </p:nvSpPr>
        <p:spPr>
          <a:xfrm>
            <a:off x="6705437" y="3592400"/>
            <a:ext cx="1239349"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a:solidFill>
                  <a:schemeClr val="tx1"/>
                </a:solidFill>
              </a:rPr>
              <a:t>672,00</a:t>
            </a:r>
          </a:p>
        </p:txBody>
      </p:sp>
      <p:sp>
        <p:nvSpPr>
          <p:cNvPr id="13" name="Rechteck 12"/>
          <p:cNvSpPr/>
          <p:nvPr/>
        </p:nvSpPr>
        <p:spPr>
          <a:xfrm>
            <a:off x="8616806" y="3617842"/>
            <a:ext cx="2385974"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voll /keine </a:t>
            </a: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a:t>
            </a: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solidFill>
                  <a:schemeClr val="tx1"/>
                </a:solidFill>
              </a:rPr>
              <a:t>Summe</a:t>
            </a:r>
          </a:p>
        </p:txBody>
      </p:sp>
      <p:sp>
        <p:nvSpPr>
          <p:cNvPr id="18" name="Rechteck 17"/>
          <p:cNvSpPr/>
          <p:nvPr/>
        </p:nvSpPr>
        <p:spPr>
          <a:xfrm>
            <a:off x="6705437" y="5003618"/>
            <a:ext cx="1674065"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a:solidFill>
                  <a:schemeClr val="tx1"/>
                </a:solidFill>
              </a:rPr>
              <a:t>672,00</a:t>
            </a:r>
          </a:p>
        </p:txBody>
      </p:sp>
    </p:spTree>
    <p:extLst>
      <p:ext uri="{BB962C8B-B14F-4D97-AF65-F5344CB8AC3E}">
        <p14:creationId xmlns:p14="http://schemas.microsoft.com/office/powerpoint/2010/main" val="2206787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anim calcmode="lin" valueType="num">
                                      <p:cBhvr additive="base">
                                        <p:cTn id="55" dur="500" fill="hold"/>
                                        <p:tgtEl>
                                          <p:spTgt spid="18"/>
                                        </p:tgtEl>
                                        <p:attrNameLst>
                                          <p:attrName>ppt_x</p:attrName>
                                        </p:attrNameLst>
                                      </p:cBhvr>
                                      <p:tavLst>
                                        <p:tav tm="0">
                                          <p:val>
                                            <p:strVal val="#ppt_x"/>
                                          </p:val>
                                        </p:tav>
                                        <p:tav tm="100000">
                                          <p:val>
                                            <p:strVal val="#ppt_x"/>
                                          </p:val>
                                        </p:tav>
                                      </p:tavLst>
                                    </p:anim>
                                    <p:anim calcmode="lin" valueType="num">
                                      <p:cBhvr additive="base">
                                        <p:cTn id="5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3" grpId="0" animBg="1"/>
      <p:bldP spid="15" grpId="0" animBg="1"/>
      <p:bldP spid="1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KR Schlusskostenrechnung</a:t>
            </a:r>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11</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 Carus</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p:txBody>
      </p:sp>
      <p:sp>
        <p:nvSpPr>
          <p:cNvPr id="13" name="Gefaltete Ecke 12"/>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3.</a:t>
            </a:r>
          </a:p>
        </p:txBody>
      </p:sp>
      <p:grpSp>
        <p:nvGrpSpPr>
          <p:cNvPr id="2" name="Gruppieren 1"/>
          <p:cNvGrpSpPr/>
          <p:nvPr/>
        </p:nvGrpSpPr>
        <p:grpSpPr>
          <a:xfrm>
            <a:off x="1130635" y="2339420"/>
            <a:ext cx="10486740" cy="690492"/>
            <a:chOff x="1130635" y="2339420"/>
            <a:chExt cx="10486740" cy="690492"/>
          </a:xfrm>
        </p:grpSpPr>
        <p:sp>
          <p:nvSpPr>
            <p:cNvPr id="6" name="Rectangle 1"/>
            <p:cNvSpPr>
              <a:spLocks noChangeArrowheads="1"/>
            </p:cNvSpPr>
            <p:nvPr/>
          </p:nvSpPr>
          <p:spPr bwMode="auto">
            <a:xfrm>
              <a:off x="1466396" y="2383581"/>
              <a:ext cx="10150979" cy="646331"/>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342900" indent="-342900">
                <a:buAutoNum type="alphaLcParenR"/>
              </a:pPr>
              <a:r>
                <a:rPr lang="de-DE" dirty="0"/>
                <a:t>Alle Kosten sind nun gem. § 9 Abs. </a:t>
              </a:r>
              <a:r>
                <a:rPr lang="de-DE"/>
                <a:t>3 </a:t>
              </a:r>
              <a:r>
                <a:rPr lang="de-DE" dirty="0"/>
                <a:t>Nr. 1 GKG fällig. Gem. § 28 Abs. 1 </a:t>
              </a:r>
              <a:r>
                <a:rPr lang="de-DE" dirty="0" err="1"/>
                <a:t>KostVfg</a:t>
              </a:r>
              <a:r>
                <a:rPr lang="de-DE" dirty="0"/>
                <a:t>. ist nunmehr eine neue Kostenrechnung die Schlusskostenrechnung, zu erstellen.</a:t>
              </a:r>
            </a:p>
          </p:txBody>
        </p:sp>
        <p:sp>
          <p:nvSpPr>
            <p:cNvPr id="18" name="Flussdiagramm: Verbinder 17"/>
            <p:cNvSpPr/>
            <p:nvPr/>
          </p:nvSpPr>
          <p:spPr>
            <a:xfrm>
              <a:off x="1130635" y="2339420"/>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a)</a:t>
              </a:r>
            </a:p>
          </p:txBody>
        </p:sp>
      </p:grpSp>
      <p:grpSp>
        <p:nvGrpSpPr>
          <p:cNvPr id="3" name="Gruppieren 2"/>
          <p:cNvGrpSpPr/>
          <p:nvPr/>
        </p:nvGrpSpPr>
        <p:grpSpPr>
          <a:xfrm>
            <a:off x="1130631" y="3220325"/>
            <a:ext cx="10486740" cy="923330"/>
            <a:chOff x="1130631" y="3220325"/>
            <a:chExt cx="10486740" cy="923330"/>
          </a:xfrm>
        </p:grpSpPr>
        <p:sp>
          <p:nvSpPr>
            <p:cNvPr id="15" name="Rectangle 1"/>
            <p:cNvSpPr>
              <a:spLocks noChangeArrowheads="1"/>
            </p:cNvSpPr>
            <p:nvPr/>
          </p:nvSpPr>
          <p:spPr bwMode="auto">
            <a:xfrm>
              <a:off x="1466392" y="3220325"/>
              <a:ext cx="10150979" cy="92333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      Kostenschuldnerin sind der </a:t>
              </a:r>
              <a:r>
                <a:rPr lang="de-DE" dirty="0">
                  <a:solidFill>
                    <a:srgbClr val="FF0000"/>
                  </a:solidFill>
                </a:rPr>
                <a:t>Kläger mit 20% und die Beklagte mit 80% </a:t>
              </a:r>
              <a:r>
                <a:rPr lang="de-DE" dirty="0"/>
                <a:t> gem. § 29 Nr. 1 GKG, als </a:t>
              </a:r>
            </a:p>
            <a:p>
              <a:r>
                <a:rPr lang="de-DE" dirty="0"/>
                <a:t>      Entscheidungsschuldner.</a:t>
              </a:r>
            </a:p>
            <a:p>
              <a:r>
                <a:rPr lang="de-DE" dirty="0"/>
                <a:t>     </a:t>
              </a:r>
            </a:p>
          </p:txBody>
        </p:sp>
        <p:sp>
          <p:nvSpPr>
            <p:cNvPr id="19" name="Flussdiagramm: Verbinder 18"/>
            <p:cNvSpPr/>
            <p:nvPr/>
          </p:nvSpPr>
          <p:spPr>
            <a:xfrm>
              <a:off x="1130631" y="3233260"/>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b)</a:t>
              </a:r>
            </a:p>
          </p:txBody>
        </p:sp>
      </p:grpSp>
      <p:grpSp>
        <p:nvGrpSpPr>
          <p:cNvPr id="4" name="Gruppieren 3"/>
          <p:cNvGrpSpPr/>
          <p:nvPr/>
        </p:nvGrpSpPr>
        <p:grpSpPr>
          <a:xfrm>
            <a:off x="1130632" y="4273279"/>
            <a:ext cx="10486739" cy="1281500"/>
            <a:chOff x="1130632" y="4273279"/>
            <a:chExt cx="10486739" cy="1281500"/>
          </a:xfrm>
        </p:grpSpPr>
        <p:sp>
          <p:nvSpPr>
            <p:cNvPr id="17" name="Rectangle 1"/>
            <p:cNvSpPr>
              <a:spLocks noChangeArrowheads="1"/>
            </p:cNvSpPr>
            <p:nvPr/>
          </p:nvSpPr>
          <p:spPr bwMode="auto">
            <a:xfrm>
              <a:off x="1466392" y="4354450"/>
              <a:ext cx="10150979" cy="1200329"/>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c)  Der von dem Kläger, als Antragsschuldner gem. § 22 I S.1 GKG, geleisteter Vorschuss ist auf die zu Kosten</a:t>
              </a:r>
            </a:p>
            <a:p>
              <a:r>
                <a:rPr lang="de-DE" dirty="0"/>
                <a:t>     der Beklagten, im Rahmen der restlichen </a:t>
              </a:r>
              <a:r>
                <a:rPr lang="de-DE" dirty="0" err="1"/>
                <a:t>Mithaft</a:t>
              </a:r>
              <a:r>
                <a:rPr lang="de-DE" dirty="0"/>
                <a:t>, zu verrechnen. Für die offene Forderung erfolgt eine</a:t>
              </a:r>
            </a:p>
            <a:p>
              <a:r>
                <a:rPr lang="de-DE" dirty="0"/>
                <a:t>     </a:t>
              </a:r>
              <a:r>
                <a:rPr lang="de-DE" u="sng" dirty="0">
                  <a:solidFill>
                    <a:srgbClr val="FF0000"/>
                  </a:solidFill>
                </a:rPr>
                <a:t>Sollstellung </a:t>
              </a:r>
              <a:r>
                <a:rPr lang="de-DE" dirty="0">
                  <a:solidFill>
                    <a:srgbClr val="FF0000"/>
                  </a:solidFill>
                </a:rPr>
                <a:t> </a:t>
              </a:r>
              <a:r>
                <a:rPr lang="de-DE" dirty="0"/>
                <a:t>gem. §§ 4 Abs. 2, 15 Abs. 1 und 25 </a:t>
              </a:r>
              <a:r>
                <a:rPr lang="de-DE" dirty="0" err="1"/>
                <a:t>KostVfg</a:t>
              </a:r>
              <a:r>
                <a:rPr lang="de-DE" dirty="0"/>
                <a:t> zu Lasten der Beklagten.</a:t>
              </a:r>
            </a:p>
            <a:p>
              <a:endParaRPr lang="de-DE" dirty="0"/>
            </a:p>
          </p:txBody>
        </p:sp>
        <p:sp>
          <p:nvSpPr>
            <p:cNvPr id="20" name="Flussdiagramm: Verbinder 19"/>
            <p:cNvSpPr/>
            <p:nvPr/>
          </p:nvSpPr>
          <p:spPr>
            <a:xfrm>
              <a:off x="1130632" y="4273279"/>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p>
          </p:txBody>
        </p:sp>
      </p:grpSp>
      <p:sp>
        <p:nvSpPr>
          <p:cNvPr id="21" name="Rechteck 20"/>
          <p:cNvSpPr/>
          <p:nvPr/>
        </p:nvSpPr>
        <p:spPr>
          <a:xfrm>
            <a:off x="11351364" y="2450624"/>
            <a:ext cx="532014" cy="55733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a:solidFill>
                  <a:schemeClr val="tx1"/>
                </a:solidFill>
              </a:rPr>
              <a:t>E</a:t>
            </a:r>
          </a:p>
        </p:txBody>
      </p:sp>
      <p:sp>
        <p:nvSpPr>
          <p:cNvPr id="22" name="Rechteck 21"/>
          <p:cNvSpPr/>
          <p:nvPr/>
        </p:nvSpPr>
        <p:spPr>
          <a:xfrm>
            <a:off x="11351364" y="3642969"/>
            <a:ext cx="532014" cy="55733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a:solidFill>
                  <a:schemeClr val="tx1"/>
                </a:solidFill>
              </a:rPr>
              <a:t>F</a:t>
            </a:r>
            <a:r>
              <a:rPr lang="de-DE" sz="1600" dirty="0">
                <a:solidFill>
                  <a:schemeClr val="tx1"/>
                </a:solidFill>
              </a:rPr>
              <a:t>1</a:t>
            </a:r>
            <a:endParaRPr lang="de-DE" sz="1200" dirty="0">
              <a:solidFill>
                <a:schemeClr val="tx1"/>
              </a:solidFill>
            </a:endParaRPr>
          </a:p>
        </p:txBody>
      </p:sp>
      <p:sp>
        <p:nvSpPr>
          <p:cNvPr id="23" name="Rechteck 22"/>
          <p:cNvSpPr/>
          <p:nvPr/>
        </p:nvSpPr>
        <p:spPr>
          <a:xfrm>
            <a:off x="11351364" y="5110741"/>
            <a:ext cx="532014" cy="55733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a:solidFill>
                  <a:schemeClr val="tx1"/>
                </a:solidFill>
              </a:rPr>
              <a:t>G</a:t>
            </a:r>
            <a:r>
              <a:rPr lang="de-DE" sz="1600" dirty="0">
                <a:solidFill>
                  <a:schemeClr val="tx1"/>
                </a:solidFill>
              </a:rPr>
              <a:t>2</a:t>
            </a:r>
            <a:endParaRPr lang="de-DE" sz="1200" dirty="0">
              <a:solidFill>
                <a:schemeClr val="tx1"/>
              </a:solidFill>
            </a:endParaRPr>
          </a:p>
        </p:txBody>
      </p:sp>
      <p:sp>
        <p:nvSpPr>
          <p:cNvPr id="5" name="Pfeil nach unten 4"/>
          <p:cNvSpPr/>
          <p:nvPr/>
        </p:nvSpPr>
        <p:spPr>
          <a:xfrm>
            <a:off x="5853683" y="5726460"/>
            <a:ext cx="738309" cy="978408"/>
          </a:xfrm>
          <a:prstGeom prst="downArrow">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245760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randombar(horizontal)">
                                      <p:cBhvr>
                                        <p:cTn id="25" dur="500"/>
                                        <p:tgtEl>
                                          <p:spTgt spid="21"/>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grpId="0" nodeType="click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randombar(horizontal)">
                                      <p:cBhvr>
                                        <p:cTn id="30" dur="500"/>
                                        <p:tgtEl>
                                          <p:spTgt spid="22"/>
                                        </p:tgtEl>
                                      </p:cBhvr>
                                    </p:animEffec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grpId="0" nodeType="click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randombar(horizontal)">
                                      <p:cBhvr>
                                        <p:cTn id="35" dur="500"/>
                                        <p:tgtEl>
                                          <p:spTgt spid="23"/>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grpId="0" nodeType="clickEffect">
                                  <p:stCondLst>
                                    <p:cond delay="0"/>
                                  </p:stCondLst>
                                  <p:childTnLst>
                                    <p:set>
                                      <p:cBhvr>
                                        <p:cTn id="39" dur="1" fill="hold">
                                          <p:stCondLst>
                                            <p:cond delay="0"/>
                                          </p:stCondLst>
                                        </p:cTn>
                                        <p:tgtEl>
                                          <p:spTgt spid="5"/>
                                        </p:tgtEl>
                                        <p:attrNameLst>
                                          <p:attrName>style.visibility</p:attrName>
                                        </p:attrNameLst>
                                      </p:cBhvr>
                                      <p:to>
                                        <p:strVal val="visible"/>
                                      </p:to>
                                    </p:set>
                                    <p:anim calcmode="lin" valueType="num">
                                      <p:cBhvr>
                                        <p:cTn id="40" dur="500" fill="hold"/>
                                        <p:tgtEl>
                                          <p:spTgt spid="5"/>
                                        </p:tgtEl>
                                        <p:attrNameLst>
                                          <p:attrName>ppt_w</p:attrName>
                                        </p:attrNameLst>
                                      </p:cBhvr>
                                      <p:tavLst>
                                        <p:tav tm="0">
                                          <p:val>
                                            <p:fltVal val="0"/>
                                          </p:val>
                                        </p:tav>
                                        <p:tav tm="100000">
                                          <p:val>
                                            <p:strVal val="#ppt_w"/>
                                          </p:val>
                                        </p:tav>
                                      </p:tavLst>
                                    </p:anim>
                                    <p:anim calcmode="lin" valueType="num">
                                      <p:cBhvr>
                                        <p:cTn id="41" dur="500" fill="hold"/>
                                        <p:tgtEl>
                                          <p:spTgt spid="5"/>
                                        </p:tgtEl>
                                        <p:attrNameLst>
                                          <p:attrName>ppt_h</p:attrName>
                                        </p:attrNameLst>
                                      </p:cBhvr>
                                      <p:tavLst>
                                        <p:tav tm="0">
                                          <p:val>
                                            <p:fltVal val="0"/>
                                          </p:val>
                                        </p:tav>
                                        <p:tav tm="100000">
                                          <p:val>
                                            <p:strVal val="#ppt_h"/>
                                          </p:val>
                                        </p:tav>
                                      </p:tavLst>
                                    </p:anim>
                                    <p:animEffect transition="in" filter="fade">
                                      <p:cBhvr>
                                        <p:cTn id="4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3" grpId="0" animBg="1"/>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Videokonferenz</a:t>
            </a:r>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11</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 Carus</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25" name="Rechteck 24"/>
          <p:cNvSpPr/>
          <p:nvPr/>
        </p:nvSpPr>
        <p:spPr>
          <a:xfrm>
            <a:off x="1469031" y="2600517"/>
            <a:ext cx="10148340" cy="362571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 128a Verhandlung im Wege der Bild- und Tonübertragung</a:t>
            </a:r>
          </a:p>
          <a:p>
            <a:r>
              <a:rPr lang="de-DE" sz="2000" dirty="0">
                <a:solidFill>
                  <a:schemeClr val="tx1"/>
                </a:solidFill>
              </a:rPr>
              <a:t>(1) Das Gericht kann den Parteien, ihren Bevollmächtigten und Beiständen auf Antrag oder von Amts wegen gestatten, sich während einer mündlichen Verhandlung an einem anderen Ort aufzuhalten und dort Verfahrenshandlungen vorzunehmen. Die Verhandlung wird zeitgleich in Bild und Ton an diesen Ort und in das Sitzungszimmer übertragen.</a:t>
            </a:r>
          </a:p>
          <a:p>
            <a:r>
              <a:rPr lang="de-DE" sz="2000" dirty="0">
                <a:solidFill>
                  <a:schemeClr val="tx1"/>
                </a:solidFill>
              </a:rPr>
              <a:t>(2) Das Gericht kann auf Antrag gestatten, dass sich ein Zeuge, ein Sachverständiger oder eine Partei während einer Vernehmung an einem anderen Ort aufhält. Die Vernehmung wird zeitgleich in Bild und Ton an diesen Ort und in das Sitzungszimmer übertragen. Ist Parteien, Bevollmächtigten und Beiständen nach Absatz 1 Satz 1 gestattet worden, sich an einem anderen Ort aufzuhalten, so wird die Vernehmung auch an diesen Ort übertragen.</a:t>
            </a:r>
          </a:p>
          <a:p>
            <a:r>
              <a:rPr lang="de-DE" sz="2000" dirty="0">
                <a:solidFill>
                  <a:schemeClr val="tx1"/>
                </a:solidFill>
              </a:rPr>
              <a:t>(3) Die Übertragung wird nicht aufgezeichnet. Entscheidungen nach Absatz 1 Satz 1 und Absatz 2 Satz 1 sind unanfechtbar.</a:t>
            </a:r>
          </a:p>
        </p:txBody>
      </p:sp>
      <p:sp>
        <p:nvSpPr>
          <p:cNvPr id="24" name="Gefaltete Ecke 23"/>
          <p:cNvSpPr/>
          <p:nvPr/>
        </p:nvSpPr>
        <p:spPr>
          <a:xfrm>
            <a:off x="4349739" y="1102058"/>
            <a:ext cx="1417283" cy="1362041"/>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800" b="1" dirty="0">
              <a:solidFill>
                <a:schemeClr val="tx1"/>
              </a:solidFill>
              <a:latin typeface="MV Boli" panose="02000500030200090000" pitchFamily="2" charset="0"/>
              <a:cs typeface="MV Boli" panose="02000500030200090000" pitchFamily="2" charset="0"/>
            </a:endParaRPr>
          </a:p>
          <a:p>
            <a:pPr algn="ctr"/>
            <a:r>
              <a:rPr lang="de-DE" sz="2800" b="1" dirty="0">
                <a:solidFill>
                  <a:schemeClr val="tx1"/>
                </a:solidFill>
                <a:latin typeface="MV Boli" panose="02000500030200090000" pitchFamily="2" charset="0"/>
                <a:cs typeface="MV Boli" panose="02000500030200090000" pitchFamily="2" charset="0"/>
              </a:rPr>
              <a:t>§ 128a ZPO</a:t>
            </a:r>
          </a:p>
        </p:txBody>
      </p:sp>
    </p:spTree>
    <p:extLst>
      <p:ext uri="{BB962C8B-B14F-4D97-AF65-F5344CB8AC3E}">
        <p14:creationId xmlns:p14="http://schemas.microsoft.com/office/powerpoint/2010/main" val="3705502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down)">
                                      <p:cBhvr>
                                        <p:cTn id="7" dur="580">
                                          <p:stCondLst>
                                            <p:cond delay="0"/>
                                          </p:stCondLst>
                                        </p:cTn>
                                        <p:tgtEl>
                                          <p:spTgt spid="24"/>
                                        </p:tgtEl>
                                      </p:cBhvr>
                                    </p:animEffect>
                                    <p:anim calcmode="lin" valueType="num">
                                      <p:cBhvr>
                                        <p:cTn id="8" dur="1822" tmFilter="0,0; 0.14,0.36; 0.43,0.73; 0.71,0.91; 1.0,1.0">
                                          <p:stCondLst>
                                            <p:cond delay="0"/>
                                          </p:stCondLst>
                                        </p:cTn>
                                        <p:tgtEl>
                                          <p:spTgt spid="2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4"/>
                                        </p:tgtEl>
                                        <p:attrNameLst>
                                          <p:attrName>ppt_y</p:attrName>
                                        </p:attrNameLst>
                                      </p:cBhvr>
                                      <p:tavLst>
                                        <p:tav tm="0" fmla="#ppt_y-sin(pi*$)/81">
                                          <p:val>
                                            <p:fltVal val="0"/>
                                          </p:val>
                                        </p:tav>
                                        <p:tav tm="100000">
                                          <p:val>
                                            <p:fltVal val="1"/>
                                          </p:val>
                                        </p:tav>
                                      </p:tavLst>
                                    </p:anim>
                                    <p:animScale>
                                      <p:cBhvr>
                                        <p:cTn id="13" dur="26">
                                          <p:stCondLst>
                                            <p:cond delay="650"/>
                                          </p:stCondLst>
                                        </p:cTn>
                                        <p:tgtEl>
                                          <p:spTgt spid="24"/>
                                        </p:tgtEl>
                                      </p:cBhvr>
                                      <p:to x="100000" y="60000"/>
                                    </p:animScale>
                                    <p:animScale>
                                      <p:cBhvr>
                                        <p:cTn id="14" dur="166" decel="50000">
                                          <p:stCondLst>
                                            <p:cond delay="676"/>
                                          </p:stCondLst>
                                        </p:cTn>
                                        <p:tgtEl>
                                          <p:spTgt spid="24"/>
                                        </p:tgtEl>
                                      </p:cBhvr>
                                      <p:to x="100000" y="100000"/>
                                    </p:animScale>
                                    <p:animScale>
                                      <p:cBhvr>
                                        <p:cTn id="15" dur="26">
                                          <p:stCondLst>
                                            <p:cond delay="1312"/>
                                          </p:stCondLst>
                                        </p:cTn>
                                        <p:tgtEl>
                                          <p:spTgt spid="24"/>
                                        </p:tgtEl>
                                      </p:cBhvr>
                                      <p:to x="100000" y="80000"/>
                                    </p:animScale>
                                    <p:animScale>
                                      <p:cBhvr>
                                        <p:cTn id="16" dur="166" decel="50000">
                                          <p:stCondLst>
                                            <p:cond delay="1338"/>
                                          </p:stCondLst>
                                        </p:cTn>
                                        <p:tgtEl>
                                          <p:spTgt spid="24"/>
                                        </p:tgtEl>
                                      </p:cBhvr>
                                      <p:to x="100000" y="100000"/>
                                    </p:animScale>
                                    <p:animScale>
                                      <p:cBhvr>
                                        <p:cTn id="17" dur="26">
                                          <p:stCondLst>
                                            <p:cond delay="1642"/>
                                          </p:stCondLst>
                                        </p:cTn>
                                        <p:tgtEl>
                                          <p:spTgt spid="24"/>
                                        </p:tgtEl>
                                      </p:cBhvr>
                                      <p:to x="100000" y="90000"/>
                                    </p:animScale>
                                    <p:animScale>
                                      <p:cBhvr>
                                        <p:cTn id="18" dur="166" decel="50000">
                                          <p:stCondLst>
                                            <p:cond delay="1668"/>
                                          </p:stCondLst>
                                        </p:cTn>
                                        <p:tgtEl>
                                          <p:spTgt spid="24"/>
                                        </p:tgtEl>
                                      </p:cBhvr>
                                      <p:to x="100000" y="100000"/>
                                    </p:animScale>
                                    <p:animScale>
                                      <p:cBhvr>
                                        <p:cTn id="19" dur="26">
                                          <p:stCondLst>
                                            <p:cond delay="1808"/>
                                          </p:stCondLst>
                                        </p:cTn>
                                        <p:tgtEl>
                                          <p:spTgt spid="24"/>
                                        </p:tgtEl>
                                      </p:cBhvr>
                                      <p:to x="100000" y="95000"/>
                                    </p:animScale>
                                    <p:animScale>
                                      <p:cBhvr>
                                        <p:cTn id="20" dur="166" decel="50000">
                                          <p:stCondLst>
                                            <p:cond delay="1834"/>
                                          </p:stCondLst>
                                        </p:cTn>
                                        <p:tgtEl>
                                          <p:spTgt spid="2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506691"/>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a:t>	Fälligkeit tritt gem. § 6 Abs. 1 S. 1 Nr. 1 GKG </a:t>
            </a:r>
            <a:r>
              <a:rPr lang="de-DE" sz="2000" u="sng" dirty="0"/>
              <a:t>mit Eingang der Klage </a:t>
            </a:r>
            <a:r>
              <a:rPr lang="de-DE" sz="2000" dirty="0"/>
              <a:t>ein.</a:t>
            </a: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Vorschuss-KR </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 Carus</a:t>
            </a: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a:t> 	Kostenschuldner ist der </a:t>
            </a:r>
            <a:r>
              <a:rPr lang="de-DE" sz="2000" dirty="0">
                <a:solidFill>
                  <a:srgbClr val="C00000"/>
                </a:solidFill>
              </a:rPr>
              <a:t>Kläger</a:t>
            </a:r>
            <a:r>
              <a:rPr lang="de-DE" sz="2000" dirty="0"/>
              <a:t> gem. § 22 Abs. 1 Satz 1 GKG</a:t>
            </a:r>
          </a:p>
        </p:txBody>
      </p:sp>
      <p:sp>
        <p:nvSpPr>
          <p:cNvPr id="16" name="Rectangle 1"/>
          <p:cNvSpPr>
            <a:spLocks noChangeArrowheads="1"/>
          </p:cNvSpPr>
          <p:nvPr/>
        </p:nvSpPr>
        <p:spPr bwMode="auto">
          <a:xfrm>
            <a:off x="1466389" y="4110059"/>
            <a:ext cx="10150979" cy="1323439"/>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1036638" indent="0">
              <a:buNone/>
            </a:pPr>
            <a:r>
              <a:rPr lang="de-DE" sz="2000" dirty="0"/>
              <a:t>Gem. § 12 Abs. 1 S. 1 GKG ist mit Kostennachricht gem.</a:t>
            </a:r>
          </a:p>
          <a:p>
            <a:pPr marL="1036638" indent="0">
              <a:buNone/>
            </a:pPr>
            <a:r>
              <a:rPr lang="de-DE" sz="2000" dirty="0"/>
              <a:t>§ 26 </a:t>
            </a:r>
            <a:r>
              <a:rPr lang="de-DE" sz="2000" dirty="0" err="1"/>
              <a:t>KostVfg</a:t>
            </a:r>
            <a:r>
              <a:rPr lang="de-DE" sz="2000" dirty="0"/>
              <a:t> eine </a:t>
            </a:r>
            <a:r>
              <a:rPr lang="de-DE" sz="2000" dirty="0" err="1"/>
              <a:t>Vorrauszahlung</a:t>
            </a:r>
            <a:r>
              <a:rPr lang="de-DE" sz="2000" dirty="0"/>
              <a:t> </a:t>
            </a:r>
            <a:r>
              <a:rPr lang="de-DE" sz="2000" dirty="0" err="1"/>
              <a:t>i.H.v</a:t>
            </a:r>
            <a:r>
              <a:rPr lang="de-DE" sz="2000" dirty="0"/>
              <a:t>. 672,00 EUR zu fordern. Sie wird gem. §§ 4 Abs. 2, 15 Abs. 1 und 26 Abs. 1 + 6 </a:t>
            </a:r>
            <a:r>
              <a:rPr lang="de-DE" sz="2000" dirty="0" err="1"/>
              <a:t>KostVfg</a:t>
            </a:r>
            <a:r>
              <a:rPr lang="de-DE" sz="2000" dirty="0"/>
              <a:t> über den Prozessbevollmächtigten des Klägers erfordert.</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a)</a:t>
            </a:r>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b)</a:t>
            </a:r>
          </a:p>
        </p:txBody>
      </p:sp>
      <p:sp>
        <p:nvSpPr>
          <p:cNvPr id="14" name="Flussdiagramm: Verbinder 13"/>
          <p:cNvSpPr/>
          <p:nvPr/>
        </p:nvSpPr>
        <p:spPr>
          <a:xfrm>
            <a:off x="1130633" y="3893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p>
        </p:txBody>
      </p:sp>
      <p:sp>
        <p:nvSpPr>
          <p:cNvPr id="17" name="Rechteck 16"/>
          <p:cNvSpPr/>
          <p:nvPr/>
        </p:nvSpPr>
        <p:spPr>
          <a:xfrm>
            <a:off x="11195114" y="2470398"/>
            <a:ext cx="532014" cy="55733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a:solidFill>
                  <a:schemeClr val="tx1"/>
                </a:solidFill>
              </a:rPr>
              <a:t>A</a:t>
            </a:r>
            <a:endParaRPr lang="de-DE" sz="1400" dirty="0">
              <a:solidFill>
                <a:schemeClr val="tx1"/>
              </a:solidFill>
            </a:endParaRPr>
          </a:p>
        </p:txBody>
      </p:sp>
      <p:sp>
        <p:nvSpPr>
          <p:cNvPr id="18" name="Rechteck 17"/>
          <p:cNvSpPr/>
          <p:nvPr/>
        </p:nvSpPr>
        <p:spPr>
          <a:xfrm>
            <a:off x="11209240" y="3257038"/>
            <a:ext cx="532014" cy="55733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a:solidFill>
                  <a:schemeClr val="tx1"/>
                </a:solidFill>
              </a:rPr>
              <a:t>B</a:t>
            </a:r>
            <a:endParaRPr lang="de-DE" sz="1400" dirty="0">
              <a:solidFill>
                <a:schemeClr val="tx1"/>
              </a:solidFill>
            </a:endParaRPr>
          </a:p>
        </p:txBody>
      </p:sp>
      <p:sp>
        <p:nvSpPr>
          <p:cNvPr id="19" name="Rechteck 18"/>
          <p:cNvSpPr/>
          <p:nvPr/>
        </p:nvSpPr>
        <p:spPr>
          <a:xfrm>
            <a:off x="11209240" y="5035702"/>
            <a:ext cx="532014" cy="55733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a:solidFill>
                  <a:schemeClr val="tx1"/>
                </a:solidFill>
              </a:rPr>
              <a:t>C</a:t>
            </a:r>
          </a:p>
        </p:txBody>
      </p:sp>
    </p:spTree>
    <p:extLst>
      <p:ext uri="{BB962C8B-B14F-4D97-AF65-F5344CB8AC3E}">
        <p14:creationId xmlns:p14="http://schemas.microsoft.com/office/powerpoint/2010/main" val="395285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grpId="0" nodeType="click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randombar(horizontal)">
                                      <p:cBhvr>
                                        <p:cTn id="33" dur="500"/>
                                        <p:tgtEl>
                                          <p:spTgt spid="17"/>
                                        </p:tgtEl>
                                      </p:cBhvr>
                                    </p:animEffect>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grpId="0" nodeType="click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randombar(horizontal)">
                                      <p:cBhvr>
                                        <p:cTn id="38" dur="500"/>
                                        <p:tgtEl>
                                          <p:spTgt spid="18"/>
                                        </p:tgtEl>
                                      </p:cBhvr>
                                    </p:animEffect>
                                  </p:childTnLst>
                                </p:cTn>
                              </p:par>
                            </p:childTnLst>
                          </p:cTn>
                        </p:par>
                      </p:childTnLst>
                    </p:cTn>
                  </p:par>
                  <p:par>
                    <p:cTn id="39" fill="hold">
                      <p:stCondLst>
                        <p:cond delay="indefinite"/>
                      </p:stCondLst>
                      <p:childTnLst>
                        <p:par>
                          <p:cTn id="40" fill="hold">
                            <p:stCondLst>
                              <p:cond delay="0"/>
                            </p:stCondLst>
                            <p:childTnLst>
                              <p:par>
                                <p:cTn id="41" presetID="14" presetClass="entr" presetSubtype="10"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randombar(horizontal)">
                                      <p:cBhvr>
                                        <p:cTn id="43"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9" grpId="0" animBg="1"/>
      <p:bldP spid="17" grpId="0" animBg="1"/>
      <p:bldP spid="18" grpId="0" animBg="1"/>
      <p:bldP spid="1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nvPr>
        </p:nvGraphicFramePr>
        <p:xfrm>
          <a:off x="1469034" y="2062423"/>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p>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p>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Schluss-KR </a:t>
            </a:r>
          </a:p>
        </p:txBody>
      </p:sp>
      <p:sp>
        <p:nvSpPr>
          <p:cNvPr id="9" name="Gefaltete Ecke 8"/>
          <p:cNvSpPr/>
          <p:nvPr/>
        </p:nvSpPr>
        <p:spPr>
          <a:xfrm rot="21054758">
            <a:off x="290582" y="23150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 Carus</a:t>
            </a: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a:t>
            </a:r>
          </a:p>
        </p:txBody>
      </p:sp>
      <p:sp>
        <p:nvSpPr>
          <p:cNvPr id="15" name="Rechteck 14"/>
          <p:cNvSpPr/>
          <p:nvPr/>
        </p:nvSpPr>
        <p:spPr>
          <a:xfrm>
            <a:off x="2819886"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solidFill>
                  <a:schemeClr val="tx1"/>
                </a:solidFill>
              </a:rPr>
              <a:t>Summe</a:t>
            </a:r>
          </a:p>
        </p:txBody>
      </p:sp>
      <p:sp>
        <p:nvSpPr>
          <p:cNvPr id="17" name="Rechteck 16"/>
          <p:cNvSpPr/>
          <p:nvPr/>
        </p:nvSpPr>
        <p:spPr>
          <a:xfrm>
            <a:off x="6452484" y="5003618"/>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rPr>
              <a:t> 732,00</a:t>
            </a:r>
          </a:p>
        </p:txBody>
      </p:sp>
      <p:sp>
        <p:nvSpPr>
          <p:cNvPr id="18" name="Rechteck 17"/>
          <p:cNvSpPr/>
          <p:nvPr/>
        </p:nvSpPr>
        <p:spPr>
          <a:xfrm>
            <a:off x="1469034" y="3551813"/>
            <a:ext cx="912289" cy="3020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rPr>
              <a:t>1210</a:t>
            </a:r>
          </a:p>
        </p:txBody>
      </p:sp>
      <p:sp>
        <p:nvSpPr>
          <p:cNvPr id="19" name="Rechteck 18"/>
          <p:cNvSpPr/>
          <p:nvPr/>
        </p:nvSpPr>
        <p:spPr>
          <a:xfrm>
            <a:off x="2630649" y="3511643"/>
            <a:ext cx="2346569" cy="53516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Verfahren im allg.</a:t>
            </a:r>
          </a:p>
        </p:txBody>
      </p:sp>
      <p:sp>
        <p:nvSpPr>
          <p:cNvPr id="20" name="Rechteck 19"/>
          <p:cNvSpPr/>
          <p:nvPr/>
        </p:nvSpPr>
        <p:spPr>
          <a:xfrm>
            <a:off x="6819592" y="3541148"/>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     672,00</a:t>
            </a:r>
          </a:p>
        </p:txBody>
      </p:sp>
      <p:sp>
        <p:nvSpPr>
          <p:cNvPr id="21" name="Rechteck 20"/>
          <p:cNvSpPr/>
          <p:nvPr/>
        </p:nvSpPr>
        <p:spPr>
          <a:xfrm>
            <a:off x="5298241" y="3574753"/>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7.899,00</a:t>
            </a:r>
          </a:p>
        </p:txBody>
      </p:sp>
      <p:sp>
        <p:nvSpPr>
          <p:cNvPr id="22" name="Rechteck 21"/>
          <p:cNvSpPr/>
          <p:nvPr/>
        </p:nvSpPr>
        <p:spPr>
          <a:xfrm>
            <a:off x="8859440" y="3463003"/>
            <a:ext cx="1834064"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voll/keine</a:t>
            </a:r>
          </a:p>
        </p:txBody>
      </p:sp>
      <p:sp>
        <p:nvSpPr>
          <p:cNvPr id="23" name="Gefaltete Ecke 22"/>
          <p:cNvSpPr/>
          <p:nvPr/>
        </p:nvSpPr>
        <p:spPr>
          <a:xfrm rot="590273">
            <a:off x="578124" y="4574677"/>
            <a:ext cx="1473356" cy="1449171"/>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latin typeface="MV Boli" panose="02000500030200090000" pitchFamily="2" charset="0"/>
                <a:cs typeface="MV Boli" panose="02000500030200090000" pitchFamily="2" charset="0"/>
              </a:rPr>
              <a:t>15 € pro angefangen 30 Minuten</a:t>
            </a:r>
          </a:p>
        </p:txBody>
      </p:sp>
      <p:sp>
        <p:nvSpPr>
          <p:cNvPr id="24" name="Rechteck 23"/>
          <p:cNvSpPr/>
          <p:nvPr/>
        </p:nvSpPr>
        <p:spPr>
          <a:xfrm>
            <a:off x="1469033" y="4157396"/>
            <a:ext cx="912289" cy="3020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rPr>
              <a:t>9019</a:t>
            </a:r>
          </a:p>
        </p:txBody>
      </p:sp>
      <p:sp>
        <p:nvSpPr>
          <p:cNvPr id="25" name="Rechteck 24"/>
          <p:cNvSpPr/>
          <p:nvPr/>
        </p:nvSpPr>
        <p:spPr>
          <a:xfrm>
            <a:off x="2631913" y="4095790"/>
            <a:ext cx="2345305" cy="72734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Pauschale für Videokonferenz</a:t>
            </a:r>
          </a:p>
        </p:txBody>
      </p:sp>
      <p:sp>
        <p:nvSpPr>
          <p:cNvPr id="26" name="Rechteck 25"/>
          <p:cNvSpPr/>
          <p:nvPr/>
        </p:nvSpPr>
        <p:spPr>
          <a:xfrm>
            <a:off x="6884291" y="4388126"/>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     60,00</a:t>
            </a:r>
          </a:p>
        </p:txBody>
      </p:sp>
      <p:sp>
        <p:nvSpPr>
          <p:cNvPr id="27" name="Rechteck 26"/>
          <p:cNvSpPr/>
          <p:nvPr/>
        </p:nvSpPr>
        <p:spPr>
          <a:xfrm>
            <a:off x="8859440" y="4335629"/>
            <a:ext cx="1834064"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 voll/keine</a:t>
            </a:r>
          </a:p>
        </p:txBody>
      </p:sp>
      <p:sp>
        <p:nvSpPr>
          <p:cNvPr id="28" name="Gefaltete Ecke 27"/>
          <p:cNvSpPr/>
          <p:nvPr/>
        </p:nvSpPr>
        <p:spPr>
          <a:xfrm rot="590273">
            <a:off x="1849556" y="5180260"/>
            <a:ext cx="1473356" cy="1449171"/>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tx1"/>
                </a:solidFill>
                <a:latin typeface="MV Boli" panose="02000500030200090000" pitchFamily="2" charset="0"/>
                <a:cs typeface="MV Boli" panose="02000500030200090000" pitchFamily="2" charset="0"/>
              </a:rPr>
              <a:t>10.10 Uhr bis 11.45 Uhr = 4x 30 Minuten</a:t>
            </a:r>
          </a:p>
        </p:txBody>
      </p:sp>
    </p:spTree>
    <p:extLst>
      <p:ext uri="{BB962C8B-B14F-4D97-AF65-F5344CB8AC3E}">
        <p14:creationId xmlns:p14="http://schemas.microsoft.com/office/powerpoint/2010/main" val="253892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ppt_x"/>
                                          </p:val>
                                        </p:tav>
                                        <p:tav tm="100000">
                                          <p:val>
                                            <p:strVal val="#ppt_x"/>
                                          </p:val>
                                        </p:tav>
                                      </p:tavLst>
                                    </p:anim>
                                    <p:anim calcmode="lin" valueType="num">
                                      <p:cBhvr additive="base">
                                        <p:cTn id="1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 calcmode="lin" valueType="num">
                                      <p:cBhvr additive="base">
                                        <p:cTn id="17" dur="500" fill="hold"/>
                                        <p:tgtEl>
                                          <p:spTgt spid="19"/>
                                        </p:tgtEl>
                                        <p:attrNameLst>
                                          <p:attrName>ppt_x</p:attrName>
                                        </p:attrNameLst>
                                      </p:cBhvr>
                                      <p:tavLst>
                                        <p:tav tm="0">
                                          <p:val>
                                            <p:strVal val="#ppt_x"/>
                                          </p:val>
                                        </p:tav>
                                        <p:tav tm="100000">
                                          <p:val>
                                            <p:strVal val="#ppt_x"/>
                                          </p:val>
                                        </p:tav>
                                      </p:tavLst>
                                    </p:anim>
                                    <p:anim calcmode="lin" valueType="num">
                                      <p:cBhvr additive="base">
                                        <p:cTn id="1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anim calcmode="lin" valueType="num">
                                      <p:cBhvr additive="base">
                                        <p:cTn id="23" dur="500" fill="hold"/>
                                        <p:tgtEl>
                                          <p:spTgt spid="21"/>
                                        </p:tgtEl>
                                        <p:attrNameLst>
                                          <p:attrName>ppt_x</p:attrName>
                                        </p:attrNameLst>
                                      </p:cBhvr>
                                      <p:tavLst>
                                        <p:tav tm="0">
                                          <p:val>
                                            <p:strVal val="#ppt_x"/>
                                          </p:val>
                                        </p:tav>
                                        <p:tav tm="100000">
                                          <p:val>
                                            <p:strVal val="#ppt_x"/>
                                          </p:val>
                                        </p:tav>
                                      </p:tavLst>
                                    </p:anim>
                                    <p:anim calcmode="lin" valueType="num">
                                      <p:cBhvr additive="base">
                                        <p:cTn id="2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0">
                                            <p:txEl>
                                              <p:pRg st="0" end="0"/>
                                            </p:txEl>
                                          </p:spTgt>
                                        </p:tgtEl>
                                        <p:attrNameLst>
                                          <p:attrName>style.visibility</p:attrName>
                                        </p:attrNameLst>
                                      </p:cBhvr>
                                      <p:to>
                                        <p:strVal val="visible"/>
                                      </p:to>
                                    </p:set>
                                    <p:anim calcmode="lin" valueType="num">
                                      <p:cBhvr additive="base">
                                        <p:cTn id="29"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anim calcmode="lin" valueType="num">
                                      <p:cBhvr additive="base">
                                        <p:cTn id="35" dur="500" fill="hold"/>
                                        <p:tgtEl>
                                          <p:spTgt spid="22"/>
                                        </p:tgtEl>
                                        <p:attrNameLst>
                                          <p:attrName>ppt_x</p:attrName>
                                        </p:attrNameLst>
                                      </p:cBhvr>
                                      <p:tavLst>
                                        <p:tav tm="0">
                                          <p:val>
                                            <p:strVal val="#ppt_x"/>
                                          </p:val>
                                        </p:tav>
                                        <p:tav tm="100000">
                                          <p:val>
                                            <p:strVal val="#ppt_x"/>
                                          </p:val>
                                        </p:tav>
                                      </p:tavLst>
                                    </p:anim>
                                    <p:anim calcmode="lin" valueType="num">
                                      <p:cBhvr additive="base">
                                        <p:cTn id="3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4"/>
                                        </p:tgtEl>
                                        <p:attrNameLst>
                                          <p:attrName>style.visibility</p:attrName>
                                        </p:attrNameLst>
                                      </p:cBhvr>
                                      <p:to>
                                        <p:strVal val="visible"/>
                                      </p:to>
                                    </p:set>
                                    <p:anim calcmode="lin" valueType="num">
                                      <p:cBhvr additive="base">
                                        <p:cTn id="41" dur="500" fill="hold"/>
                                        <p:tgtEl>
                                          <p:spTgt spid="24"/>
                                        </p:tgtEl>
                                        <p:attrNameLst>
                                          <p:attrName>ppt_x</p:attrName>
                                        </p:attrNameLst>
                                      </p:cBhvr>
                                      <p:tavLst>
                                        <p:tav tm="0">
                                          <p:val>
                                            <p:strVal val="#ppt_x"/>
                                          </p:val>
                                        </p:tav>
                                        <p:tav tm="100000">
                                          <p:val>
                                            <p:strVal val="#ppt_x"/>
                                          </p:val>
                                        </p:tav>
                                      </p:tavLst>
                                    </p:anim>
                                    <p:anim calcmode="lin" valueType="num">
                                      <p:cBhvr additive="base">
                                        <p:cTn id="4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25"/>
                                        </p:tgtEl>
                                        <p:attrNameLst>
                                          <p:attrName>style.visibility</p:attrName>
                                        </p:attrNameLst>
                                      </p:cBhvr>
                                      <p:to>
                                        <p:strVal val="visible"/>
                                      </p:to>
                                    </p:set>
                                    <p:anim calcmode="lin" valueType="num">
                                      <p:cBhvr additive="base">
                                        <p:cTn id="47" dur="500" fill="hold"/>
                                        <p:tgtEl>
                                          <p:spTgt spid="25"/>
                                        </p:tgtEl>
                                        <p:attrNameLst>
                                          <p:attrName>ppt_x</p:attrName>
                                        </p:attrNameLst>
                                      </p:cBhvr>
                                      <p:tavLst>
                                        <p:tav tm="0">
                                          <p:val>
                                            <p:strVal val="#ppt_x"/>
                                          </p:val>
                                        </p:tav>
                                        <p:tav tm="100000">
                                          <p:val>
                                            <p:strVal val="#ppt_x"/>
                                          </p:val>
                                        </p:tav>
                                      </p:tavLst>
                                    </p:anim>
                                    <p:anim calcmode="lin" valueType="num">
                                      <p:cBhvr additive="base">
                                        <p:cTn id="4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26">
                                            <p:txEl>
                                              <p:pRg st="0" end="0"/>
                                            </p:txEl>
                                          </p:spTgt>
                                        </p:tgtEl>
                                        <p:attrNameLst>
                                          <p:attrName>style.visibility</p:attrName>
                                        </p:attrNameLst>
                                      </p:cBhvr>
                                      <p:to>
                                        <p:strVal val="visible"/>
                                      </p:to>
                                    </p:set>
                                    <p:anim calcmode="lin" valueType="num">
                                      <p:cBhvr additive="base">
                                        <p:cTn id="53" dur="500" fill="hold"/>
                                        <p:tgtEl>
                                          <p:spTgt spid="26">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2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27"/>
                                        </p:tgtEl>
                                        <p:attrNameLst>
                                          <p:attrName>style.visibility</p:attrName>
                                        </p:attrNameLst>
                                      </p:cBhvr>
                                      <p:to>
                                        <p:strVal val="visible"/>
                                      </p:to>
                                    </p:set>
                                    <p:anim calcmode="lin" valueType="num">
                                      <p:cBhvr additive="base">
                                        <p:cTn id="59" dur="500" fill="hold"/>
                                        <p:tgtEl>
                                          <p:spTgt spid="27"/>
                                        </p:tgtEl>
                                        <p:attrNameLst>
                                          <p:attrName>ppt_x</p:attrName>
                                        </p:attrNameLst>
                                      </p:cBhvr>
                                      <p:tavLst>
                                        <p:tav tm="0">
                                          <p:val>
                                            <p:strVal val="#ppt_x"/>
                                          </p:val>
                                        </p:tav>
                                        <p:tav tm="100000">
                                          <p:val>
                                            <p:strVal val="#ppt_x"/>
                                          </p:val>
                                        </p:tav>
                                      </p:tavLst>
                                    </p:anim>
                                    <p:anim calcmode="lin" valueType="num">
                                      <p:cBhvr additive="base">
                                        <p:cTn id="6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31" presetClass="entr" presetSubtype="0" fill="hold" grpId="0" nodeType="clickEffect">
                                  <p:stCondLst>
                                    <p:cond delay="0"/>
                                  </p:stCondLst>
                                  <p:childTnLst>
                                    <p:set>
                                      <p:cBhvr>
                                        <p:cTn id="64" dur="1" fill="hold">
                                          <p:stCondLst>
                                            <p:cond delay="0"/>
                                          </p:stCondLst>
                                        </p:cTn>
                                        <p:tgtEl>
                                          <p:spTgt spid="23"/>
                                        </p:tgtEl>
                                        <p:attrNameLst>
                                          <p:attrName>style.visibility</p:attrName>
                                        </p:attrNameLst>
                                      </p:cBhvr>
                                      <p:to>
                                        <p:strVal val="visible"/>
                                      </p:to>
                                    </p:set>
                                    <p:anim calcmode="lin" valueType="num">
                                      <p:cBhvr>
                                        <p:cTn id="65" dur="1000" fill="hold"/>
                                        <p:tgtEl>
                                          <p:spTgt spid="23"/>
                                        </p:tgtEl>
                                        <p:attrNameLst>
                                          <p:attrName>ppt_w</p:attrName>
                                        </p:attrNameLst>
                                      </p:cBhvr>
                                      <p:tavLst>
                                        <p:tav tm="0">
                                          <p:val>
                                            <p:fltVal val="0"/>
                                          </p:val>
                                        </p:tav>
                                        <p:tav tm="100000">
                                          <p:val>
                                            <p:strVal val="#ppt_w"/>
                                          </p:val>
                                        </p:tav>
                                      </p:tavLst>
                                    </p:anim>
                                    <p:anim calcmode="lin" valueType="num">
                                      <p:cBhvr>
                                        <p:cTn id="66" dur="1000" fill="hold"/>
                                        <p:tgtEl>
                                          <p:spTgt spid="23"/>
                                        </p:tgtEl>
                                        <p:attrNameLst>
                                          <p:attrName>ppt_h</p:attrName>
                                        </p:attrNameLst>
                                      </p:cBhvr>
                                      <p:tavLst>
                                        <p:tav tm="0">
                                          <p:val>
                                            <p:fltVal val="0"/>
                                          </p:val>
                                        </p:tav>
                                        <p:tav tm="100000">
                                          <p:val>
                                            <p:strVal val="#ppt_h"/>
                                          </p:val>
                                        </p:tav>
                                      </p:tavLst>
                                    </p:anim>
                                    <p:anim calcmode="lin" valueType="num">
                                      <p:cBhvr>
                                        <p:cTn id="67" dur="1000" fill="hold"/>
                                        <p:tgtEl>
                                          <p:spTgt spid="23"/>
                                        </p:tgtEl>
                                        <p:attrNameLst>
                                          <p:attrName>style.rotation</p:attrName>
                                        </p:attrNameLst>
                                      </p:cBhvr>
                                      <p:tavLst>
                                        <p:tav tm="0">
                                          <p:val>
                                            <p:fltVal val="90"/>
                                          </p:val>
                                        </p:tav>
                                        <p:tav tm="100000">
                                          <p:val>
                                            <p:fltVal val="0"/>
                                          </p:val>
                                        </p:tav>
                                      </p:tavLst>
                                    </p:anim>
                                    <p:animEffect transition="in" filter="fade">
                                      <p:cBhvr>
                                        <p:cTn id="68" dur="1000"/>
                                        <p:tgtEl>
                                          <p:spTgt spid="23"/>
                                        </p:tgtEl>
                                      </p:cBhvr>
                                    </p:animEffect>
                                  </p:childTnLst>
                                </p:cTn>
                              </p:par>
                            </p:childTnLst>
                          </p:cTn>
                        </p:par>
                      </p:childTnLst>
                    </p:cTn>
                  </p:par>
                  <p:par>
                    <p:cTn id="69" fill="hold">
                      <p:stCondLst>
                        <p:cond delay="indefinite"/>
                      </p:stCondLst>
                      <p:childTnLst>
                        <p:par>
                          <p:cTn id="70" fill="hold">
                            <p:stCondLst>
                              <p:cond delay="0"/>
                            </p:stCondLst>
                            <p:childTnLst>
                              <p:par>
                                <p:cTn id="71" presetID="53" presetClass="entr" presetSubtype="16" fill="hold" grpId="0" nodeType="clickEffect">
                                  <p:stCondLst>
                                    <p:cond delay="0"/>
                                  </p:stCondLst>
                                  <p:childTnLst>
                                    <p:set>
                                      <p:cBhvr>
                                        <p:cTn id="72" dur="1" fill="hold">
                                          <p:stCondLst>
                                            <p:cond delay="0"/>
                                          </p:stCondLst>
                                        </p:cTn>
                                        <p:tgtEl>
                                          <p:spTgt spid="28"/>
                                        </p:tgtEl>
                                        <p:attrNameLst>
                                          <p:attrName>style.visibility</p:attrName>
                                        </p:attrNameLst>
                                      </p:cBhvr>
                                      <p:to>
                                        <p:strVal val="visible"/>
                                      </p:to>
                                    </p:set>
                                    <p:anim calcmode="lin" valueType="num">
                                      <p:cBhvr>
                                        <p:cTn id="73" dur="500" fill="hold"/>
                                        <p:tgtEl>
                                          <p:spTgt spid="28"/>
                                        </p:tgtEl>
                                        <p:attrNameLst>
                                          <p:attrName>ppt_w</p:attrName>
                                        </p:attrNameLst>
                                      </p:cBhvr>
                                      <p:tavLst>
                                        <p:tav tm="0">
                                          <p:val>
                                            <p:fltVal val="0"/>
                                          </p:val>
                                        </p:tav>
                                        <p:tav tm="100000">
                                          <p:val>
                                            <p:strVal val="#ppt_w"/>
                                          </p:val>
                                        </p:tav>
                                      </p:tavLst>
                                    </p:anim>
                                    <p:anim calcmode="lin" valueType="num">
                                      <p:cBhvr>
                                        <p:cTn id="74" dur="500" fill="hold"/>
                                        <p:tgtEl>
                                          <p:spTgt spid="28"/>
                                        </p:tgtEl>
                                        <p:attrNameLst>
                                          <p:attrName>ppt_h</p:attrName>
                                        </p:attrNameLst>
                                      </p:cBhvr>
                                      <p:tavLst>
                                        <p:tav tm="0">
                                          <p:val>
                                            <p:fltVal val="0"/>
                                          </p:val>
                                        </p:tav>
                                        <p:tav tm="100000">
                                          <p:val>
                                            <p:strVal val="#ppt_h"/>
                                          </p:val>
                                        </p:tav>
                                      </p:tavLst>
                                    </p:anim>
                                    <p:animEffect transition="in" filter="fade">
                                      <p:cBhvr>
                                        <p:cTn id="75" dur="500"/>
                                        <p:tgtEl>
                                          <p:spTgt spid="28"/>
                                        </p:tgtEl>
                                      </p:cBhvr>
                                    </p:animEffect>
                                  </p:childTnLst>
                                </p:cTn>
                              </p:par>
                            </p:childTnLst>
                          </p:cTn>
                        </p:par>
                      </p:childTnLst>
                    </p:cTn>
                  </p:par>
                  <p:par>
                    <p:cTn id="76" fill="hold">
                      <p:stCondLst>
                        <p:cond delay="indefinite"/>
                      </p:stCondLst>
                      <p:childTnLst>
                        <p:par>
                          <p:cTn id="77" fill="hold">
                            <p:stCondLst>
                              <p:cond delay="0"/>
                            </p:stCondLst>
                            <p:childTnLst>
                              <p:par>
                                <p:cTn id="78" presetID="2" presetClass="entr" presetSubtype="4" fill="hold" grpId="0" nodeType="clickEffect">
                                  <p:stCondLst>
                                    <p:cond delay="0"/>
                                  </p:stCondLst>
                                  <p:childTnLst>
                                    <p:set>
                                      <p:cBhvr>
                                        <p:cTn id="79" dur="1" fill="hold">
                                          <p:stCondLst>
                                            <p:cond delay="0"/>
                                          </p:stCondLst>
                                        </p:cTn>
                                        <p:tgtEl>
                                          <p:spTgt spid="15"/>
                                        </p:tgtEl>
                                        <p:attrNameLst>
                                          <p:attrName>style.visibility</p:attrName>
                                        </p:attrNameLst>
                                      </p:cBhvr>
                                      <p:to>
                                        <p:strVal val="visible"/>
                                      </p:to>
                                    </p:set>
                                    <p:anim calcmode="lin" valueType="num">
                                      <p:cBhvr additive="base">
                                        <p:cTn id="80" dur="500" fill="hold"/>
                                        <p:tgtEl>
                                          <p:spTgt spid="15"/>
                                        </p:tgtEl>
                                        <p:attrNameLst>
                                          <p:attrName>ppt_x</p:attrName>
                                        </p:attrNameLst>
                                      </p:cBhvr>
                                      <p:tavLst>
                                        <p:tav tm="0">
                                          <p:val>
                                            <p:strVal val="#ppt_x"/>
                                          </p:val>
                                        </p:tav>
                                        <p:tav tm="100000">
                                          <p:val>
                                            <p:strVal val="#ppt_x"/>
                                          </p:val>
                                        </p:tav>
                                      </p:tavLst>
                                    </p:anim>
                                    <p:anim calcmode="lin" valueType="num">
                                      <p:cBhvr additive="base">
                                        <p:cTn id="81"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2" presetClass="entr" presetSubtype="4" fill="hold" grpId="0" nodeType="clickEffect">
                                  <p:stCondLst>
                                    <p:cond delay="0"/>
                                  </p:stCondLst>
                                  <p:childTnLst>
                                    <p:set>
                                      <p:cBhvr>
                                        <p:cTn id="85" dur="1" fill="hold">
                                          <p:stCondLst>
                                            <p:cond delay="0"/>
                                          </p:stCondLst>
                                        </p:cTn>
                                        <p:tgtEl>
                                          <p:spTgt spid="17"/>
                                        </p:tgtEl>
                                        <p:attrNameLst>
                                          <p:attrName>style.visibility</p:attrName>
                                        </p:attrNameLst>
                                      </p:cBhvr>
                                      <p:to>
                                        <p:strVal val="visible"/>
                                      </p:to>
                                    </p:set>
                                    <p:anim calcmode="lin" valueType="num">
                                      <p:cBhvr additive="base">
                                        <p:cTn id="86" dur="500" fill="hold"/>
                                        <p:tgtEl>
                                          <p:spTgt spid="17"/>
                                        </p:tgtEl>
                                        <p:attrNameLst>
                                          <p:attrName>ppt_x</p:attrName>
                                        </p:attrNameLst>
                                      </p:cBhvr>
                                      <p:tavLst>
                                        <p:tav tm="0">
                                          <p:val>
                                            <p:strVal val="#ppt_x"/>
                                          </p:val>
                                        </p:tav>
                                        <p:tav tm="100000">
                                          <p:val>
                                            <p:strVal val="#ppt_x"/>
                                          </p:val>
                                        </p:tav>
                                      </p:tavLst>
                                    </p:anim>
                                    <p:anim calcmode="lin" valueType="num">
                                      <p:cBhvr additive="base">
                                        <p:cTn id="87"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7" grpId="0" animBg="1"/>
      <p:bldP spid="18" grpId="0" animBg="1"/>
      <p:bldP spid="19" grpId="0" animBg="1"/>
      <p:bldP spid="21" grpId="0" animBg="1"/>
      <p:bldP spid="22" grpId="0" animBg="1"/>
      <p:bldP spid="23" grpId="0" animBg="1"/>
      <p:bldP spid="24" grpId="0" animBg="1"/>
      <p:bldP spid="25" grpId="0" animBg="1"/>
      <p:bldP spid="27" grpId="0" animBg="1"/>
      <p:bldP spid="2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581227" y="2508800"/>
            <a:ext cx="4188811" cy="29391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a:solidFill>
                  <a:schemeClr val="tx1"/>
                </a:solidFill>
              </a:rPr>
              <a:t>Bereits gezahlt:</a:t>
            </a:r>
            <a:endParaRPr lang="de-DE" u="sng" dirty="0">
              <a:solidFill>
                <a:schemeClr val="tx1"/>
              </a:solidFill>
            </a:endParaRPr>
          </a:p>
        </p:txBody>
      </p:sp>
      <p:sp>
        <p:nvSpPr>
          <p:cNvPr id="8" name="Rechteck 7"/>
          <p:cNvSpPr/>
          <p:nvPr/>
        </p:nvSpPr>
        <p:spPr>
          <a:xfrm>
            <a:off x="1469031" y="718522"/>
            <a:ext cx="10148340" cy="58846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Schlusskostenrechnung</a:t>
            </a:r>
          </a:p>
        </p:txBody>
      </p:sp>
      <p:sp>
        <p:nvSpPr>
          <p:cNvPr id="6" name="Rectangle 1"/>
          <p:cNvSpPr>
            <a:spLocks noChangeArrowheads="1"/>
          </p:cNvSpPr>
          <p:nvPr/>
        </p:nvSpPr>
        <p:spPr bwMode="auto">
          <a:xfrm>
            <a:off x="606401" y="1329795"/>
            <a:ext cx="1805441" cy="369332"/>
          </a:xfrm>
          <a:prstGeom prst="rect">
            <a:avLst/>
          </a:prstGeom>
          <a:solidFill>
            <a:schemeClr val="accent2">
              <a:lumMod val="60000"/>
              <a:lumOff val="40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Davon tragen:</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 Carus</a:t>
            </a:r>
          </a:p>
        </p:txBody>
      </p:sp>
      <p:sp>
        <p:nvSpPr>
          <p:cNvPr id="12" name="Rectangle 1"/>
          <p:cNvSpPr>
            <a:spLocks noChangeArrowheads="1"/>
          </p:cNvSpPr>
          <p:nvPr/>
        </p:nvSpPr>
        <p:spPr bwMode="auto">
          <a:xfrm>
            <a:off x="6543201" y="1697661"/>
            <a:ext cx="5074170"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der Beklagte mit       	                = 732,00 EUR</a:t>
            </a:r>
          </a:p>
        </p:txBody>
      </p:sp>
      <p:sp>
        <p:nvSpPr>
          <p:cNvPr id="13" name="Rectangle 1"/>
          <p:cNvSpPr>
            <a:spLocks noChangeArrowheads="1"/>
          </p:cNvSpPr>
          <p:nvPr/>
        </p:nvSpPr>
        <p:spPr bwMode="auto">
          <a:xfrm>
            <a:off x="3805072" y="2561308"/>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 672 ,00 EUR</a:t>
            </a:r>
          </a:p>
        </p:txBody>
      </p:sp>
      <p:sp>
        <p:nvSpPr>
          <p:cNvPr id="15" name="Rectangle 1"/>
          <p:cNvSpPr>
            <a:spLocks noChangeArrowheads="1"/>
          </p:cNvSpPr>
          <p:nvPr/>
        </p:nvSpPr>
        <p:spPr bwMode="auto">
          <a:xfrm>
            <a:off x="606401" y="1690439"/>
            <a:ext cx="5351487"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der Kläger mit 	                                            = 0,00 EUR</a:t>
            </a:r>
          </a:p>
        </p:txBody>
      </p:sp>
      <p:grpSp>
        <p:nvGrpSpPr>
          <p:cNvPr id="5" name="Gruppieren 4"/>
          <p:cNvGrpSpPr/>
          <p:nvPr/>
        </p:nvGrpSpPr>
        <p:grpSpPr>
          <a:xfrm>
            <a:off x="582577" y="3133049"/>
            <a:ext cx="4751163" cy="423610"/>
            <a:chOff x="1190005" y="5503902"/>
            <a:chExt cx="4751163" cy="423610"/>
          </a:xfrm>
        </p:grpSpPr>
        <p:sp>
          <p:nvSpPr>
            <p:cNvPr id="4" name="Rechteck 3"/>
            <p:cNvSpPr/>
            <p:nvPr/>
          </p:nvSpPr>
          <p:spPr>
            <a:xfrm>
              <a:off x="1190005" y="5505840"/>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err="1">
                  <a:solidFill>
                    <a:schemeClr val="tx1"/>
                  </a:solidFill>
                </a:rPr>
                <a:t>zuviel</a:t>
              </a:r>
              <a:endParaRPr lang="de-DE" dirty="0">
                <a:solidFill>
                  <a:schemeClr val="tx1"/>
                </a:solidFill>
              </a:endParaRPr>
            </a:p>
          </p:txBody>
        </p:sp>
        <p:sp>
          <p:nvSpPr>
            <p:cNvPr id="21" name="Rectangle 1"/>
            <p:cNvSpPr>
              <a:spLocks noChangeArrowheads="1"/>
            </p:cNvSpPr>
            <p:nvPr/>
          </p:nvSpPr>
          <p:spPr bwMode="auto">
            <a:xfrm>
              <a:off x="4419349" y="550390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  672,00 EUR</a:t>
              </a:r>
            </a:p>
          </p:txBody>
        </p:sp>
      </p:grpSp>
      <p:grpSp>
        <p:nvGrpSpPr>
          <p:cNvPr id="26" name="Gruppieren 25"/>
          <p:cNvGrpSpPr/>
          <p:nvPr/>
        </p:nvGrpSpPr>
        <p:grpSpPr>
          <a:xfrm>
            <a:off x="581227" y="3502305"/>
            <a:ext cx="4752513" cy="421672"/>
            <a:chOff x="1188655" y="5940140"/>
            <a:chExt cx="4752513" cy="421672"/>
          </a:xfrm>
        </p:grpSpPr>
        <p:sp>
          <p:nvSpPr>
            <p:cNvPr id="24" name="Rechteck 23"/>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solidFill>
                    <a:schemeClr val="tx1"/>
                  </a:solidFill>
                </a:rPr>
                <a:t>Zu verrechnen auf Bekl. </a:t>
              </a:r>
            </a:p>
          </p:txBody>
        </p:sp>
        <p:sp>
          <p:nvSpPr>
            <p:cNvPr id="22" name="Rectangle 1"/>
            <p:cNvSpPr>
              <a:spLocks noChangeArrowheads="1"/>
            </p:cNvSpPr>
            <p:nvPr/>
          </p:nvSpPr>
          <p:spPr bwMode="auto">
            <a:xfrm>
              <a:off x="4419349" y="597281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  672,00 EUR</a:t>
              </a:r>
            </a:p>
          </p:txBody>
        </p:sp>
      </p:grpSp>
      <p:grpSp>
        <p:nvGrpSpPr>
          <p:cNvPr id="27" name="Gruppieren 26"/>
          <p:cNvGrpSpPr/>
          <p:nvPr/>
        </p:nvGrpSpPr>
        <p:grpSpPr>
          <a:xfrm>
            <a:off x="581227" y="3958755"/>
            <a:ext cx="4767883" cy="442809"/>
            <a:chOff x="1190005" y="6361812"/>
            <a:chExt cx="4767883" cy="442809"/>
          </a:xfrm>
        </p:grpSpPr>
        <p:sp>
          <p:nvSpPr>
            <p:cNvPr id="25" name="Rechteck 2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solidFill>
                    <a:schemeClr val="tx1"/>
                  </a:solidFill>
                </a:rPr>
                <a:t>Rest</a:t>
              </a:r>
            </a:p>
          </p:txBody>
        </p:sp>
        <p:sp>
          <p:nvSpPr>
            <p:cNvPr id="23" name="Rectangle 1"/>
            <p:cNvSpPr>
              <a:spLocks noChangeArrowheads="1"/>
            </p:cNvSpPr>
            <p:nvPr/>
          </p:nvSpPr>
          <p:spPr bwMode="auto">
            <a:xfrm>
              <a:off x="4436069" y="6435289"/>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      0,00 EUR</a:t>
              </a:r>
            </a:p>
          </p:txBody>
        </p:sp>
      </p:grpSp>
      <p:grpSp>
        <p:nvGrpSpPr>
          <p:cNvPr id="31" name="Gruppieren 30"/>
          <p:cNvGrpSpPr/>
          <p:nvPr/>
        </p:nvGrpSpPr>
        <p:grpSpPr>
          <a:xfrm>
            <a:off x="6896662" y="2263225"/>
            <a:ext cx="4696360" cy="421672"/>
            <a:chOff x="1188655" y="5940140"/>
            <a:chExt cx="4696360" cy="421672"/>
          </a:xfrm>
        </p:grpSpPr>
        <p:sp>
          <p:nvSpPr>
            <p:cNvPr id="32" name="Rechteck 31"/>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solidFill>
                    <a:schemeClr val="tx1"/>
                  </a:solidFill>
                </a:rPr>
                <a:t>Zu verrechnen vom Kl. </a:t>
              </a:r>
            </a:p>
          </p:txBody>
        </p:sp>
        <p:sp>
          <p:nvSpPr>
            <p:cNvPr id="33" name="Rectangle 1"/>
            <p:cNvSpPr>
              <a:spLocks noChangeArrowheads="1"/>
            </p:cNvSpPr>
            <p:nvPr/>
          </p:nvSpPr>
          <p:spPr bwMode="auto">
            <a:xfrm>
              <a:off x="4363196" y="5962833"/>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  672,00 EUR</a:t>
              </a:r>
            </a:p>
          </p:txBody>
        </p:sp>
      </p:grpSp>
      <p:grpSp>
        <p:nvGrpSpPr>
          <p:cNvPr id="34" name="Gruppieren 33"/>
          <p:cNvGrpSpPr/>
          <p:nvPr/>
        </p:nvGrpSpPr>
        <p:grpSpPr>
          <a:xfrm>
            <a:off x="6921011" y="2874175"/>
            <a:ext cx="4696360" cy="421672"/>
            <a:chOff x="1190005" y="6361812"/>
            <a:chExt cx="4696360" cy="421672"/>
          </a:xfrm>
        </p:grpSpPr>
        <p:sp>
          <p:nvSpPr>
            <p:cNvPr id="35" name="Rechteck 3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solidFill>
                    <a:schemeClr val="tx1"/>
                  </a:solidFill>
                </a:rPr>
                <a:t>Rest</a:t>
              </a:r>
            </a:p>
          </p:txBody>
        </p:sp>
        <p:sp>
          <p:nvSpPr>
            <p:cNvPr id="36" name="Rectangle 1"/>
            <p:cNvSpPr>
              <a:spLocks noChangeArrowheads="1"/>
            </p:cNvSpPr>
            <p:nvPr/>
          </p:nvSpPr>
          <p:spPr bwMode="auto">
            <a:xfrm>
              <a:off x="4364546" y="638798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    60,00 EUR</a:t>
              </a:r>
            </a:p>
          </p:txBody>
        </p:sp>
      </p:grpSp>
      <p:sp>
        <p:nvSpPr>
          <p:cNvPr id="28" name="Abgerundetes Rechteck 27"/>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38" name="Gefaltete Ecke 37"/>
          <p:cNvSpPr/>
          <p:nvPr/>
        </p:nvSpPr>
        <p:spPr>
          <a:xfrm>
            <a:off x="5957888" y="4401564"/>
            <a:ext cx="1658157" cy="1526303"/>
          </a:xfrm>
          <a:prstGeom prst="foldedCorner">
            <a:avLst/>
          </a:prstGeom>
          <a:solidFill>
            <a:srgbClr val="EDABD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err="1">
                <a:solidFill>
                  <a:schemeClr val="tx1"/>
                </a:solidFill>
                <a:latin typeface="MV Boli" panose="02000500030200090000" pitchFamily="2" charset="0"/>
                <a:cs typeface="MV Boli" panose="02000500030200090000" pitchFamily="2" charset="0"/>
              </a:rPr>
              <a:t>Mithaft</a:t>
            </a:r>
            <a:r>
              <a:rPr lang="de-DE" sz="2000" dirty="0">
                <a:solidFill>
                  <a:schemeClr val="tx1"/>
                </a:solidFill>
                <a:latin typeface="MV Boli" panose="02000500030200090000" pitchFamily="2" charset="0"/>
                <a:cs typeface="MV Boli" panose="02000500030200090000" pitchFamily="2" charset="0"/>
              </a:rPr>
              <a:t>=</a:t>
            </a:r>
          </a:p>
          <a:p>
            <a:pPr algn="ctr"/>
            <a:r>
              <a:rPr lang="de-DE" sz="2000" dirty="0">
                <a:solidFill>
                  <a:schemeClr val="tx1"/>
                </a:solidFill>
                <a:latin typeface="MV Boli" panose="02000500030200090000" pitchFamily="2" charset="0"/>
                <a:cs typeface="MV Boli" panose="02000500030200090000" pitchFamily="2" charset="0"/>
              </a:rPr>
              <a:t>732,00 €</a:t>
            </a:r>
          </a:p>
        </p:txBody>
      </p:sp>
      <p:cxnSp>
        <p:nvCxnSpPr>
          <p:cNvPr id="7" name="Gerade Verbindung mit Pfeil 6"/>
          <p:cNvCxnSpPr>
            <a:endCxn id="22" idx="3"/>
          </p:cNvCxnSpPr>
          <p:nvPr/>
        </p:nvCxnSpPr>
        <p:spPr>
          <a:xfrm flipH="1" flipV="1">
            <a:off x="5333740" y="3719643"/>
            <a:ext cx="1038485" cy="68192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9" name="Gefaltete Ecke 28"/>
          <p:cNvSpPr/>
          <p:nvPr/>
        </p:nvSpPr>
        <p:spPr>
          <a:xfrm>
            <a:off x="9465671" y="4265431"/>
            <a:ext cx="1658157" cy="1526303"/>
          </a:xfrm>
          <a:prstGeom prst="foldedCorner">
            <a:avLst/>
          </a:prstGeom>
          <a:solidFill>
            <a:srgbClr val="EDABD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err="1">
                <a:solidFill>
                  <a:schemeClr val="tx1"/>
                </a:solidFill>
                <a:latin typeface="MV Boli" panose="02000500030200090000" pitchFamily="2" charset="0"/>
                <a:cs typeface="MV Boli" panose="02000500030200090000" pitchFamily="2" charset="0"/>
              </a:rPr>
              <a:t>Mithaft</a:t>
            </a:r>
            <a:r>
              <a:rPr lang="de-DE" sz="2000" dirty="0">
                <a:solidFill>
                  <a:schemeClr val="tx1"/>
                </a:solidFill>
                <a:latin typeface="MV Boli" panose="02000500030200090000" pitchFamily="2" charset="0"/>
                <a:cs typeface="MV Boli" panose="02000500030200090000" pitchFamily="2" charset="0"/>
              </a:rPr>
              <a:t> vom Kl.=</a:t>
            </a:r>
          </a:p>
          <a:p>
            <a:pPr algn="ctr"/>
            <a:r>
              <a:rPr lang="de-DE" sz="2000" dirty="0">
                <a:solidFill>
                  <a:schemeClr val="tx1"/>
                </a:solidFill>
                <a:latin typeface="MV Boli" panose="02000500030200090000" pitchFamily="2" charset="0"/>
                <a:cs typeface="MV Boli" panose="02000500030200090000" pitchFamily="2" charset="0"/>
              </a:rPr>
              <a:t>60,00 €</a:t>
            </a:r>
          </a:p>
        </p:txBody>
      </p:sp>
    </p:spTree>
    <p:extLst>
      <p:ext uri="{BB962C8B-B14F-4D97-AF65-F5344CB8AC3E}">
        <p14:creationId xmlns:p14="http://schemas.microsoft.com/office/powerpoint/2010/main" val="1246165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additive="base">
                                        <p:cTn id="43" dur="500" fill="hold"/>
                                        <p:tgtEl>
                                          <p:spTgt spid="26"/>
                                        </p:tgtEl>
                                        <p:attrNameLst>
                                          <p:attrName>ppt_x</p:attrName>
                                        </p:attrNameLst>
                                      </p:cBhvr>
                                      <p:tavLst>
                                        <p:tav tm="0">
                                          <p:val>
                                            <p:strVal val="#ppt_x"/>
                                          </p:val>
                                        </p:tav>
                                        <p:tav tm="100000">
                                          <p:val>
                                            <p:strVal val="#ppt_x"/>
                                          </p:val>
                                        </p:tav>
                                      </p:tavLst>
                                    </p:anim>
                                    <p:anim calcmode="lin" valueType="num">
                                      <p:cBhvr additive="base">
                                        <p:cTn id="4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7"/>
                                        </p:tgtEl>
                                        <p:attrNameLst>
                                          <p:attrName>style.visibility</p:attrName>
                                        </p:attrNameLst>
                                      </p:cBhvr>
                                      <p:to>
                                        <p:strVal val="visible"/>
                                      </p:to>
                                    </p:set>
                                    <p:anim calcmode="lin" valueType="num">
                                      <p:cBhvr additive="base">
                                        <p:cTn id="49" dur="500" fill="hold"/>
                                        <p:tgtEl>
                                          <p:spTgt spid="27"/>
                                        </p:tgtEl>
                                        <p:attrNameLst>
                                          <p:attrName>ppt_x</p:attrName>
                                        </p:attrNameLst>
                                      </p:cBhvr>
                                      <p:tavLst>
                                        <p:tav tm="0">
                                          <p:val>
                                            <p:strVal val="#ppt_x"/>
                                          </p:val>
                                        </p:tav>
                                        <p:tav tm="100000">
                                          <p:val>
                                            <p:strVal val="#ppt_x"/>
                                          </p:val>
                                        </p:tav>
                                      </p:tavLst>
                                    </p:anim>
                                    <p:anim calcmode="lin" valueType="num">
                                      <p:cBhvr additive="base">
                                        <p:cTn id="5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53" presetClass="entr" presetSubtype="16" fill="hold" grpId="0" nodeType="clickEffect">
                                  <p:stCondLst>
                                    <p:cond delay="0"/>
                                  </p:stCondLst>
                                  <p:childTnLst>
                                    <p:set>
                                      <p:cBhvr>
                                        <p:cTn id="54" dur="1" fill="hold">
                                          <p:stCondLst>
                                            <p:cond delay="0"/>
                                          </p:stCondLst>
                                        </p:cTn>
                                        <p:tgtEl>
                                          <p:spTgt spid="38"/>
                                        </p:tgtEl>
                                        <p:attrNameLst>
                                          <p:attrName>style.visibility</p:attrName>
                                        </p:attrNameLst>
                                      </p:cBhvr>
                                      <p:to>
                                        <p:strVal val="visible"/>
                                      </p:to>
                                    </p:set>
                                    <p:anim calcmode="lin" valueType="num">
                                      <p:cBhvr>
                                        <p:cTn id="55" dur="500" fill="hold"/>
                                        <p:tgtEl>
                                          <p:spTgt spid="38"/>
                                        </p:tgtEl>
                                        <p:attrNameLst>
                                          <p:attrName>ppt_w</p:attrName>
                                        </p:attrNameLst>
                                      </p:cBhvr>
                                      <p:tavLst>
                                        <p:tav tm="0">
                                          <p:val>
                                            <p:fltVal val="0"/>
                                          </p:val>
                                        </p:tav>
                                        <p:tav tm="100000">
                                          <p:val>
                                            <p:strVal val="#ppt_w"/>
                                          </p:val>
                                        </p:tav>
                                      </p:tavLst>
                                    </p:anim>
                                    <p:anim calcmode="lin" valueType="num">
                                      <p:cBhvr>
                                        <p:cTn id="56" dur="500" fill="hold"/>
                                        <p:tgtEl>
                                          <p:spTgt spid="38"/>
                                        </p:tgtEl>
                                        <p:attrNameLst>
                                          <p:attrName>ppt_h</p:attrName>
                                        </p:attrNameLst>
                                      </p:cBhvr>
                                      <p:tavLst>
                                        <p:tav tm="0">
                                          <p:val>
                                            <p:fltVal val="0"/>
                                          </p:val>
                                        </p:tav>
                                        <p:tav tm="100000">
                                          <p:val>
                                            <p:strVal val="#ppt_h"/>
                                          </p:val>
                                        </p:tav>
                                      </p:tavLst>
                                    </p:anim>
                                    <p:animEffect transition="in" filter="fade">
                                      <p:cBhvr>
                                        <p:cTn id="57" dur="500"/>
                                        <p:tgtEl>
                                          <p:spTgt spid="38"/>
                                        </p:tgtEl>
                                      </p:cBhvr>
                                    </p:animEffect>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nodeType="clickEffect">
                                  <p:stCondLst>
                                    <p:cond delay="0"/>
                                  </p:stCondLst>
                                  <p:childTnLst>
                                    <p:set>
                                      <p:cBhvr>
                                        <p:cTn id="61" dur="1" fill="hold">
                                          <p:stCondLst>
                                            <p:cond delay="0"/>
                                          </p:stCondLst>
                                        </p:cTn>
                                        <p:tgtEl>
                                          <p:spTgt spid="31"/>
                                        </p:tgtEl>
                                        <p:attrNameLst>
                                          <p:attrName>style.visibility</p:attrName>
                                        </p:attrNameLst>
                                      </p:cBhvr>
                                      <p:to>
                                        <p:strVal val="visible"/>
                                      </p:to>
                                    </p:set>
                                    <p:anim calcmode="lin" valueType="num">
                                      <p:cBhvr additive="base">
                                        <p:cTn id="62" dur="500" fill="hold"/>
                                        <p:tgtEl>
                                          <p:spTgt spid="31"/>
                                        </p:tgtEl>
                                        <p:attrNameLst>
                                          <p:attrName>ppt_x</p:attrName>
                                        </p:attrNameLst>
                                      </p:cBhvr>
                                      <p:tavLst>
                                        <p:tav tm="0">
                                          <p:val>
                                            <p:strVal val="#ppt_x"/>
                                          </p:val>
                                        </p:tav>
                                        <p:tav tm="100000">
                                          <p:val>
                                            <p:strVal val="#ppt_x"/>
                                          </p:val>
                                        </p:tav>
                                      </p:tavLst>
                                    </p:anim>
                                    <p:anim calcmode="lin" valueType="num">
                                      <p:cBhvr additive="base">
                                        <p:cTn id="63"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nodeType="clickEffect">
                                  <p:stCondLst>
                                    <p:cond delay="0"/>
                                  </p:stCondLst>
                                  <p:childTnLst>
                                    <p:set>
                                      <p:cBhvr>
                                        <p:cTn id="67" dur="1" fill="hold">
                                          <p:stCondLst>
                                            <p:cond delay="0"/>
                                          </p:stCondLst>
                                        </p:cTn>
                                        <p:tgtEl>
                                          <p:spTgt spid="34"/>
                                        </p:tgtEl>
                                        <p:attrNameLst>
                                          <p:attrName>style.visibility</p:attrName>
                                        </p:attrNameLst>
                                      </p:cBhvr>
                                      <p:to>
                                        <p:strVal val="visible"/>
                                      </p:to>
                                    </p:set>
                                    <p:anim calcmode="lin" valueType="num">
                                      <p:cBhvr additive="base">
                                        <p:cTn id="68" dur="500" fill="hold"/>
                                        <p:tgtEl>
                                          <p:spTgt spid="34"/>
                                        </p:tgtEl>
                                        <p:attrNameLst>
                                          <p:attrName>ppt_x</p:attrName>
                                        </p:attrNameLst>
                                      </p:cBhvr>
                                      <p:tavLst>
                                        <p:tav tm="0">
                                          <p:val>
                                            <p:strVal val="#ppt_x"/>
                                          </p:val>
                                        </p:tav>
                                        <p:tav tm="100000">
                                          <p:val>
                                            <p:strVal val="#ppt_x"/>
                                          </p:val>
                                        </p:tav>
                                      </p:tavLst>
                                    </p:anim>
                                    <p:anim calcmode="lin" valueType="num">
                                      <p:cBhvr additive="base">
                                        <p:cTn id="69"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53" presetClass="entr" presetSubtype="16" fill="hold" nodeType="clickEffect">
                                  <p:stCondLst>
                                    <p:cond delay="0"/>
                                  </p:stCondLst>
                                  <p:childTnLst>
                                    <p:set>
                                      <p:cBhvr>
                                        <p:cTn id="73" dur="1" fill="hold">
                                          <p:stCondLst>
                                            <p:cond delay="0"/>
                                          </p:stCondLst>
                                        </p:cTn>
                                        <p:tgtEl>
                                          <p:spTgt spid="7"/>
                                        </p:tgtEl>
                                        <p:attrNameLst>
                                          <p:attrName>style.visibility</p:attrName>
                                        </p:attrNameLst>
                                      </p:cBhvr>
                                      <p:to>
                                        <p:strVal val="visible"/>
                                      </p:to>
                                    </p:set>
                                    <p:anim calcmode="lin" valueType="num">
                                      <p:cBhvr>
                                        <p:cTn id="74" dur="500" fill="hold"/>
                                        <p:tgtEl>
                                          <p:spTgt spid="7"/>
                                        </p:tgtEl>
                                        <p:attrNameLst>
                                          <p:attrName>ppt_w</p:attrName>
                                        </p:attrNameLst>
                                      </p:cBhvr>
                                      <p:tavLst>
                                        <p:tav tm="0">
                                          <p:val>
                                            <p:fltVal val="0"/>
                                          </p:val>
                                        </p:tav>
                                        <p:tav tm="100000">
                                          <p:val>
                                            <p:strVal val="#ppt_w"/>
                                          </p:val>
                                        </p:tav>
                                      </p:tavLst>
                                    </p:anim>
                                    <p:anim calcmode="lin" valueType="num">
                                      <p:cBhvr>
                                        <p:cTn id="75" dur="500" fill="hold"/>
                                        <p:tgtEl>
                                          <p:spTgt spid="7"/>
                                        </p:tgtEl>
                                        <p:attrNameLst>
                                          <p:attrName>ppt_h</p:attrName>
                                        </p:attrNameLst>
                                      </p:cBhvr>
                                      <p:tavLst>
                                        <p:tav tm="0">
                                          <p:val>
                                            <p:fltVal val="0"/>
                                          </p:val>
                                        </p:tav>
                                        <p:tav tm="100000">
                                          <p:val>
                                            <p:strVal val="#ppt_h"/>
                                          </p:val>
                                        </p:tav>
                                      </p:tavLst>
                                    </p:anim>
                                    <p:animEffect transition="in" filter="fade">
                                      <p:cBhvr>
                                        <p:cTn id="76" dur="500"/>
                                        <p:tgtEl>
                                          <p:spTgt spid="7"/>
                                        </p:tgtEl>
                                      </p:cBhvr>
                                    </p:animEffect>
                                  </p:childTnLst>
                                </p:cTn>
                              </p:par>
                            </p:childTnLst>
                          </p:cTn>
                        </p:par>
                      </p:childTnLst>
                    </p:cTn>
                  </p:par>
                  <p:par>
                    <p:cTn id="77" fill="hold">
                      <p:stCondLst>
                        <p:cond delay="indefinite"/>
                      </p:stCondLst>
                      <p:childTnLst>
                        <p:par>
                          <p:cTn id="78" fill="hold">
                            <p:stCondLst>
                              <p:cond delay="0"/>
                            </p:stCondLst>
                            <p:childTnLst>
                              <p:par>
                                <p:cTn id="79" presetID="53" presetClass="entr" presetSubtype="16" fill="hold" grpId="0" nodeType="clickEffect">
                                  <p:stCondLst>
                                    <p:cond delay="0"/>
                                  </p:stCondLst>
                                  <p:childTnLst>
                                    <p:set>
                                      <p:cBhvr>
                                        <p:cTn id="80" dur="1" fill="hold">
                                          <p:stCondLst>
                                            <p:cond delay="0"/>
                                          </p:stCondLst>
                                        </p:cTn>
                                        <p:tgtEl>
                                          <p:spTgt spid="29"/>
                                        </p:tgtEl>
                                        <p:attrNameLst>
                                          <p:attrName>style.visibility</p:attrName>
                                        </p:attrNameLst>
                                      </p:cBhvr>
                                      <p:to>
                                        <p:strVal val="visible"/>
                                      </p:to>
                                    </p:set>
                                    <p:anim calcmode="lin" valueType="num">
                                      <p:cBhvr>
                                        <p:cTn id="81" dur="500" fill="hold"/>
                                        <p:tgtEl>
                                          <p:spTgt spid="29"/>
                                        </p:tgtEl>
                                        <p:attrNameLst>
                                          <p:attrName>ppt_w</p:attrName>
                                        </p:attrNameLst>
                                      </p:cBhvr>
                                      <p:tavLst>
                                        <p:tav tm="0">
                                          <p:val>
                                            <p:fltVal val="0"/>
                                          </p:val>
                                        </p:tav>
                                        <p:tav tm="100000">
                                          <p:val>
                                            <p:strVal val="#ppt_w"/>
                                          </p:val>
                                        </p:tav>
                                      </p:tavLst>
                                    </p:anim>
                                    <p:anim calcmode="lin" valueType="num">
                                      <p:cBhvr>
                                        <p:cTn id="82" dur="500" fill="hold"/>
                                        <p:tgtEl>
                                          <p:spTgt spid="29"/>
                                        </p:tgtEl>
                                        <p:attrNameLst>
                                          <p:attrName>ppt_h</p:attrName>
                                        </p:attrNameLst>
                                      </p:cBhvr>
                                      <p:tavLst>
                                        <p:tav tm="0">
                                          <p:val>
                                            <p:fltVal val="0"/>
                                          </p:val>
                                        </p:tav>
                                        <p:tav tm="100000">
                                          <p:val>
                                            <p:strVal val="#ppt_h"/>
                                          </p:val>
                                        </p:tav>
                                      </p:tavLst>
                                    </p:anim>
                                    <p:animEffect transition="in" filter="fade">
                                      <p:cBhvr>
                                        <p:cTn id="83"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12" grpId="0" animBg="1"/>
      <p:bldP spid="13" grpId="0" animBg="1"/>
      <p:bldP spid="15" grpId="0" animBg="1"/>
      <p:bldP spid="38" grpId="0" animBg="1"/>
      <p:bldP spid="2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KR Schlusskostenrechnung</a:t>
            </a:r>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11</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 Carus</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p:txBody>
      </p:sp>
      <p:sp>
        <p:nvSpPr>
          <p:cNvPr id="13" name="Gefaltete Ecke 12"/>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a:t>
            </a:r>
          </a:p>
        </p:txBody>
      </p:sp>
      <p:grpSp>
        <p:nvGrpSpPr>
          <p:cNvPr id="2" name="Gruppieren 1"/>
          <p:cNvGrpSpPr/>
          <p:nvPr/>
        </p:nvGrpSpPr>
        <p:grpSpPr>
          <a:xfrm>
            <a:off x="1130635" y="2339420"/>
            <a:ext cx="10486740" cy="690492"/>
            <a:chOff x="1130635" y="2339420"/>
            <a:chExt cx="10486740" cy="690492"/>
          </a:xfrm>
        </p:grpSpPr>
        <p:sp>
          <p:nvSpPr>
            <p:cNvPr id="6" name="Rectangle 1"/>
            <p:cNvSpPr>
              <a:spLocks noChangeArrowheads="1"/>
            </p:cNvSpPr>
            <p:nvPr/>
          </p:nvSpPr>
          <p:spPr bwMode="auto">
            <a:xfrm>
              <a:off x="1466396" y="2383581"/>
              <a:ext cx="10150979" cy="646331"/>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342900" indent="-342900">
                <a:buAutoNum type="alphaLcParenR"/>
              </a:pPr>
              <a:r>
                <a:rPr lang="de-DE" dirty="0"/>
                <a:t>Alle Kosten sind nun gem. § 9 Abs. 3 Nr. 1 GKG fällig. Gem. § 28 Abs. 1 </a:t>
              </a:r>
              <a:r>
                <a:rPr lang="de-DE" dirty="0" err="1"/>
                <a:t>KostVfg</a:t>
              </a:r>
              <a:r>
                <a:rPr lang="de-DE" dirty="0"/>
                <a:t>. ist nunmehr eine neue Kostenrechnung die Schlusskostenrechnung, zu erstellen.</a:t>
              </a:r>
            </a:p>
          </p:txBody>
        </p:sp>
        <p:sp>
          <p:nvSpPr>
            <p:cNvPr id="18" name="Flussdiagramm: Verbinder 17"/>
            <p:cNvSpPr/>
            <p:nvPr/>
          </p:nvSpPr>
          <p:spPr>
            <a:xfrm>
              <a:off x="1130635" y="2339420"/>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a)</a:t>
              </a:r>
            </a:p>
          </p:txBody>
        </p:sp>
      </p:grpSp>
      <p:grpSp>
        <p:nvGrpSpPr>
          <p:cNvPr id="3" name="Gruppieren 2"/>
          <p:cNvGrpSpPr/>
          <p:nvPr/>
        </p:nvGrpSpPr>
        <p:grpSpPr>
          <a:xfrm>
            <a:off x="1130633" y="3155626"/>
            <a:ext cx="10486738" cy="849529"/>
            <a:chOff x="1130633" y="3155626"/>
            <a:chExt cx="10486738" cy="849529"/>
          </a:xfrm>
        </p:grpSpPr>
        <p:sp>
          <p:nvSpPr>
            <p:cNvPr id="15" name="Rectangle 1"/>
            <p:cNvSpPr>
              <a:spLocks noChangeArrowheads="1"/>
            </p:cNvSpPr>
            <p:nvPr/>
          </p:nvSpPr>
          <p:spPr bwMode="auto">
            <a:xfrm>
              <a:off x="1466392" y="3358824"/>
              <a:ext cx="10150979" cy="646331"/>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b)   Kostenschuldnerin ist </a:t>
              </a:r>
              <a:r>
                <a:rPr lang="de-DE" dirty="0">
                  <a:solidFill>
                    <a:srgbClr val="FF0000"/>
                  </a:solidFill>
                </a:rPr>
                <a:t>die Beklagte</a:t>
              </a:r>
              <a:r>
                <a:rPr lang="de-DE" dirty="0"/>
                <a:t> gem. § 29 Nr. 1 GKG, als Entscheidungsschuldnerin.</a:t>
              </a:r>
            </a:p>
            <a:p>
              <a:r>
                <a:rPr lang="de-DE" dirty="0"/>
                <a:t>     </a:t>
              </a:r>
            </a:p>
          </p:txBody>
        </p:sp>
        <p:sp>
          <p:nvSpPr>
            <p:cNvPr id="19" name="Flussdiagramm: Verbinder 18"/>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b)</a:t>
              </a:r>
            </a:p>
          </p:txBody>
        </p:sp>
      </p:grpSp>
      <p:grpSp>
        <p:nvGrpSpPr>
          <p:cNvPr id="4" name="Gruppieren 3"/>
          <p:cNvGrpSpPr/>
          <p:nvPr/>
        </p:nvGrpSpPr>
        <p:grpSpPr>
          <a:xfrm>
            <a:off x="1130632" y="4273279"/>
            <a:ext cx="10486739" cy="1281500"/>
            <a:chOff x="1130632" y="4273279"/>
            <a:chExt cx="10486739" cy="1281500"/>
          </a:xfrm>
        </p:grpSpPr>
        <p:sp>
          <p:nvSpPr>
            <p:cNvPr id="17" name="Rectangle 1"/>
            <p:cNvSpPr>
              <a:spLocks noChangeArrowheads="1"/>
            </p:cNvSpPr>
            <p:nvPr/>
          </p:nvSpPr>
          <p:spPr bwMode="auto">
            <a:xfrm>
              <a:off x="1466392" y="4354450"/>
              <a:ext cx="10150979" cy="1200329"/>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c)  Der von dem Kläger, als Antragsschuldner gem. § 22 I S.1 GKG, geleisteter Vorschuss ist auf die zu Kosten</a:t>
              </a:r>
            </a:p>
            <a:p>
              <a:r>
                <a:rPr lang="de-DE" dirty="0"/>
                <a:t>     der Beklagten, im Rahmen der </a:t>
              </a:r>
              <a:r>
                <a:rPr lang="de-DE" dirty="0" err="1"/>
                <a:t>Mithaft</a:t>
              </a:r>
              <a:r>
                <a:rPr lang="de-DE" dirty="0"/>
                <a:t>, zu verrechnen. Für die offene Forderung erfolgt eine  </a:t>
              </a:r>
              <a:r>
                <a:rPr lang="de-DE" u="sng" dirty="0">
                  <a:solidFill>
                    <a:srgbClr val="FF0000"/>
                  </a:solidFill>
                </a:rPr>
                <a:t>Sollstellung</a:t>
              </a:r>
            </a:p>
            <a:p>
              <a:r>
                <a:rPr lang="de-DE" dirty="0">
                  <a:solidFill>
                    <a:srgbClr val="FF0000"/>
                  </a:solidFill>
                </a:rPr>
                <a:t>     </a:t>
              </a:r>
              <a:r>
                <a:rPr lang="de-DE" dirty="0"/>
                <a:t>gem. §§ 4 Abs. 2, 15 Abs. 1 und 25 </a:t>
              </a:r>
              <a:r>
                <a:rPr lang="de-DE" dirty="0" err="1"/>
                <a:t>KostVfg</a:t>
              </a:r>
              <a:r>
                <a:rPr lang="de-DE" dirty="0"/>
                <a:t>  zu Lasten der Beklagten.</a:t>
              </a:r>
            </a:p>
            <a:p>
              <a:endParaRPr lang="de-DE" dirty="0"/>
            </a:p>
          </p:txBody>
        </p:sp>
        <p:sp>
          <p:nvSpPr>
            <p:cNvPr id="20" name="Flussdiagramm: Verbinder 19"/>
            <p:cNvSpPr/>
            <p:nvPr/>
          </p:nvSpPr>
          <p:spPr>
            <a:xfrm>
              <a:off x="1130632" y="4273279"/>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p>
          </p:txBody>
        </p:sp>
      </p:grpSp>
      <p:sp>
        <p:nvSpPr>
          <p:cNvPr id="21" name="Rechteck 20"/>
          <p:cNvSpPr/>
          <p:nvPr/>
        </p:nvSpPr>
        <p:spPr>
          <a:xfrm>
            <a:off x="11351364" y="5217256"/>
            <a:ext cx="532014" cy="55733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a:solidFill>
                  <a:schemeClr val="tx1"/>
                </a:solidFill>
              </a:rPr>
              <a:t>G</a:t>
            </a:r>
            <a:r>
              <a:rPr lang="de-DE" sz="1600" dirty="0">
                <a:solidFill>
                  <a:schemeClr val="tx1"/>
                </a:solidFill>
              </a:rPr>
              <a:t>2</a:t>
            </a:r>
            <a:endParaRPr lang="de-DE" sz="1200" dirty="0">
              <a:solidFill>
                <a:schemeClr val="tx1"/>
              </a:solidFill>
            </a:endParaRPr>
          </a:p>
        </p:txBody>
      </p:sp>
      <p:sp>
        <p:nvSpPr>
          <p:cNvPr id="22" name="Rechteck 21"/>
          <p:cNvSpPr/>
          <p:nvPr/>
        </p:nvSpPr>
        <p:spPr>
          <a:xfrm>
            <a:off x="11421117" y="3639741"/>
            <a:ext cx="532014" cy="55733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a:solidFill>
                  <a:schemeClr val="tx1"/>
                </a:solidFill>
              </a:rPr>
              <a:t>F</a:t>
            </a:r>
            <a:r>
              <a:rPr lang="de-DE" sz="1600" dirty="0">
                <a:solidFill>
                  <a:schemeClr val="tx1"/>
                </a:solidFill>
              </a:rPr>
              <a:t>1</a:t>
            </a:r>
            <a:endParaRPr lang="de-DE" sz="1200" dirty="0">
              <a:solidFill>
                <a:schemeClr val="tx1"/>
              </a:solidFill>
            </a:endParaRPr>
          </a:p>
        </p:txBody>
      </p:sp>
      <p:sp>
        <p:nvSpPr>
          <p:cNvPr id="23" name="Rechteck 22"/>
          <p:cNvSpPr/>
          <p:nvPr/>
        </p:nvSpPr>
        <p:spPr>
          <a:xfrm>
            <a:off x="11351364" y="2450624"/>
            <a:ext cx="532014" cy="55733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a:solidFill>
                  <a:schemeClr val="tx1"/>
                </a:solidFill>
              </a:rPr>
              <a:t>E</a:t>
            </a:r>
          </a:p>
        </p:txBody>
      </p:sp>
    </p:spTree>
    <p:extLst>
      <p:ext uri="{BB962C8B-B14F-4D97-AF65-F5344CB8AC3E}">
        <p14:creationId xmlns:p14="http://schemas.microsoft.com/office/powerpoint/2010/main" val="3355243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randombar(horizontal)">
                                      <p:cBhvr>
                                        <p:cTn id="25" dur="500"/>
                                        <p:tgtEl>
                                          <p:spTgt spid="23"/>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grpId="0" nodeType="click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randombar(horizontal)">
                                      <p:cBhvr>
                                        <p:cTn id="30" dur="500"/>
                                        <p:tgtEl>
                                          <p:spTgt spid="22"/>
                                        </p:tgtEl>
                                      </p:cBhvr>
                                    </p:animEffec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grpId="0" nodeType="click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randombar(horizontal)">
                                      <p:cBhvr>
                                        <p:cTn id="35"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bgerundetes Rechteck 16"/>
          <p:cNvSpPr/>
          <p:nvPr/>
        </p:nvSpPr>
        <p:spPr>
          <a:xfrm>
            <a:off x="1154788" y="983646"/>
            <a:ext cx="10148340" cy="3895134"/>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000" dirty="0"/>
              <a:t>Frau Obst, vertreten durch Rechtsanwalt Apfel, reicht Klage gegen Frau Gurke, wegen einer Forderung in Höhe von 9.773,00 EUR nebst Zinsen in der Höhe von 5 Prozentpunkten über dem jeweiligen Basiszinssatz seit dem 15.05.2022. </a:t>
            </a:r>
          </a:p>
          <a:p>
            <a:r>
              <a:rPr lang="de-DE" sz="2000" dirty="0"/>
              <a:t>Zum Verhandlungstermin findet eine Videokonferenz statt. Die Videokonferenz beginnt, laut Protokoll, um 9.30 Uhr und wird um 11.50 beendet. Nach Erörterung der Sach- und Rechtslage ergeht folgendes Urteil:</a:t>
            </a:r>
          </a:p>
          <a:p>
            <a:r>
              <a:rPr lang="de-DE" sz="2000" dirty="0"/>
              <a:t>„1. Die Klage wird abgewiesen…</a:t>
            </a:r>
          </a:p>
          <a:p>
            <a:r>
              <a:rPr lang="de-DE" sz="2000" dirty="0"/>
              <a:t>        …2. Die Kosten des Rechtsstreits trägt die Klägerin…“  </a:t>
            </a:r>
          </a:p>
        </p:txBody>
      </p:sp>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10148340"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 Carus</a:t>
            </a: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2.</a:t>
            </a:r>
          </a:p>
        </p:txBody>
      </p:sp>
      <p:sp>
        <p:nvSpPr>
          <p:cNvPr id="18" name="Gefaltete Ecke 17"/>
          <p:cNvSpPr/>
          <p:nvPr/>
        </p:nvSpPr>
        <p:spPr>
          <a:xfrm>
            <a:off x="4605024" y="4929921"/>
            <a:ext cx="1526944" cy="1526303"/>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solidFill>
                  <a:schemeClr val="tx1"/>
                </a:solidFill>
                <a:latin typeface="MV Boli" panose="02000500030200090000" pitchFamily="2" charset="0"/>
                <a:cs typeface="MV Boli" panose="02000500030200090000" pitchFamily="2" charset="0"/>
              </a:rPr>
              <a:t>Wie viele</a:t>
            </a:r>
          </a:p>
          <a:p>
            <a:pPr algn="ctr"/>
            <a:r>
              <a:rPr lang="de-DE" sz="2000" dirty="0">
                <a:solidFill>
                  <a:schemeClr val="tx1"/>
                </a:solidFill>
                <a:latin typeface="MV Boli" panose="02000500030200090000" pitchFamily="2" charset="0"/>
                <a:cs typeface="MV Boli" panose="02000500030200090000" pitchFamily="2" charset="0"/>
              </a:rPr>
              <a:t>KRs</a:t>
            </a:r>
          </a:p>
          <a:p>
            <a:pPr algn="ctr"/>
            <a:r>
              <a:rPr lang="de-DE" sz="2000" dirty="0">
                <a:solidFill>
                  <a:schemeClr val="tx1"/>
                </a:solidFill>
                <a:latin typeface="MV Boli" panose="02000500030200090000" pitchFamily="2" charset="0"/>
                <a:cs typeface="MV Boli" panose="02000500030200090000" pitchFamily="2" charset="0"/>
              </a:rPr>
              <a:t>sind zu fertigen?</a:t>
            </a:r>
          </a:p>
        </p:txBody>
      </p:sp>
      <p:sp>
        <p:nvSpPr>
          <p:cNvPr id="10" name="Gefaltete Ecke 9"/>
          <p:cNvSpPr/>
          <p:nvPr/>
        </p:nvSpPr>
        <p:spPr>
          <a:xfrm rot="20944963">
            <a:off x="6673923" y="4968332"/>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solidFill>
                  <a:schemeClr val="tx1"/>
                </a:solidFill>
                <a:latin typeface="MV Boli" panose="02000500030200090000" pitchFamily="2" charset="0"/>
                <a:cs typeface="MV Boli" panose="02000500030200090000" pitchFamily="2" charset="0"/>
              </a:rPr>
              <a:t>1.Vorschuss-KR</a:t>
            </a:r>
          </a:p>
        </p:txBody>
      </p:sp>
      <p:sp>
        <p:nvSpPr>
          <p:cNvPr id="12" name="Gefaltete Ecke 11"/>
          <p:cNvSpPr/>
          <p:nvPr/>
        </p:nvSpPr>
        <p:spPr>
          <a:xfrm>
            <a:off x="8525647" y="4877205"/>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solidFill>
                  <a:schemeClr val="tx1"/>
                </a:solidFill>
                <a:latin typeface="MV Boli" panose="02000500030200090000" pitchFamily="2" charset="0"/>
                <a:cs typeface="MV Boli" panose="02000500030200090000" pitchFamily="2" charset="0"/>
              </a:rPr>
              <a:t>Schluss-KR= </a:t>
            </a:r>
            <a:r>
              <a:rPr lang="de-DE" sz="2800" b="1" dirty="0">
                <a:solidFill>
                  <a:schemeClr val="tx1"/>
                </a:solidFill>
                <a:latin typeface="MV Boli" panose="02000500030200090000" pitchFamily="2" charset="0"/>
                <a:cs typeface="MV Boli" panose="02000500030200090000" pitchFamily="2" charset="0"/>
              </a:rPr>
              <a:t>2</a:t>
            </a:r>
          </a:p>
        </p:txBody>
      </p:sp>
    </p:spTree>
    <p:extLst>
      <p:ext uri="{BB962C8B-B14F-4D97-AF65-F5344CB8AC3E}">
        <p14:creationId xmlns:p14="http://schemas.microsoft.com/office/powerpoint/2010/main" val="3340638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1000" fill="hold"/>
                                        <p:tgtEl>
                                          <p:spTgt spid="16"/>
                                        </p:tgtEl>
                                        <p:attrNameLst>
                                          <p:attrName>ppt_w</p:attrName>
                                        </p:attrNameLst>
                                      </p:cBhvr>
                                      <p:tavLst>
                                        <p:tav tm="0">
                                          <p:val>
                                            <p:fltVal val="0"/>
                                          </p:val>
                                        </p:tav>
                                        <p:tav tm="100000">
                                          <p:val>
                                            <p:strVal val="#ppt_w"/>
                                          </p:val>
                                        </p:tav>
                                      </p:tavLst>
                                    </p:anim>
                                    <p:anim calcmode="lin" valueType="num">
                                      <p:cBhvr>
                                        <p:cTn id="16" dur="1000" fill="hold"/>
                                        <p:tgtEl>
                                          <p:spTgt spid="16"/>
                                        </p:tgtEl>
                                        <p:attrNameLst>
                                          <p:attrName>ppt_h</p:attrName>
                                        </p:attrNameLst>
                                      </p:cBhvr>
                                      <p:tavLst>
                                        <p:tav tm="0">
                                          <p:val>
                                            <p:fltVal val="0"/>
                                          </p:val>
                                        </p:tav>
                                        <p:tav tm="100000">
                                          <p:val>
                                            <p:strVal val="#ppt_h"/>
                                          </p:val>
                                        </p:tav>
                                      </p:tavLst>
                                    </p:anim>
                                    <p:anim calcmode="lin" valueType="num">
                                      <p:cBhvr>
                                        <p:cTn id="17" dur="1000" fill="hold"/>
                                        <p:tgtEl>
                                          <p:spTgt spid="16"/>
                                        </p:tgtEl>
                                        <p:attrNameLst>
                                          <p:attrName>style.rotation</p:attrName>
                                        </p:attrNameLst>
                                      </p:cBhvr>
                                      <p:tavLst>
                                        <p:tav tm="0">
                                          <p:val>
                                            <p:fltVal val="90"/>
                                          </p:val>
                                        </p:tav>
                                        <p:tav tm="100000">
                                          <p:val>
                                            <p:fltVal val="0"/>
                                          </p:val>
                                        </p:tav>
                                      </p:tavLst>
                                    </p:anim>
                                    <p:animEffect transition="in" filter="fade">
                                      <p:cBhvr>
                                        <p:cTn id="18" dur="10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 calcmode="lin" valueType="num">
                                      <p:cBhvr>
                                        <p:cTn id="29" dur="500" fill="hold"/>
                                        <p:tgtEl>
                                          <p:spTgt spid="18"/>
                                        </p:tgtEl>
                                        <p:attrNameLst>
                                          <p:attrName>ppt_w</p:attrName>
                                        </p:attrNameLst>
                                      </p:cBhvr>
                                      <p:tavLst>
                                        <p:tav tm="0">
                                          <p:val>
                                            <p:fltVal val="0"/>
                                          </p:val>
                                        </p:tav>
                                        <p:tav tm="100000">
                                          <p:val>
                                            <p:strVal val="#ppt_w"/>
                                          </p:val>
                                        </p:tav>
                                      </p:tavLst>
                                    </p:anim>
                                    <p:anim calcmode="lin" valueType="num">
                                      <p:cBhvr>
                                        <p:cTn id="30" dur="500" fill="hold"/>
                                        <p:tgtEl>
                                          <p:spTgt spid="18"/>
                                        </p:tgtEl>
                                        <p:attrNameLst>
                                          <p:attrName>ppt_h</p:attrName>
                                        </p:attrNameLst>
                                      </p:cBhvr>
                                      <p:tavLst>
                                        <p:tav tm="0">
                                          <p:val>
                                            <p:fltVal val="0"/>
                                          </p:val>
                                        </p:tav>
                                        <p:tav tm="100000">
                                          <p:val>
                                            <p:strVal val="#ppt_h"/>
                                          </p:val>
                                        </p:tav>
                                      </p:tavLst>
                                    </p:anim>
                                    <p:animEffect transition="in" filter="fade">
                                      <p:cBhvr>
                                        <p:cTn id="31" dur="500"/>
                                        <p:tgtEl>
                                          <p:spTgt spid="18"/>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 calcmode="lin" valueType="num">
                                      <p:cBhvr>
                                        <p:cTn id="36" dur="500" fill="hold"/>
                                        <p:tgtEl>
                                          <p:spTgt spid="10"/>
                                        </p:tgtEl>
                                        <p:attrNameLst>
                                          <p:attrName>ppt_w</p:attrName>
                                        </p:attrNameLst>
                                      </p:cBhvr>
                                      <p:tavLst>
                                        <p:tav tm="0">
                                          <p:val>
                                            <p:fltVal val="0"/>
                                          </p:val>
                                        </p:tav>
                                        <p:tav tm="100000">
                                          <p:val>
                                            <p:strVal val="#ppt_w"/>
                                          </p:val>
                                        </p:tav>
                                      </p:tavLst>
                                    </p:anim>
                                    <p:anim calcmode="lin" valueType="num">
                                      <p:cBhvr>
                                        <p:cTn id="37" dur="500" fill="hold"/>
                                        <p:tgtEl>
                                          <p:spTgt spid="10"/>
                                        </p:tgtEl>
                                        <p:attrNameLst>
                                          <p:attrName>ppt_h</p:attrName>
                                        </p:attrNameLst>
                                      </p:cBhvr>
                                      <p:tavLst>
                                        <p:tav tm="0">
                                          <p:val>
                                            <p:fltVal val="0"/>
                                          </p:val>
                                        </p:tav>
                                        <p:tav tm="100000">
                                          <p:val>
                                            <p:strVal val="#ppt_h"/>
                                          </p:val>
                                        </p:tav>
                                      </p:tavLst>
                                    </p:anim>
                                    <p:animEffect transition="in" filter="fade">
                                      <p:cBhvr>
                                        <p:cTn id="38" dur="500"/>
                                        <p:tgtEl>
                                          <p:spTgt spid="10"/>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500" fill="hold"/>
                                        <p:tgtEl>
                                          <p:spTgt spid="12"/>
                                        </p:tgtEl>
                                        <p:attrNameLst>
                                          <p:attrName>ppt_w</p:attrName>
                                        </p:attrNameLst>
                                      </p:cBhvr>
                                      <p:tavLst>
                                        <p:tav tm="0">
                                          <p:val>
                                            <p:fltVal val="0"/>
                                          </p:val>
                                        </p:tav>
                                        <p:tav tm="100000">
                                          <p:val>
                                            <p:strVal val="#ppt_w"/>
                                          </p:val>
                                        </p:tav>
                                      </p:tavLst>
                                    </p:anim>
                                    <p:anim calcmode="lin" valueType="num">
                                      <p:cBhvr>
                                        <p:cTn id="44" dur="500" fill="hold"/>
                                        <p:tgtEl>
                                          <p:spTgt spid="12"/>
                                        </p:tgtEl>
                                        <p:attrNameLst>
                                          <p:attrName>ppt_h</p:attrName>
                                        </p:attrNameLst>
                                      </p:cBhvr>
                                      <p:tavLst>
                                        <p:tav tm="0">
                                          <p:val>
                                            <p:fltVal val="0"/>
                                          </p:val>
                                        </p:tav>
                                        <p:tav tm="100000">
                                          <p:val>
                                            <p:strVal val="#ppt_h"/>
                                          </p:val>
                                        </p:tav>
                                      </p:tavLst>
                                    </p:anim>
                                    <p:animEffect transition="in" filter="fade">
                                      <p:cBhvr>
                                        <p:cTn id="4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9" grpId="0" animBg="1"/>
      <p:bldP spid="16" grpId="0" animBg="1"/>
      <p:bldP spid="18" grpId="0" animBg="1"/>
      <p:bldP spid="10"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2892043614"/>
              </p:ext>
            </p:extLst>
          </p:nvPr>
        </p:nvGraphicFramePr>
        <p:xfrm>
          <a:off x="1526458" y="2091891"/>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360352">
                  <a:extLst>
                    <a:ext uri="{9D8B030D-6E8A-4147-A177-3AD203B41FA5}">
                      <a16:colId xmlns:a16="http://schemas.microsoft.com/office/drawing/2014/main" val="3164974163"/>
                    </a:ext>
                  </a:extLst>
                </a:gridCol>
                <a:gridCol w="1673275">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p>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p>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Übungsaufgaben 009z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Vorschuss-KR  </a:t>
            </a: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 Carus</a:t>
            </a: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rPr>
              <a:t>1210</a:t>
            </a:r>
          </a:p>
        </p:txBody>
      </p:sp>
      <p:sp>
        <p:nvSpPr>
          <p:cNvPr id="3" name="Rechteck 2"/>
          <p:cNvSpPr/>
          <p:nvPr/>
        </p:nvSpPr>
        <p:spPr>
          <a:xfrm>
            <a:off x="2583263" y="3547610"/>
            <a:ext cx="2003259" cy="9415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Verfahren im Allgemeinen</a:t>
            </a:r>
          </a:p>
          <a:p>
            <a:pPr algn="ctr"/>
            <a:endParaRPr lang="de-DE" dirty="0">
              <a:solidFill>
                <a:schemeClr val="tx1"/>
              </a:solidFill>
            </a:endParaRPr>
          </a:p>
        </p:txBody>
      </p:sp>
      <p:sp>
        <p:nvSpPr>
          <p:cNvPr id="4" name="Rechteck 3"/>
          <p:cNvSpPr/>
          <p:nvPr/>
        </p:nvSpPr>
        <p:spPr>
          <a:xfrm>
            <a:off x="5061715" y="3676372"/>
            <a:ext cx="1189060"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9.773,00</a:t>
            </a:r>
          </a:p>
        </p:txBody>
      </p:sp>
      <p:sp>
        <p:nvSpPr>
          <p:cNvPr id="12" name="Rechteck 11"/>
          <p:cNvSpPr/>
          <p:nvPr/>
        </p:nvSpPr>
        <p:spPr>
          <a:xfrm>
            <a:off x="6922794" y="3567813"/>
            <a:ext cx="1239349"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a:solidFill>
                  <a:schemeClr val="tx1"/>
                </a:solidFill>
              </a:rPr>
              <a:t>       798,00</a:t>
            </a:r>
          </a:p>
        </p:txBody>
      </p:sp>
      <p:sp>
        <p:nvSpPr>
          <p:cNvPr id="13" name="Rechteck 12"/>
          <p:cNvSpPr/>
          <p:nvPr/>
        </p:nvSpPr>
        <p:spPr>
          <a:xfrm>
            <a:off x="8681683" y="3593255"/>
            <a:ext cx="2385974"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voll /keine </a:t>
            </a: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2.</a:t>
            </a: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solidFill>
                  <a:schemeClr val="tx1"/>
                </a:solidFill>
              </a:rPr>
              <a:t>Summe</a:t>
            </a:r>
          </a:p>
        </p:txBody>
      </p:sp>
      <p:sp>
        <p:nvSpPr>
          <p:cNvPr id="18" name="Rechteck 17"/>
          <p:cNvSpPr/>
          <p:nvPr/>
        </p:nvSpPr>
        <p:spPr>
          <a:xfrm>
            <a:off x="6705437" y="5003618"/>
            <a:ext cx="1674065"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a:solidFill>
                  <a:schemeClr val="tx1"/>
                </a:solidFill>
              </a:rPr>
              <a:t>           798,00</a:t>
            </a:r>
          </a:p>
        </p:txBody>
      </p:sp>
    </p:spTree>
    <p:extLst>
      <p:ext uri="{BB962C8B-B14F-4D97-AF65-F5344CB8AC3E}">
        <p14:creationId xmlns:p14="http://schemas.microsoft.com/office/powerpoint/2010/main" val="4079024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animEffect transition="in" filter="fade">
                                      <p:cBhvr>
                                        <p:cTn id="55" dur="1000"/>
                                        <p:tgtEl>
                                          <p:spTgt spid="18"/>
                                        </p:tgtEl>
                                      </p:cBhvr>
                                    </p:animEffect>
                                    <p:anim calcmode="lin" valueType="num">
                                      <p:cBhvr>
                                        <p:cTn id="56" dur="1000" fill="hold"/>
                                        <p:tgtEl>
                                          <p:spTgt spid="18"/>
                                        </p:tgtEl>
                                        <p:attrNameLst>
                                          <p:attrName>ppt_x</p:attrName>
                                        </p:attrNameLst>
                                      </p:cBhvr>
                                      <p:tavLst>
                                        <p:tav tm="0">
                                          <p:val>
                                            <p:strVal val="#ppt_x"/>
                                          </p:val>
                                        </p:tav>
                                        <p:tav tm="100000">
                                          <p:val>
                                            <p:strVal val="#ppt_x"/>
                                          </p:val>
                                        </p:tav>
                                      </p:tavLst>
                                    </p:anim>
                                    <p:anim calcmode="lin" valueType="num">
                                      <p:cBhvr>
                                        <p:cTn id="57"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3" grpId="0" animBg="1"/>
      <p:bldP spid="15" grpId="0" animBg="1"/>
      <p:bldP spid="1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506691"/>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a:t>	Fälligkeit tritt gem. § 6 Abs. 1 S. 1 Nr. 1 GKG </a:t>
            </a:r>
            <a:r>
              <a:rPr lang="de-DE" sz="2000" u="sng" dirty="0"/>
              <a:t>mit Eingang der Klage </a:t>
            </a:r>
            <a:r>
              <a:rPr lang="de-DE" sz="2000" dirty="0"/>
              <a:t>ein.</a:t>
            </a: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Vorschuss-KR </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 Carus</a:t>
            </a: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a:t> 	Kostenschuldner ist die </a:t>
            </a:r>
            <a:r>
              <a:rPr lang="de-DE" sz="2000" dirty="0">
                <a:solidFill>
                  <a:srgbClr val="C00000"/>
                </a:solidFill>
              </a:rPr>
              <a:t>Klägerin</a:t>
            </a:r>
            <a:r>
              <a:rPr lang="de-DE" sz="2000" dirty="0"/>
              <a:t> gem. § 22 Abs. 1 Satz 1 GKG</a:t>
            </a:r>
          </a:p>
        </p:txBody>
      </p:sp>
      <p:sp>
        <p:nvSpPr>
          <p:cNvPr id="16" name="Rectangle 1"/>
          <p:cNvSpPr>
            <a:spLocks noChangeArrowheads="1"/>
          </p:cNvSpPr>
          <p:nvPr/>
        </p:nvSpPr>
        <p:spPr bwMode="auto">
          <a:xfrm>
            <a:off x="1466389" y="4110059"/>
            <a:ext cx="10150979" cy="1323439"/>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1036638" indent="0">
              <a:buNone/>
            </a:pPr>
            <a:r>
              <a:rPr lang="de-DE" sz="2000" dirty="0"/>
              <a:t>Gem. § 12 Abs. 1 S. 1 GKG ist mit Kostennachricht gem.</a:t>
            </a:r>
          </a:p>
          <a:p>
            <a:pPr marL="1036638" indent="0">
              <a:buNone/>
            </a:pPr>
            <a:r>
              <a:rPr lang="de-DE" sz="2000" dirty="0"/>
              <a:t>§ 26 </a:t>
            </a:r>
            <a:r>
              <a:rPr lang="de-DE" sz="2000" dirty="0" err="1"/>
              <a:t>KostVfg</a:t>
            </a:r>
            <a:r>
              <a:rPr lang="de-DE" sz="2000" dirty="0"/>
              <a:t> eine </a:t>
            </a:r>
            <a:r>
              <a:rPr lang="de-DE" sz="2000" dirty="0" err="1"/>
              <a:t>Vorrauszahlung</a:t>
            </a:r>
            <a:r>
              <a:rPr lang="de-DE" sz="2000" dirty="0"/>
              <a:t> </a:t>
            </a:r>
            <a:r>
              <a:rPr lang="de-DE" sz="2000" dirty="0" err="1"/>
              <a:t>i.H.v</a:t>
            </a:r>
            <a:r>
              <a:rPr lang="de-DE" sz="2000" dirty="0"/>
              <a:t>. 780,00 EUR zu fordern. Sie wird gem. §§ 4 Abs. 2, 15 Abs. 1 und 26 Abs. 1 + 6 </a:t>
            </a:r>
            <a:r>
              <a:rPr lang="de-DE" sz="2000" dirty="0" err="1"/>
              <a:t>KostVfg</a:t>
            </a:r>
            <a:r>
              <a:rPr lang="de-DE" sz="2000" dirty="0"/>
              <a:t> über den Prozessbevollmächtigten der Klägerin erfordert.</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a)</a:t>
            </a:r>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b)</a:t>
            </a:r>
          </a:p>
        </p:txBody>
      </p:sp>
      <p:sp>
        <p:nvSpPr>
          <p:cNvPr id="14" name="Flussdiagramm: Verbinder 13"/>
          <p:cNvSpPr/>
          <p:nvPr/>
        </p:nvSpPr>
        <p:spPr>
          <a:xfrm>
            <a:off x="1130633" y="3893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p>
        </p:txBody>
      </p:sp>
      <p:sp>
        <p:nvSpPr>
          <p:cNvPr id="17" name="Rechteck 16"/>
          <p:cNvSpPr/>
          <p:nvPr/>
        </p:nvSpPr>
        <p:spPr>
          <a:xfrm>
            <a:off x="11195114" y="2470398"/>
            <a:ext cx="532014" cy="55733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a:solidFill>
                  <a:schemeClr val="tx1"/>
                </a:solidFill>
              </a:rPr>
              <a:t>A</a:t>
            </a:r>
            <a:endParaRPr lang="de-DE" sz="1400" dirty="0">
              <a:solidFill>
                <a:schemeClr val="tx1"/>
              </a:solidFill>
            </a:endParaRPr>
          </a:p>
        </p:txBody>
      </p:sp>
      <p:sp>
        <p:nvSpPr>
          <p:cNvPr id="18" name="Rechteck 17"/>
          <p:cNvSpPr/>
          <p:nvPr/>
        </p:nvSpPr>
        <p:spPr>
          <a:xfrm>
            <a:off x="11209240" y="3363003"/>
            <a:ext cx="532014" cy="55733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a:solidFill>
                  <a:schemeClr val="tx1"/>
                </a:solidFill>
              </a:rPr>
              <a:t>B</a:t>
            </a:r>
            <a:endParaRPr lang="de-DE" sz="1400" dirty="0">
              <a:solidFill>
                <a:schemeClr val="tx1"/>
              </a:solidFill>
            </a:endParaRPr>
          </a:p>
        </p:txBody>
      </p:sp>
      <p:sp>
        <p:nvSpPr>
          <p:cNvPr id="19" name="Rechteck 18"/>
          <p:cNvSpPr/>
          <p:nvPr/>
        </p:nvSpPr>
        <p:spPr>
          <a:xfrm>
            <a:off x="11209240" y="5259533"/>
            <a:ext cx="532014" cy="55733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a:solidFill>
                  <a:schemeClr val="tx1"/>
                </a:solidFill>
              </a:rPr>
              <a:t>C</a:t>
            </a:r>
          </a:p>
        </p:txBody>
      </p:sp>
    </p:spTree>
    <p:extLst>
      <p:ext uri="{BB962C8B-B14F-4D97-AF65-F5344CB8AC3E}">
        <p14:creationId xmlns:p14="http://schemas.microsoft.com/office/powerpoint/2010/main" val="2910241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grpId="0" nodeType="click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randombar(horizontal)">
                                      <p:cBhvr>
                                        <p:cTn id="33" dur="500"/>
                                        <p:tgtEl>
                                          <p:spTgt spid="17"/>
                                        </p:tgtEl>
                                      </p:cBhvr>
                                    </p:animEffect>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grpId="0" nodeType="click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randombar(horizontal)">
                                      <p:cBhvr>
                                        <p:cTn id="38" dur="500"/>
                                        <p:tgtEl>
                                          <p:spTgt spid="18"/>
                                        </p:tgtEl>
                                      </p:cBhvr>
                                    </p:animEffect>
                                  </p:childTnLst>
                                </p:cTn>
                              </p:par>
                            </p:childTnLst>
                          </p:cTn>
                        </p:par>
                      </p:childTnLst>
                    </p:cTn>
                  </p:par>
                  <p:par>
                    <p:cTn id="39" fill="hold">
                      <p:stCondLst>
                        <p:cond delay="indefinite"/>
                      </p:stCondLst>
                      <p:childTnLst>
                        <p:par>
                          <p:cTn id="40" fill="hold">
                            <p:stCondLst>
                              <p:cond delay="0"/>
                            </p:stCondLst>
                            <p:childTnLst>
                              <p:par>
                                <p:cTn id="41" presetID="14" presetClass="entr" presetSubtype="10"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randombar(horizontal)">
                                      <p:cBhvr>
                                        <p:cTn id="43"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9" grpId="0" animBg="1"/>
      <p:bldP spid="17" grpId="0" animBg="1"/>
      <p:bldP spid="18" grpId="0" animBg="1"/>
      <p:bldP spid="19"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2116</Words>
  <Application>Microsoft Office PowerPoint</Application>
  <PresentationFormat>Breitbild</PresentationFormat>
  <Paragraphs>450</Paragraphs>
  <Slides>21</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21</vt:i4>
      </vt:variant>
    </vt:vector>
  </HeadingPairs>
  <TitlesOfParts>
    <vt:vector size="27" baseType="lpstr">
      <vt:lpstr>Arial</vt:lpstr>
      <vt:lpstr>Calibri</vt:lpstr>
      <vt:lpstr>Calibri Light</vt:lpstr>
      <vt:lpstr>MV Boli</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117</cp:revision>
  <cp:lastPrinted>2023-10-26T09:55:40Z</cp:lastPrinted>
  <dcterms:created xsi:type="dcterms:W3CDTF">2023-10-24T11:11:57Z</dcterms:created>
  <dcterms:modified xsi:type="dcterms:W3CDTF">2024-11-22T13:49:17Z</dcterms:modified>
</cp:coreProperties>
</file>