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120" d="100"/>
          <a:sy n="120" d="100"/>
        </p:scale>
        <p:origin x="114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348147">
            <a:off x="10259816" y="19519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A11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5BBC672D-8146-4E05-9B97-FA7A973CB795}"/>
              </a:ext>
            </a:extLst>
          </p:cNvPr>
          <p:cNvSpPr/>
          <p:nvPr/>
        </p:nvSpPr>
        <p:spPr>
          <a:xfrm>
            <a:off x="683813" y="1215141"/>
            <a:ext cx="8536406" cy="9999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sz="2400" kern="100" dirty="0"/>
              <a:t>a) Erläutern Sie den Grundsatz des Anwaltszwangs! Nennen Sie die gesetzliche Bestimmung! </a:t>
            </a:r>
            <a:endParaRPr lang="de-DE" sz="24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A518ED48-80EC-47A6-AD41-C9BADD3F3604}"/>
              </a:ext>
            </a:extLst>
          </p:cNvPr>
          <p:cNvSpPr/>
          <p:nvPr/>
        </p:nvSpPr>
        <p:spPr>
          <a:xfrm>
            <a:off x="3061252" y="2546405"/>
            <a:ext cx="8205746" cy="89054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solidFill>
                  <a:schemeClr val="tx1"/>
                </a:solidFill>
              </a:rPr>
              <a:t>Anwaltszwang in Ehe- und Familienstreitsachen; kein Anwaltszwang in Verfahren der Angelegenheiten der freiwilligen Gerichtsbarkeit </a:t>
            </a:r>
          </a:p>
          <a:p>
            <a:r>
              <a:rPr lang="de-DE" sz="2000" dirty="0">
                <a:solidFill>
                  <a:schemeClr val="tx1"/>
                </a:solidFill>
              </a:rPr>
              <a:t>(§ 114 I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 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959BAD98-B058-46C9-B198-596F2050B36A}"/>
              </a:ext>
            </a:extLst>
          </p:cNvPr>
          <p:cNvSpPr/>
          <p:nvPr/>
        </p:nvSpPr>
        <p:spPr>
          <a:xfrm>
            <a:off x="683813" y="3735872"/>
            <a:ext cx="8536406" cy="9999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sz="2400" kern="100" dirty="0"/>
              <a:t>b) </a:t>
            </a:r>
            <a:r>
              <a:rPr lang="de-DE" sz="2400" dirty="0"/>
              <a:t>Nennen Sie drei Ausnahmen vom Anwaltszwang! Nennen Sie die gesetzliche Bestimmung! </a:t>
            </a:r>
            <a:endParaRPr lang="de-DE" sz="24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0266619E-932A-42E4-B49F-A455F9C3360F}"/>
              </a:ext>
            </a:extLst>
          </p:cNvPr>
          <p:cNvSpPr/>
          <p:nvPr/>
        </p:nvSpPr>
        <p:spPr>
          <a:xfrm>
            <a:off x="6265628" y="4957748"/>
            <a:ext cx="2743200" cy="89054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>
                <a:solidFill>
                  <a:schemeClr val="tx1"/>
                </a:solidFill>
              </a:rPr>
              <a:t>siehe § 114 IV FamFG </a:t>
            </a:r>
            <a:endParaRPr lang="de-DE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>
            <a:off x="10259816" y="19519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A11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5BBC672D-8146-4E05-9B97-FA7A973CB795}"/>
              </a:ext>
            </a:extLst>
          </p:cNvPr>
          <p:cNvSpPr/>
          <p:nvPr/>
        </p:nvSpPr>
        <p:spPr>
          <a:xfrm>
            <a:off x="518164" y="1109339"/>
            <a:ext cx="3729161" cy="4999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c) Besteht hier Anwaltszwang? 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A518ED48-80EC-47A6-AD41-C9BADD3F3604}"/>
              </a:ext>
            </a:extLst>
          </p:cNvPr>
          <p:cNvSpPr/>
          <p:nvPr/>
        </p:nvSpPr>
        <p:spPr>
          <a:xfrm>
            <a:off x="6096000" y="1735174"/>
            <a:ext cx="1248355" cy="89054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</a:rPr>
              <a:t>ja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959BAD98-B058-46C9-B198-596F2050B36A}"/>
              </a:ext>
            </a:extLst>
          </p:cNvPr>
          <p:cNvSpPr/>
          <p:nvPr/>
        </p:nvSpPr>
        <p:spPr>
          <a:xfrm>
            <a:off x="1168842" y="1735174"/>
            <a:ext cx="4651512" cy="8905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800"/>
              <a:t>Folgesache elterliche Sorge</a:t>
            </a:r>
            <a:endParaRPr lang="de-DE" sz="2800" dirty="0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0266619E-932A-42E4-B49F-A455F9C3360F}"/>
              </a:ext>
            </a:extLst>
          </p:cNvPr>
          <p:cNvSpPr/>
          <p:nvPr/>
        </p:nvSpPr>
        <p:spPr>
          <a:xfrm>
            <a:off x="5327374" y="2746456"/>
            <a:ext cx="1248355" cy="89054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</a:rPr>
              <a:t>nein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2F33F385-3815-4B78-9606-596F3EB06C83}"/>
              </a:ext>
            </a:extLst>
          </p:cNvPr>
          <p:cNvSpPr/>
          <p:nvPr/>
        </p:nvSpPr>
        <p:spPr>
          <a:xfrm>
            <a:off x="487687" y="2736337"/>
            <a:ext cx="4651512" cy="8905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800"/>
              <a:t>Entzug der elterlichen Sorge </a:t>
            </a:r>
            <a:endParaRPr lang="de-DE" sz="2800" dirty="0"/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AE7055B9-255A-4F94-A0FB-841BECC5C5DB}"/>
              </a:ext>
            </a:extLst>
          </p:cNvPr>
          <p:cNvSpPr/>
          <p:nvPr/>
        </p:nvSpPr>
        <p:spPr>
          <a:xfrm>
            <a:off x="573976" y="4841679"/>
            <a:ext cx="4651512" cy="8905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800"/>
              <a:t>Folgesache Ehewohnung</a:t>
            </a:r>
            <a:endParaRPr lang="de-DE" sz="2800" dirty="0"/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3710D015-68FA-423C-9A3B-4CF6876A29DD}"/>
              </a:ext>
            </a:extLst>
          </p:cNvPr>
          <p:cNvSpPr/>
          <p:nvPr/>
        </p:nvSpPr>
        <p:spPr>
          <a:xfrm>
            <a:off x="1168842" y="3813554"/>
            <a:ext cx="4651512" cy="8905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800"/>
              <a:t>Kindesunterhalt</a:t>
            </a:r>
            <a:endParaRPr lang="de-DE" sz="2800" dirty="0"/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D7D1FBD6-5E06-403D-A221-53380DFD1094}"/>
              </a:ext>
            </a:extLst>
          </p:cNvPr>
          <p:cNvSpPr/>
          <p:nvPr/>
        </p:nvSpPr>
        <p:spPr>
          <a:xfrm>
            <a:off x="2332725" y="5865388"/>
            <a:ext cx="4651512" cy="8905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/>
              <a:t>Gewaltschutzverfahren </a:t>
            </a:r>
            <a:endParaRPr lang="de-DE" sz="28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2220B0F5-9AD1-498F-9CB0-9ECFE77561EB}"/>
              </a:ext>
            </a:extLst>
          </p:cNvPr>
          <p:cNvSpPr/>
          <p:nvPr/>
        </p:nvSpPr>
        <p:spPr>
          <a:xfrm>
            <a:off x="6095999" y="3787008"/>
            <a:ext cx="1248355" cy="89054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</a:rPr>
              <a:t>ja</a:t>
            </a: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70246ECD-0AE3-438D-8D88-EF2EEEEE3017}"/>
              </a:ext>
            </a:extLst>
          </p:cNvPr>
          <p:cNvSpPr/>
          <p:nvPr/>
        </p:nvSpPr>
        <p:spPr>
          <a:xfrm>
            <a:off x="5408211" y="4841679"/>
            <a:ext cx="1248355" cy="89054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</a:rPr>
              <a:t>ja</a:t>
            </a: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B1A2096B-2532-4F07-A099-77F3099CDE6B}"/>
              </a:ext>
            </a:extLst>
          </p:cNvPr>
          <p:cNvSpPr/>
          <p:nvPr/>
        </p:nvSpPr>
        <p:spPr>
          <a:xfrm>
            <a:off x="7141596" y="5828757"/>
            <a:ext cx="1248355" cy="89054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>
                <a:solidFill>
                  <a:schemeClr val="tx1"/>
                </a:solidFill>
              </a:rPr>
              <a:t>nein</a:t>
            </a:r>
          </a:p>
        </p:txBody>
      </p:sp>
    </p:spTree>
    <p:extLst>
      <p:ext uri="{BB962C8B-B14F-4D97-AF65-F5344CB8AC3E}">
        <p14:creationId xmlns:p14="http://schemas.microsoft.com/office/powerpoint/2010/main" val="2454856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1077401">
            <a:off x="10259816" y="19519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A11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5BBC672D-8146-4E05-9B97-FA7A973CB795}"/>
              </a:ext>
            </a:extLst>
          </p:cNvPr>
          <p:cNvSpPr/>
          <p:nvPr/>
        </p:nvSpPr>
        <p:spPr>
          <a:xfrm>
            <a:off x="683813" y="1215141"/>
            <a:ext cx="8536406" cy="9999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sz="2400" kern="100" dirty="0"/>
              <a:t>d) </a:t>
            </a:r>
            <a:r>
              <a:rPr lang="de-DE" sz="2400" dirty="0"/>
              <a:t>Erläutern Sie die besondere Vollmacht in Familiensachen!</a:t>
            </a:r>
            <a:endParaRPr lang="de-DE" sz="24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A518ED48-80EC-47A6-AD41-C9BADD3F3604}"/>
              </a:ext>
            </a:extLst>
          </p:cNvPr>
          <p:cNvSpPr/>
          <p:nvPr/>
        </p:nvSpPr>
        <p:spPr>
          <a:xfrm>
            <a:off x="3061252" y="2546405"/>
            <a:ext cx="8205746" cy="89054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solidFill>
                  <a:schemeClr val="tx1"/>
                </a:solidFill>
              </a:rPr>
              <a:t>es ist eine besondere Vollmacht notwendig (§ 114 V 1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), diese erstreckt sich auch auf die Folgesachen (§ 114 V 2 </a:t>
            </a:r>
            <a:r>
              <a:rPr lang="de-DE" sz="2000" dirty="0" err="1">
                <a:solidFill>
                  <a:schemeClr val="tx1"/>
                </a:solidFill>
              </a:rPr>
              <a:t>FamFG</a:t>
            </a:r>
            <a:r>
              <a:rPr lang="de-DE" sz="2000" dirty="0">
                <a:solidFill>
                  <a:schemeClr val="tx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58826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Breitbild</PresentationFormat>
  <Paragraphs>33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7</cp:revision>
  <dcterms:created xsi:type="dcterms:W3CDTF">2025-01-06T11:40:08Z</dcterms:created>
  <dcterms:modified xsi:type="dcterms:W3CDTF">2025-01-15T11:24:31Z</dcterms:modified>
</cp:coreProperties>
</file>