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5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82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27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66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28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493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29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71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47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73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82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63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99CE7-8102-4A5F-B804-6D2CFBE7CB08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68DB2-3421-4063-A3E2-25FE53BEF7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58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ieren 22"/>
          <p:cNvGrpSpPr/>
          <p:nvPr/>
        </p:nvGrpSpPr>
        <p:grpSpPr>
          <a:xfrm>
            <a:off x="7441654" y="1585463"/>
            <a:ext cx="4335730" cy="4966273"/>
            <a:chOff x="7619640" y="2001114"/>
            <a:chExt cx="4335730" cy="4966273"/>
          </a:xfrm>
        </p:grpSpPr>
        <p:sp>
          <p:nvSpPr>
            <p:cNvPr id="20" name="Abgerundetes Rechteck 19"/>
            <p:cNvSpPr/>
            <p:nvPr/>
          </p:nvSpPr>
          <p:spPr>
            <a:xfrm>
              <a:off x="7619640" y="2001114"/>
              <a:ext cx="4335730" cy="496627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Vollstreckung von Entscheidungen </a:t>
              </a:r>
            </a:p>
            <a:p>
              <a:pPr lvl="0" algn="ctr"/>
              <a:r>
                <a:rPr lang="de-DE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über Geldforderungen, zur Herausgabe einer beweglichen und unbeweglichen Sache, zur Vornahme einer vertretbaren oder nicht vertretbaren Handlung, zur Erzwingung von Duldungen und Unterlassungen oder, zur Abgabe einer Willenserklärung</a:t>
              </a:r>
            </a:p>
            <a:p>
              <a:pPr algn="ctr"/>
              <a:r>
                <a:rPr lang="de-DE" sz="1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</a:t>
              </a:r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1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Vorschriften der ZPO über die Zwangsvollstreckung</a:t>
              </a:r>
            </a:p>
            <a:p>
              <a:pPr algn="ctr"/>
              <a:r>
                <a:rPr lang="de-DE" sz="1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</a:t>
              </a:r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1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§ 95 </a:t>
              </a:r>
              <a:r>
                <a:rPr lang="de-DE" sz="20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endParaRPr lang="de-DE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Pfeil nach unten 20"/>
            <p:cNvSpPr/>
            <p:nvPr/>
          </p:nvSpPr>
          <p:spPr>
            <a:xfrm>
              <a:off x="9545610" y="4373790"/>
              <a:ext cx="484632" cy="579665"/>
            </a:xfrm>
            <a:prstGeom prst="down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Pfeil nach unten 21"/>
            <p:cNvSpPr/>
            <p:nvPr/>
          </p:nvSpPr>
          <p:spPr>
            <a:xfrm>
              <a:off x="9545610" y="5704126"/>
              <a:ext cx="484632" cy="579665"/>
            </a:xfrm>
            <a:prstGeom prst="down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4281076" y="1791213"/>
            <a:ext cx="3097039" cy="2674129"/>
            <a:chOff x="4672013" y="3069446"/>
            <a:chExt cx="3097039" cy="2674129"/>
          </a:xfrm>
        </p:grpSpPr>
        <p:sp>
          <p:nvSpPr>
            <p:cNvPr id="17" name="Abgerundetes Rechteck 16"/>
            <p:cNvSpPr/>
            <p:nvPr/>
          </p:nvSpPr>
          <p:spPr>
            <a:xfrm>
              <a:off x="4672013" y="3069446"/>
              <a:ext cx="3097039" cy="267412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Vollstreckung von Entscheidungen über Herausgabe von Personen + Umgang </a:t>
              </a:r>
            </a:p>
            <a:p>
              <a:pPr algn="ctr"/>
              <a:endParaRPr lang="de-DE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</a:t>
              </a:r>
              <a:r>
                <a:rPr lang="de-DE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1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pPr algn="ctr"/>
              <a:r>
                <a:rPr lang="de-DE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§§ 88 – 94 </a:t>
              </a:r>
              <a:r>
                <a:rPr lang="de-DE" sz="2000" b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18" name="Pfeil nach unten 17"/>
            <p:cNvSpPr/>
            <p:nvPr/>
          </p:nvSpPr>
          <p:spPr>
            <a:xfrm>
              <a:off x="5978216" y="4560477"/>
              <a:ext cx="484632" cy="579665"/>
            </a:xfrm>
            <a:prstGeom prst="down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Abgerundetes Rechteck 1"/>
          <p:cNvSpPr/>
          <p:nvPr/>
        </p:nvSpPr>
        <p:spPr>
          <a:xfrm>
            <a:off x="2988912" y="69375"/>
            <a:ext cx="6472988" cy="37353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930012" y="448008"/>
            <a:ext cx="4590787" cy="34927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378546" y="856650"/>
            <a:ext cx="3661005" cy="3442539"/>
            <a:chOff x="1625370" y="1500937"/>
            <a:chExt cx="3661005" cy="3442539"/>
          </a:xfrm>
        </p:grpSpPr>
        <p:grpSp>
          <p:nvGrpSpPr>
            <p:cNvPr id="7" name="Gruppieren 6"/>
            <p:cNvGrpSpPr/>
            <p:nvPr/>
          </p:nvGrpSpPr>
          <p:grpSpPr>
            <a:xfrm>
              <a:off x="1625370" y="1500937"/>
              <a:ext cx="3661005" cy="3442539"/>
              <a:chOff x="2743138" y="1500937"/>
              <a:chExt cx="7100949" cy="3442539"/>
            </a:xfrm>
          </p:grpSpPr>
          <p:grpSp>
            <p:nvGrpSpPr>
              <p:cNvPr id="3" name="Gruppieren 2"/>
              <p:cNvGrpSpPr/>
              <p:nvPr/>
            </p:nvGrpSpPr>
            <p:grpSpPr>
              <a:xfrm>
                <a:off x="2743138" y="1500937"/>
                <a:ext cx="7100949" cy="3442539"/>
                <a:chOff x="1938198" y="2256873"/>
                <a:chExt cx="3898243" cy="2456557"/>
              </a:xfrm>
            </p:grpSpPr>
            <p:sp>
              <p:nvSpPr>
                <p:cNvPr id="16" name="Abgerundetes Rechteck 15"/>
                <p:cNvSpPr/>
                <p:nvPr/>
              </p:nvSpPr>
              <p:spPr>
                <a:xfrm>
                  <a:off x="1938198" y="2488485"/>
                  <a:ext cx="3898243" cy="2224945"/>
                </a:xfrm>
                <a:prstGeom prst="round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de-DE" sz="2000" dirty="0" smtClean="0"/>
                </a:p>
              </p:txBody>
            </p:sp>
            <p:sp>
              <p:nvSpPr>
                <p:cNvPr id="11" name="Abgerundetes Rechteck 10"/>
                <p:cNvSpPr/>
                <p:nvPr/>
              </p:nvSpPr>
              <p:spPr>
                <a:xfrm>
                  <a:off x="2351412" y="2256873"/>
                  <a:ext cx="3071815" cy="516315"/>
                </a:xfrm>
                <a:prstGeom prst="roundRect">
                  <a:avLst/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20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de-DE" sz="2000" b="1" u="sng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Ehe- und Familien-streitsachen </a:t>
                  </a:r>
                </a:p>
                <a:p>
                  <a:pPr algn="ctr"/>
                  <a:r>
                    <a:rPr lang="de-DE" sz="2000" b="1" dirty="0" smtClean="0"/>
                    <a:t> </a:t>
                  </a:r>
                </a:p>
              </p:txBody>
            </p:sp>
          </p:grpSp>
          <p:sp>
            <p:nvSpPr>
              <p:cNvPr id="6" name="Rechteck 5"/>
              <p:cNvSpPr/>
              <p:nvPr/>
            </p:nvSpPr>
            <p:spPr>
              <a:xfrm>
                <a:off x="3047999" y="2351782"/>
                <a:ext cx="6096000" cy="240065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>
                <a:spAutoFit/>
              </a:bodyPr>
              <a:lstStyle/>
              <a:p>
                <a:pPr algn="ctr"/>
                <a:r>
                  <a:rPr lang="de-D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Vollstreckung von </a:t>
                </a:r>
                <a:r>
                  <a:rPr lang="de-DE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Ent</a:t>
                </a:r>
                <a:r>
                  <a:rPr lang="de-D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-scheidungen in: Unterhalts-, Güterrechtssachen, sonstige Familiensachen und Lebenspartnerschaftssachen</a:t>
                </a:r>
              </a:p>
              <a:p>
                <a:pPr algn="ctr"/>
                <a:endParaRPr lang="de-DE" sz="1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de-DE" sz="2000" dirty="0" smtClean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</a:t>
                </a:r>
                <a:r>
                  <a:rPr lang="de-DE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</a:p>
              <a:p>
                <a:pPr algn="ctr"/>
                <a:r>
                  <a:rPr lang="de-DE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</a:p>
              <a:p>
                <a:pPr algn="ctr"/>
                <a:r>
                  <a:rPr lang="de-DE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§ 120 I </a:t>
                </a:r>
                <a:r>
                  <a:rPr lang="de-DE" sz="2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FamFG</a:t>
                </a:r>
                <a:endParaRPr lang="de-DE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Pfeil nach unten 7"/>
            <p:cNvSpPr/>
            <p:nvPr/>
          </p:nvSpPr>
          <p:spPr>
            <a:xfrm>
              <a:off x="3111674" y="3772565"/>
              <a:ext cx="484632" cy="579665"/>
            </a:xfrm>
            <a:prstGeom prst="downArrow">
              <a:avLst/>
            </a:prstGeom>
            <a:solidFill>
              <a:schemeClr val="accent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5" name="Abgerundetes Rechteck 14"/>
          <p:cNvSpPr/>
          <p:nvPr/>
        </p:nvSpPr>
        <p:spPr>
          <a:xfrm>
            <a:off x="4196727" y="841567"/>
            <a:ext cx="7644197" cy="10851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Angelegenheiten der freiwilligen Gerichtsbarkeit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gerichtlichen Beschlüssen, gerichtlichen gebilligten Vergleichen, weiteren Vollstreckungstiteln im Sinne des § 794 ZPO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49086" y="4962727"/>
            <a:ext cx="4914900" cy="70788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Vollstreckung verfahrenseinleitender Anordnungen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(§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FamFG)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849086" y="5836766"/>
            <a:ext cx="4914900" cy="584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für jedes Zwangsmittel/Ordnungsmittel ist ein gesondertes Heft anzulegen (§ 27 VI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AktO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7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32716" y="3865126"/>
            <a:ext cx="9511471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dirty="0"/>
              <a:t>B</a:t>
            </a:r>
            <a:r>
              <a:rPr lang="de-DE" sz="2000" dirty="0" smtClean="0"/>
              <a:t>ei </a:t>
            </a:r>
            <a:r>
              <a:rPr lang="de-DE" sz="2000" dirty="0"/>
              <a:t>wiederholter unberechtigter Verweigerung der Untersuchung kann auch unmittelbar Zwang angewendet, insbesondere die zwangsweise Vorführung zur Untersuchung angeordnet werden </a:t>
            </a:r>
            <a:r>
              <a:rPr lang="de-DE" sz="2000" dirty="0" smtClean="0"/>
              <a:t>(§ </a:t>
            </a:r>
            <a:r>
              <a:rPr lang="de-DE" sz="2000" dirty="0"/>
              <a:t>96a II </a:t>
            </a:r>
            <a:r>
              <a:rPr lang="de-DE" sz="2000" dirty="0" err="1"/>
              <a:t>FamFG</a:t>
            </a:r>
            <a:r>
              <a:rPr lang="de-DE" sz="2000" dirty="0" smtClean="0"/>
              <a:t>).</a:t>
            </a:r>
            <a:endParaRPr lang="de-DE" sz="2000" dirty="0"/>
          </a:p>
          <a:p>
            <a:endParaRPr lang="de-DE" sz="2000" dirty="0"/>
          </a:p>
        </p:txBody>
      </p:sp>
      <p:sp>
        <p:nvSpPr>
          <p:cNvPr id="8" name="Abgerundetes Rechteck 7"/>
          <p:cNvSpPr/>
          <p:nvPr/>
        </p:nvSpPr>
        <p:spPr>
          <a:xfrm>
            <a:off x="1158244" y="2600861"/>
            <a:ext cx="9500232" cy="13702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Ist </a:t>
            </a:r>
            <a:r>
              <a:rPr lang="de-DE" sz="2000" dirty="0"/>
              <a:t>eine Probeentnahme der zu untersuchenden Person nicht zuzumuten, ist diese ausgeschlossen (§ 96a I </a:t>
            </a:r>
            <a:r>
              <a:rPr lang="de-DE" sz="2000" dirty="0" err="1"/>
              <a:t>FamFG</a:t>
            </a:r>
            <a:r>
              <a:rPr lang="de-DE" sz="2000" dirty="0" smtClean="0"/>
              <a:t>).</a:t>
            </a:r>
            <a:endParaRPr lang="de-DE" sz="20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10825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81134" y="2052322"/>
            <a:ext cx="877734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Abstammungssachen </a:t>
            </a:r>
            <a:endParaRPr lang="de-DE" sz="2400" b="1" dirty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  <a:effectLst/>
            </a:endParaRPr>
          </a:p>
          <a:p>
            <a:pPr algn="ctr"/>
            <a:endParaRPr lang="de-DE" sz="2000" dirty="0">
              <a:solidFill>
                <a:schemeClr val="bg1"/>
              </a:solidFill>
            </a:endParaRPr>
          </a:p>
          <a:p>
            <a:pPr algn="ctr"/>
            <a:r>
              <a:rPr lang="de-DE" sz="2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21260758">
            <a:off x="6394532" y="4850187"/>
            <a:ext cx="1437817" cy="144285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96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6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672" y="3602188"/>
            <a:ext cx="9511471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u="sng" dirty="0"/>
              <a:t>Beispiel: </a:t>
            </a:r>
            <a:r>
              <a:rPr lang="de-DE" sz="2000" dirty="0"/>
              <a:t>angeordnete Auskunftspflichten in Versorgungsausgleichssachen (§ 220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  <a:endParaRPr lang="de-DE" sz="2000" dirty="0">
              <a:effectLst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158911" y="2730442"/>
            <a:ext cx="9500232" cy="13702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G</a:t>
            </a:r>
            <a:r>
              <a:rPr lang="de-DE" sz="2000" dirty="0" smtClean="0"/>
              <a:t>erichtliche </a:t>
            </a:r>
            <a:r>
              <a:rPr lang="de-DE" sz="2000" dirty="0"/>
              <a:t>Anordnungen (Zwischenentscheidungen) gegen Beteiligte oder Dritte in Ange-</a:t>
            </a:r>
            <a:r>
              <a:rPr lang="de-DE" sz="2000" dirty="0" err="1"/>
              <a:t>legenheiten</a:t>
            </a:r>
            <a:r>
              <a:rPr lang="de-DE" sz="2000" dirty="0"/>
              <a:t> der freiwilligen Gerichtsbarkeit werden durch Zwangsgeld, ersatzweise Zwangs-haft, vollstreckt </a:t>
            </a:r>
            <a:endParaRPr lang="de-DE" sz="20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10825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38272" y="2038576"/>
            <a:ext cx="877734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Verfahrensleitende Anordnungen (§ 35 </a:t>
            </a:r>
            <a:r>
              <a:rPr lang="de-DE" sz="2400" b="1" u="sng" dirty="0" err="1">
                <a:solidFill>
                  <a:schemeClr val="bg1"/>
                </a:solidFill>
              </a:rPr>
              <a:t>FamFG</a:t>
            </a:r>
            <a:r>
              <a:rPr lang="de-DE" sz="2400" b="1" u="sng" dirty="0">
                <a:solidFill>
                  <a:schemeClr val="bg1"/>
                </a:solidFill>
              </a:rPr>
              <a:t>)</a:t>
            </a:r>
            <a:r>
              <a:rPr lang="de-DE" sz="2400" u="sng" dirty="0"/>
              <a:t> </a:t>
            </a:r>
            <a:endParaRPr lang="de-DE" sz="2800" dirty="0"/>
          </a:p>
          <a:p>
            <a:r>
              <a:rPr lang="de-DE" sz="2400" b="1" u="sng" dirty="0" smtClean="0">
                <a:solidFill>
                  <a:schemeClr val="bg1"/>
                </a:solidFill>
              </a:rPr>
              <a:t> </a:t>
            </a:r>
            <a:endParaRPr lang="de-DE" sz="2400" b="1" dirty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  <a:effectLst/>
            </a:endParaRPr>
          </a:p>
          <a:p>
            <a:pPr algn="ctr"/>
            <a:endParaRPr lang="de-DE" sz="2000" dirty="0">
              <a:solidFill>
                <a:schemeClr val="bg1"/>
              </a:solidFill>
            </a:endParaRPr>
          </a:p>
          <a:p>
            <a:pPr algn="ctr"/>
            <a:r>
              <a:rPr lang="de-DE" sz="2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21260758">
            <a:off x="8970018" y="997736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35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06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672" y="4854608"/>
            <a:ext cx="9511471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u="sng" dirty="0"/>
              <a:t>allgemeine Vollstreckungsvoraussetzungen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es muss ein vollstreckbarer Titel vorliegen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der Titel muss vor oder gleichzeitig mit der Vollstreckung zugestellt sein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Entscheidungen sind mit ihrem Wirksamwerden vollstreckbar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159579" y="2358233"/>
            <a:ext cx="9500232" cy="252840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vor der Festsetzung von Ordnungsmitteln ist der Verpflichtete zu hören </a:t>
            </a:r>
            <a:endParaRPr lang="de-DE" sz="2000" dirty="0" smtClean="0"/>
          </a:p>
          <a:p>
            <a:pPr lvl="1"/>
            <a:r>
              <a:rPr lang="de-DE" sz="2000" dirty="0" smtClean="0"/>
              <a:t>(§ </a:t>
            </a:r>
            <a:r>
              <a:rPr lang="de-DE" sz="2000" dirty="0"/>
              <a:t>92 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dies gilt auch für die Anordnung von unmittelbarem </a:t>
            </a:r>
            <a:r>
              <a:rPr lang="de-DE" sz="2000" dirty="0" smtClean="0"/>
              <a:t>Zwang</a:t>
            </a: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außer, die Vollstreckung würde dadurch vereitelt oder wesentlich erschwert werden (§ 92 I </a:t>
            </a:r>
            <a:r>
              <a:rPr lang="de-DE" sz="2000" dirty="0" smtClean="0"/>
              <a:t>S</a:t>
            </a:r>
            <a:r>
              <a:rPr lang="de-DE" sz="2000" dirty="0"/>
              <a:t>. 2 </a:t>
            </a:r>
            <a:r>
              <a:rPr lang="de-DE" sz="2000" dirty="0" err="1"/>
              <a:t>FamFG</a:t>
            </a:r>
            <a:r>
              <a:rPr lang="de-DE" sz="2000" dirty="0" smtClean="0"/>
              <a:t>)</a:t>
            </a: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der Verpflichtete hat die Kosten des Verfahrens zu tragen (§ 92 II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8292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81802" y="2038576"/>
            <a:ext cx="87773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Vollstreckungsverfahren</a:t>
            </a:r>
            <a:endParaRPr lang="de-DE" sz="2400" b="1" dirty="0">
              <a:solidFill>
                <a:schemeClr val="bg1"/>
              </a:solidFill>
            </a:endParaRPr>
          </a:p>
          <a:p>
            <a:r>
              <a:rPr lang="de-DE" sz="2400" b="1" u="sng" dirty="0" smtClean="0">
                <a:solidFill>
                  <a:schemeClr val="bg1"/>
                </a:solidFill>
              </a:rPr>
              <a:t> </a:t>
            </a:r>
            <a:endParaRPr lang="de-DE" sz="2400" b="1" dirty="0">
              <a:solidFill>
                <a:schemeClr val="bg1"/>
              </a:solidFill>
            </a:endParaRPr>
          </a:p>
          <a:p>
            <a:endParaRPr lang="de-DE" sz="2400" b="1" dirty="0" smtClean="0">
              <a:solidFill>
                <a:schemeClr val="bg1"/>
              </a:solidFill>
            </a:endParaRPr>
          </a:p>
          <a:p>
            <a:endParaRPr lang="de-DE" sz="2400" b="1" dirty="0" smtClean="0">
              <a:solidFill>
                <a:schemeClr val="bg1"/>
              </a:solidFill>
              <a:effectLst/>
            </a:endParaRPr>
          </a:p>
          <a:p>
            <a:pPr algn="ctr"/>
            <a:endParaRPr lang="de-DE" sz="2400" b="1" dirty="0">
              <a:solidFill>
                <a:schemeClr val="bg1"/>
              </a:solidFill>
            </a:endParaRPr>
          </a:p>
          <a:p>
            <a:pPr algn="ctr"/>
            <a:r>
              <a:rPr lang="de-DE" sz="2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284409">
            <a:off x="9283264" y="1974117"/>
            <a:ext cx="1476041" cy="139388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92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79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3162877" y="4186299"/>
            <a:ext cx="7496266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der Beschluss ist nicht anfechtbar (§ 93 I S. 3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es gelten die § 775 Nr. 1 + 2 und § 776 ZPO entsprechend (§ 93 II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159579" y="2358234"/>
            <a:ext cx="9500232" cy="183194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U</a:t>
            </a:r>
            <a:r>
              <a:rPr lang="de-DE" sz="2000" dirty="0" smtClean="0"/>
              <a:t>nter </a:t>
            </a:r>
            <a:r>
              <a:rPr lang="de-DE" sz="2000" dirty="0"/>
              <a:t>bestimmten Voraussetzungen kann die Vollstreckung durch Beschluss einstweilen eingestellt oder beschränkt werden und die Vollstreckungsmaßregeln aufgehoben werden </a:t>
            </a:r>
            <a:r>
              <a:rPr lang="de-DE" sz="2000" dirty="0" smtClean="0"/>
              <a:t>(§ </a:t>
            </a:r>
            <a:r>
              <a:rPr lang="de-DE" sz="2000" dirty="0"/>
              <a:t>93 I S. 1 </a:t>
            </a:r>
            <a:r>
              <a:rPr lang="de-DE" sz="2000" dirty="0" err="1"/>
              <a:t>FamFG</a:t>
            </a:r>
            <a:r>
              <a:rPr lang="de-DE" sz="2000" dirty="0" smtClean="0"/>
              <a:t>).</a:t>
            </a:r>
            <a:endParaRPr lang="de-DE" sz="20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8292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81802" y="2038576"/>
            <a:ext cx="8777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Einstellung der Vollstreckung </a:t>
            </a:r>
            <a:endParaRPr lang="de-DE" sz="240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21260758">
            <a:off x="9871328" y="3204855"/>
            <a:ext cx="1575630" cy="152971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93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29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bgerundetes Rechteck 7"/>
          <p:cNvSpPr/>
          <p:nvPr/>
        </p:nvSpPr>
        <p:spPr>
          <a:xfrm>
            <a:off x="1158244" y="2514484"/>
            <a:ext cx="9501567" cy="34648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bei </a:t>
            </a:r>
            <a:r>
              <a:rPr lang="de-DE" sz="2000" dirty="0"/>
              <a:t>Zwangsmitteln nach § 35 </a:t>
            </a:r>
            <a:r>
              <a:rPr lang="de-DE" sz="2000" dirty="0" err="1"/>
              <a:t>FamFG</a:t>
            </a:r>
            <a:r>
              <a:rPr lang="de-DE" sz="2000" dirty="0"/>
              <a:t> und Ordnungsmitteln nach § 89 </a:t>
            </a:r>
            <a:r>
              <a:rPr lang="de-DE" sz="2000" dirty="0" err="1"/>
              <a:t>FamFG</a:t>
            </a:r>
            <a:r>
              <a:rPr lang="de-DE" sz="2000" dirty="0"/>
              <a:t> muss ein Heft nach § 4 I </a:t>
            </a:r>
            <a:r>
              <a:rPr lang="de-DE" sz="2000" dirty="0" err="1"/>
              <a:t>AktO</a:t>
            </a:r>
            <a:r>
              <a:rPr lang="de-DE" sz="2000" dirty="0"/>
              <a:t> angelegt werden (§ 27 VI S. 1 </a:t>
            </a:r>
            <a:r>
              <a:rPr lang="de-DE" sz="2000" dirty="0" err="1"/>
              <a:t>AktO</a:t>
            </a:r>
            <a:r>
              <a:rPr lang="de-DE" sz="2000" dirty="0"/>
              <a:t>)</a:t>
            </a:r>
          </a:p>
          <a:p>
            <a:r>
              <a:rPr lang="de-DE" sz="20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das AZ auf dem Umschlag des Heftes </a:t>
            </a:r>
            <a:r>
              <a:rPr lang="de-DE" sz="2000" dirty="0" smtClean="0"/>
              <a:t>erhält </a:t>
            </a:r>
            <a:r>
              <a:rPr lang="de-DE" sz="2000" dirty="0"/>
              <a:t>einen entsprechenden Zusatz </a:t>
            </a:r>
            <a:endParaRPr lang="de-DE" sz="2000" dirty="0" smtClean="0"/>
          </a:p>
          <a:p>
            <a:r>
              <a:rPr lang="de-DE" sz="2000" dirty="0" smtClean="0"/>
              <a:t>	(§ </a:t>
            </a:r>
            <a:r>
              <a:rPr lang="de-DE" sz="2000" dirty="0"/>
              <a:t>27 VI </a:t>
            </a:r>
            <a:r>
              <a:rPr lang="de-DE" sz="2000" dirty="0" smtClean="0"/>
              <a:t>S</a:t>
            </a:r>
            <a:r>
              <a:rPr lang="de-DE" sz="2000" dirty="0"/>
              <a:t>. 2 </a:t>
            </a:r>
            <a:r>
              <a:rPr lang="de-DE" sz="2000" dirty="0" err="1"/>
              <a:t>AktO</a:t>
            </a:r>
            <a:r>
              <a:rPr lang="de-DE" sz="2000" dirty="0"/>
              <a:t>): </a:t>
            </a:r>
          </a:p>
          <a:p>
            <a:pPr lvl="0"/>
            <a:r>
              <a:rPr lang="de-DE" sz="2000" dirty="0" smtClean="0"/>
              <a:t>	Zwangsmittel </a:t>
            </a:r>
            <a:r>
              <a:rPr lang="de-DE" sz="2000" dirty="0"/>
              <a:t>= ZV</a:t>
            </a:r>
          </a:p>
          <a:p>
            <a:pPr lvl="0"/>
            <a:r>
              <a:rPr lang="de-DE" sz="2000" dirty="0" smtClean="0"/>
              <a:t>	Ordnungsmittel </a:t>
            </a:r>
            <a:r>
              <a:rPr lang="de-DE" sz="2000" dirty="0"/>
              <a:t>= OV</a:t>
            </a:r>
          </a:p>
          <a:p>
            <a:r>
              <a:rPr lang="de-DE" sz="20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diese Zusätze können wie ein AZ-Zusatz verwendet werden (§ 27 VI S. 3 </a:t>
            </a:r>
            <a:r>
              <a:rPr lang="de-DE" sz="2000" dirty="0" err="1"/>
              <a:t>AktO</a:t>
            </a:r>
            <a:r>
              <a:rPr lang="de-DE" sz="2000" dirty="0"/>
              <a:t>) </a:t>
            </a:r>
            <a:endParaRPr lang="de-DE" sz="2000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8292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81802" y="2038576"/>
            <a:ext cx="8777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Geschäftsstellenmäßige Bearbeitung</a:t>
            </a:r>
            <a:endParaRPr lang="de-DE" sz="2800" dirty="0">
              <a:solidFill>
                <a:schemeClr val="bg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21260758">
            <a:off x="10140834" y="2534322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ZV=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Zwangs-mittel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37058">
            <a:off x="10118584" y="4106359"/>
            <a:ext cx="1741540" cy="16488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OV=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Ordnungs-mittel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72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962497" y="1717620"/>
            <a:ext cx="10267005" cy="4444261"/>
            <a:chOff x="871538" y="1972449"/>
            <a:chExt cx="10267005" cy="4444261"/>
          </a:xfrm>
        </p:grpSpPr>
        <p:grpSp>
          <p:nvGrpSpPr>
            <p:cNvPr id="3" name="Gruppieren 2"/>
            <p:cNvGrpSpPr/>
            <p:nvPr/>
          </p:nvGrpSpPr>
          <p:grpSpPr>
            <a:xfrm>
              <a:off x="871538" y="1972449"/>
              <a:ext cx="10267005" cy="4444261"/>
              <a:chOff x="2205962" y="2256873"/>
              <a:chExt cx="10932321" cy="2654122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2205962" y="3126728"/>
                <a:ext cx="10932321" cy="1784267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Abgerundetes Rechteck 10"/>
              <p:cNvSpPr/>
              <p:nvPr/>
            </p:nvSpPr>
            <p:spPr>
              <a:xfrm>
                <a:off x="2351412" y="2256873"/>
                <a:ext cx="10275693" cy="516315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400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de-DE" sz="2400" dirty="0"/>
                  <a:t>auch in der Vollstreckung ist zwischen Verfahren der ZPO und Verfahren der freiwilligen Gerichtsbarkeit zu unterscheiden </a:t>
                </a:r>
                <a:endParaRPr lang="de-DE" sz="2400" dirty="0" smtClean="0">
                  <a:effectLst/>
                </a:endParaRPr>
              </a:p>
              <a:p>
                <a:pPr algn="ctr"/>
                <a:r>
                  <a:rPr lang="de-DE" sz="2400" b="1" dirty="0" smtClean="0"/>
                  <a:t> </a:t>
                </a:r>
              </a:p>
            </p:txBody>
          </p:sp>
        </p:grpSp>
        <p:sp>
          <p:nvSpPr>
            <p:cNvPr id="24" name="Rechteck 23"/>
            <p:cNvSpPr/>
            <p:nvPr/>
          </p:nvSpPr>
          <p:spPr>
            <a:xfrm>
              <a:off x="2157413" y="3429000"/>
              <a:ext cx="7043737" cy="2805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de-DE" sz="20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man unterscheidet zwischen Ordnungsmitteln und Zwangsmitteln: </a:t>
              </a:r>
              <a:endParaRPr lang="de-DE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Ordnungsmittel bestrafen ein vergangenes Fehlverhalten </a:t>
              </a:r>
              <a:endParaRPr lang="de-DE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Zwangsmittel haben keinen Sanktionscharakter, sondern stellen ein Beugemittel dar, eine geschuldete Handlung vorzunehmen</a:t>
              </a:r>
              <a:endParaRPr lang="de-DE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228324" y="2964048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Ordnung-mittel=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Be-strafung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von Fehlverhalten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872546">
            <a:off x="9707214" y="4749804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Zwangs-mittel= Beugemittel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95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99095" y="1717620"/>
            <a:ext cx="9650338" cy="147398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/>
              <a:t>für die Vollstreckung muss ein Vollstreckungstitel vorliegen und er muss wirksam sein </a:t>
            </a:r>
            <a:r>
              <a:rPr lang="de-DE" sz="2400" dirty="0" smtClean="0"/>
              <a:t>und </a:t>
            </a:r>
            <a:r>
              <a:rPr lang="de-DE" sz="2400" dirty="0"/>
              <a:t>die sonstigen Vollstreckungsvoraussetzungen müssen erfüllt sein </a:t>
            </a:r>
            <a:endParaRPr lang="de-DE" sz="2400" dirty="0" smtClean="0">
              <a:effectLst/>
            </a:endParaRPr>
          </a:p>
          <a:p>
            <a:r>
              <a:rPr lang="de-DE" sz="2400" dirty="0"/>
              <a:t> </a:t>
            </a:r>
            <a:endParaRPr lang="de-DE" sz="2400" dirty="0" smtClean="0">
              <a:effectLst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1099094" y="3191600"/>
            <a:ext cx="9650339" cy="2364981"/>
            <a:chOff x="1099094" y="3191600"/>
            <a:chExt cx="9650339" cy="2364981"/>
          </a:xfrm>
        </p:grpSpPr>
        <p:sp>
          <p:nvSpPr>
            <p:cNvPr id="16" name="Abgerundetes Rechteck 15"/>
            <p:cNvSpPr/>
            <p:nvPr/>
          </p:nvSpPr>
          <p:spPr>
            <a:xfrm>
              <a:off x="1099094" y="3191600"/>
              <a:ext cx="9650339" cy="149959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4" name="Rechteck 3"/>
            <p:cNvSpPr/>
            <p:nvPr/>
          </p:nvSpPr>
          <p:spPr>
            <a:xfrm>
              <a:off x="1514475" y="3594386"/>
              <a:ext cx="8915399" cy="19621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de-DE" sz="2400" dirty="0">
                  <a:solidFill>
                    <a:schemeClr val="bg1"/>
                  </a:solidFill>
                </a:rPr>
                <a:t>die Vollstreckung erfolgt aus Endentscheidungen </a:t>
              </a:r>
              <a:endParaRPr lang="de-DE" sz="2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de-DE" sz="2400" dirty="0" smtClean="0">
                  <a:solidFill>
                    <a:schemeClr val="bg1"/>
                  </a:solidFill>
                </a:rPr>
                <a:t>(</a:t>
              </a:r>
              <a:r>
                <a:rPr lang="de-DE" sz="2400" dirty="0">
                  <a:solidFill>
                    <a:schemeClr val="bg1"/>
                  </a:solidFill>
                </a:rPr>
                <a:t>Ausnahme § 35 </a:t>
              </a:r>
              <a:r>
                <a:rPr lang="de-DE" sz="2400" dirty="0" err="1">
                  <a:solidFill>
                    <a:schemeClr val="bg1"/>
                  </a:solidFill>
                </a:rPr>
                <a:t>FamFG</a:t>
              </a:r>
              <a:r>
                <a:rPr lang="de-DE" sz="2400" dirty="0">
                  <a:solidFill>
                    <a:schemeClr val="bg1"/>
                  </a:solidFill>
                </a:rPr>
                <a:t>) </a:t>
              </a:r>
            </a:p>
            <a:p>
              <a:pPr algn="ctr"/>
              <a:r>
                <a:rPr lang="de-DE" sz="2400" dirty="0"/>
                <a:t> </a:t>
              </a:r>
            </a:p>
            <a:p>
              <a:pPr algn="ctr"/>
              <a:endParaRPr lang="de-DE" sz="2400" dirty="0"/>
            </a:p>
            <a:p>
              <a:pPr algn="ctr"/>
              <a:r>
                <a:rPr lang="de-DE" sz="2400" b="1" dirty="0"/>
                <a:t> </a:t>
              </a:r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1147004" y="4691193"/>
            <a:ext cx="9650339" cy="143681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Vollstreckungstitel bedürfen der Vollstreckungsklausel nur, wenn die Vollstreckung nicht durch das Gericht erfolgt, das den Titel erlassen hat </a:t>
            </a:r>
            <a:endParaRPr lang="de-DE" sz="2400" dirty="0" smtClean="0"/>
          </a:p>
          <a:p>
            <a:pPr algn="ctr"/>
            <a:r>
              <a:rPr lang="de-DE" sz="2400" dirty="0" smtClean="0"/>
              <a:t>(§ </a:t>
            </a:r>
            <a:r>
              <a:rPr lang="de-DE" sz="2400" dirty="0"/>
              <a:t>86 III </a:t>
            </a:r>
            <a:r>
              <a:rPr lang="de-DE" sz="2400" dirty="0" err="1"/>
              <a:t>FamFG</a:t>
            </a:r>
            <a:r>
              <a:rPr lang="de-DE" sz="2400" dirty="0"/>
              <a:t>) 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9718883" y="2960544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Ausnahme: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35 </a:t>
            </a:r>
            <a:r>
              <a:rPr lang="de-DE" sz="24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99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147003" y="3187585"/>
            <a:ext cx="9650339" cy="239882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wesentliche Vollstreckungstitel sind: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gerichtliche Beschlüsse als Endentscheidungen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KFB (§§ 104, 794 I Nr. 2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gerichtliche Vergleiche (§ 794 I Nr. 1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notarielle Urkunden (§ 794 I Nr. 5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Vollstreckungsbescheide (§ 794 I Nr. 4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Arrestbeschlüsse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584743" y="1322947"/>
            <a:ext cx="10212600" cy="2003234"/>
            <a:chOff x="584742" y="1629709"/>
            <a:chExt cx="10212600" cy="2003234"/>
          </a:xfrm>
        </p:grpSpPr>
        <p:grpSp>
          <p:nvGrpSpPr>
            <p:cNvPr id="3" name="Gruppieren 2"/>
            <p:cNvGrpSpPr/>
            <p:nvPr/>
          </p:nvGrpSpPr>
          <p:grpSpPr>
            <a:xfrm>
              <a:off x="1147003" y="2018765"/>
              <a:ext cx="9650339" cy="1614178"/>
              <a:chOff x="1099095" y="2445763"/>
              <a:chExt cx="9650339" cy="1614178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099095" y="2445763"/>
                <a:ext cx="9650339" cy="1316947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Rechteck 3"/>
              <p:cNvSpPr/>
              <p:nvPr/>
            </p:nvSpPr>
            <p:spPr>
              <a:xfrm>
                <a:off x="1834035" y="2736502"/>
                <a:ext cx="8915399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000" dirty="0">
                    <a:solidFill>
                      <a:schemeClr val="bg1"/>
                    </a:solidFill>
                  </a:rPr>
                  <a:t>es gelten die Vorschriften der ZPO über die Zwangsvollstreckung (§ 120 I </a:t>
                </a:r>
                <a:r>
                  <a:rPr lang="de-DE" sz="2000" dirty="0" err="1">
                    <a:solidFill>
                      <a:schemeClr val="bg1"/>
                    </a:solidFill>
                  </a:rPr>
                  <a:t>FamFG</a:t>
                </a:r>
                <a:r>
                  <a:rPr lang="de-DE" sz="2000" dirty="0">
                    <a:solidFill>
                      <a:schemeClr val="bg1"/>
                    </a:solidFill>
                  </a:rPr>
                  <a:t>)</a:t>
                </a:r>
              </a:p>
              <a:p>
                <a:pPr lvl="0"/>
                <a:r>
                  <a:rPr lang="de-DE" sz="2000" dirty="0">
                    <a:solidFill>
                      <a:schemeClr val="bg1"/>
                    </a:solidFill>
                  </a:rPr>
                  <a:t>§§ 86 – 96a </a:t>
                </a:r>
                <a:r>
                  <a:rPr lang="de-DE" sz="2000" dirty="0" err="1">
                    <a:solidFill>
                      <a:schemeClr val="bg1"/>
                    </a:solidFill>
                  </a:rPr>
                  <a:t>FamFG</a:t>
                </a:r>
                <a:r>
                  <a:rPr lang="de-DE" sz="2000" dirty="0">
                    <a:solidFill>
                      <a:schemeClr val="bg1"/>
                    </a:solidFill>
                  </a:rPr>
                  <a:t> gelten gemäß § 113 </a:t>
                </a:r>
                <a:r>
                  <a:rPr lang="de-DE" sz="2000" dirty="0" err="1">
                    <a:solidFill>
                      <a:schemeClr val="bg1"/>
                    </a:solidFill>
                  </a:rPr>
                  <a:t>FamFG</a:t>
                </a:r>
                <a:r>
                  <a:rPr lang="de-DE" sz="2000" dirty="0">
                    <a:solidFill>
                      <a:schemeClr val="bg1"/>
                    </a:solidFill>
                  </a:rPr>
                  <a:t> hier nicht </a:t>
                </a:r>
              </a:p>
              <a:p>
                <a:pPr algn="ctr"/>
                <a:endParaRPr lang="de-DE" sz="20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de-DE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11" name="Abgerundetes Rechteck 10"/>
            <p:cNvSpPr/>
            <p:nvPr/>
          </p:nvSpPr>
          <p:spPr>
            <a:xfrm>
              <a:off x="584742" y="1629709"/>
              <a:ext cx="5387430" cy="60402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2400" b="1" dirty="0"/>
                <a:t>Ehe- und Familienstreitsachen</a:t>
              </a:r>
              <a:endParaRPr lang="de-DE" sz="2400" dirty="0" smtClean="0">
                <a:effectLst/>
              </a:endParaRPr>
            </a:p>
            <a:p>
              <a:pPr algn="ctr"/>
              <a:r>
                <a:rPr lang="de-DE" sz="2400" dirty="0"/>
                <a:t> </a:t>
              </a:r>
              <a:endParaRPr lang="de-DE" sz="2400" dirty="0" smtClean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919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002" y="4276934"/>
            <a:ext cx="9650339" cy="227480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bei der Vollstreckung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wegen einer Geldforderung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zur Herausgabe einer beweglichen oder unbeweglichen Sache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zur Vornahme einer vertretbaren oder nicht vertretbaren Handlung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zur Erzwingung von Duldung oder Unterlassung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zur Abgabe einer Willenserklärung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gelten gemäß § 95 </a:t>
            </a:r>
            <a:r>
              <a:rPr lang="de-DE" dirty="0" err="1"/>
              <a:t>FamFG</a:t>
            </a:r>
            <a:r>
              <a:rPr lang="de-DE" dirty="0"/>
              <a:t> auch die Vorschriften der ZPO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147003" y="2452603"/>
            <a:ext cx="9650339" cy="195279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Vollstreckung findet statt aus (§ 86 </a:t>
            </a:r>
            <a:r>
              <a:rPr lang="de-DE" sz="2000" b="1" u="sng" dirty="0" err="1"/>
              <a:t>FamFG</a:t>
            </a:r>
            <a:r>
              <a:rPr lang="de-DE" sz="2000" b="1" u="sng" dirty="0"/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 err="1" smtClean="0"/>
              <a:t>Verfahrengerichtlichen</a:t>
            </a:r>
            <a:r>
              <a:rPr lang="de-DE" sz="2000" dirty="0" smtClean="0"/>
              <a:t> Beschlüssen (auch KFB)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gerichtlichen gebilligten Vergleichen (§ 156 II </a:t>
            </a:r>
            <a:r>
              <a:rPr lang="de-DE" sz="2000" dirty="0" err="1" smtClean="0"/>
              <a:t>FamFG</a:t>
            </a:r>
            <a:r>
              <a:rPr lang="de-DE" sz="2000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weiteren Vollstreckungstiteln im Sinne des § 794 ZPO, soweit die Beteiligten über den Gegenstand des s </a:t>
            </a:r>
            <a:r>
              <a:rPr lang="de-DE" sz="2000" dirty="0"/>
              <a:t>verfügen können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584742" y="1255820"/>
            <a:ext cx="10212601" cy="2311011"/>
            <a:chOff x="584741" y="1629709"/>
            <a:chExt cx="10212601" cy="2311011"/>
          </a:xfrm>
        </p:grpSpPr>
        <p:grpSp>
          <p:nvGrpSpPr>
            <p:cNvPr id="3" name="Gruppieren 2"/>
            <p:cNvGrpSpPr/>
            <p:nvPr/>
          </p:nvGrpSpPr>
          <p:grpSpPr>
            <a:xfrm>
              <a:off x="1147004" y="2018765"/>
              <a:ext cx="9650338" cy="1921955"/>
              <a:chOff x="1099096" y="2445763"/>
              <a:chExt cx="9650338" cy="1921955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099096" y="2445763"/>
                <a:ext cx="9650338" cy="924189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Rechteck 3"/>
              <p:cNvSpPr/>
              <p:nvPr/>
            </p:nvSpPr>
            <p:spPr>
              <a:xfrm>
                <a:off x="1834035" y="2736502"/>
                <a:ext cx="8915399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000" b="1" dirty="0">
                    <a:solidFill>
                      <a:schemeClr val="bg1"/>
                    </a:solidFill>
                  </a:rPr>
                  <a:t>§§ 86 – 96a </a:t>
                </a:r>
                <a:r>
                  <a:rPr lang="de-DE" sz="2000" b="1" dirty="0" err="1">
                    <a:solidFill>
                      <a:schemeClr val="bg1"/>
                    </a:solidFill>
                  </a:rPr>
                  <a:t>FamFG</a:t>
                </a:r>
                <a:r>
                  <a:rPr lang="de-DE" sz="2000" b="1" dirty="0">
                    <a:solidFill>
                      <a:schemeClr val="bg1"/>
                    </a:solidFill>
                  </a:rPr>
                  <a:t> gelten </a:t>
                </a:r>
                <a:endParaRPr lang="de-DE" sz="2000" b="1" dirty="0" smtClean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  <a:effectLst/>
                </a:endParaRPr>
              </a:p>
              <a:p>
                <a:pPr algn="ctr"/>
                <a:endParaRPr lang="de-DE" sz="20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de-DE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11" name="Abgerundetes Rechteck 10"/>
            <p:cNvSpPr/>
            <p:nvPr/>
          </p:nvSpPr>
          <p:spPr>
            <a:xfrm>
              <a:off x="584741" y="1629709"/>
              <a:ext cx="6573295" cy="60402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400" b="1" dirty="0"/>
                <a:t>Angelegenheiten der freiwilligen </a:t>
              </a:r>
              <a:r>
                <a:rPr lang="de-DE" sz="2400" b="1" dirty="0" smtClean="0"/>
                <a:t>Gerichtsbarkeit</a:t>
              </a:r>
            </a:p>
            <a:p>
              <a:endParaRPr lang="de-DE" sz="2400" dirty="0">
                <a:effectLst/>
              </a:endParaRPr>
            </a:p>
          </p:txBody>
        </p:sp>
      </p:grpSp>
      <p:sp>
        <p:nvSpPr>
          <p:cNvPr id="13" name="Gefaltete Ecke 12"/>
          <p:cNvSpPr/>
          <p:nvPr/>
        </p:nvSpPr>
        <p:spPr>
          <a:xfrm rot="21260758">
            <a:off x="9121959" y="1026797"/>
            <a:ext cx="1604069" cy="1526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86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3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002" y="4466126"/>
            <a:ext cx="9650339" cy="227480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dirty="0"/>
              <a:t>E</a:t>
            </a:r>
            <a:r>
              <a:rPr lang="de-DE" sz="2000" dirty="0" smtClean="0"/>
              <a:t>in </a:t>
            </a:r>
            <a:r>
              <a:rPr lang="de-DE" sz="2000" dirty="0"/>
              <a:t>Ordnungsmittel kann auch dann noch verhängt werden, wenn der Zweck der zu erbringenden Handlung nicht mehr erreichbar </a:t>
            </a:r>
            <a:r>
              <a:rPr lang="de-DE" sz="2000" dirty="0" smtClean="0"/>
              <a:t>ist.</a:t>
            </a:r>
          </a:p>
          <a:p>
            <a:endParaRPr lang="de-DE" sz="2000" dirty="0"/>
          </a:p>
          <a:p>
            <a:pPr lvl="0"/>
            <a:r>
              <a:rPr lang="de-DE" sz="2000" u="sng" dirty="0"/>
              <a:t>Beispiel:</a:t>
            </a:r>
            <a:r>
              <a:rPr lang="de-DE" sz="2000" dirty="0"/>
              <a:t> die Umgangsbefugnis mit einem Kind an einem bestimmten Feiertag, der in der Vergangenheit liegt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147003" y="2452603"/>
            <a:ext cx="9650339" cy="195279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Gericht zuständig, in dessen Bezirk die Person zum Zeitpunkt der Einleitung der Vollstreckung ihren gewöhnlichen Aufenthalt hat (§ 88 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bei der Zuwiderhandlung gegen einen Vollstreckungstitel kann das Gericht gegenüber dem Verpflichteten Ordnungsgeld bzw. Ordnungshaft anordnen (§ 89 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584742" y="1255820"/>
            <a:ext cx="10212601" cy="2372566"/>
            <a:chOff x="584741" y="1629709"/>
            <a:chExt cx="10212601" cy="2372566"/>
          </a:xfrm>
        </p:grpSpPr>
        <p:grpSp>
          <p:nvGrpSpPr>
            <p:cNvPr id="3" name="Gruppieren 2"/>
            <p:cNvGrpSpPr/>
            <p:nvPr/>
          </p:nvGrpSpPr>
          <p:grpSpPr>
            <a:xfrm>
              <a:off x="1147004" y="2018765"/>
              <a:ext cx="9650338" cy="1983510"/>
              <a:chOff x="1099096" y="2445763"/>
              <a:chExt cx="9650338" cy="1983510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099096" y="2445763"/>
                <a:ext cx="9650338" cy="924189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Rechteck 3"/>
              <p:cNvSpPr/>
              <p:nvPr/>
            </p:nvSpPr>
            <p:spPr>
              <a:xfrm>
                <a:off x="1834035" y="2736502"/>
                <a:ext cx="8915399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400" b="1" u="sng" dirty="0">
                    <a:solidFill>
                      <a:schemeClr val="bg1"/>
                    </a:solidFill>
                  </a:rPr>
                  <a:t>Sorge- und Umgangssachen</a:t>
                </a:r>
                <a:endParaRPr lang="de-DE" sz="2400" b="1" dirty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  <a:effectLst/>
                </a:endParaRPr>
              </a:p>
              <a:p>
                <a:pPr algn="ctr"/>
                <a:endParaRPr lang="de-DE" sz="20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de-DE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11" name="Abgerundetes Rechteck 10"/>
            <p:cNvSpPr/>
            <p:nvPr/>
          </p:nvSpPr>
          <p:spPr>
            <a:xfrm>
              <a:off x="584741" y="1629709"/>
              <a:ext cx="6573295" cy="60402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400" b="1" dirty="0"/>
                <a:t>Angelegenheiten der freiwilligen </a:t>
              </a:r>
              <a:r>
                <a:rPr lang="de-DE" sz="2400" b="1" dirty="0" smtClean="0"/>
                <a:t>Gerichtsbarkeit</a:t>
              </a:r>
            </a:p>
            <a:p>
              <a:endParaRPr lang="de-DE" sz="2400" dirty="0">
                <a:effectLst/>
              </a:endParaRPr>
            </a:p>
          </p:txBody>
        </p:sp>
      </p:grpSp>
      <p:sp>
        <p:nvSpPr>
          <p:cNvPr id="8" name="Abgerundetes Rechteck 7"/>
          <p:cNvSpPr/>
          <p:nvPr/>
        </p:nvSpPr>
        <p:spPr>
          <a:xfrm>
            <a:off x="864836" y="4464610"/>
            <a:ext cx="4635852" cy="4577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u="sng" dirty="0"/>
              <a:t>die Anordnung ergeht durch Beschluss</a:t>
            </a:r>
          </a:p>
        </p:txBody>
      </p:sp>
    </p:spTree>
    <p:extLst>
      <p:ext uri="{BB962C8B-B14F-4D97-AF65-F5344CB8AC3E}">
        <p14:creationId xmlns:p14="http://schemas.microsoft.com/office/powerpoint/2010/main" val="174811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002" y="4213390"/>
            <a:ext cx="9650339" cy="227480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dirty="0"/>
              <a:t>das Gericht kann durch ausdrücklichen Beschluss zur Vollstreckung unmittelbaren Zwang anordnen, wenn (§ 90 I </a:t>
            </a:r>
            <a:r>
              <a:rPr lang="de-DE" sz="2000" dirty="0" err="1"/>
              <a:t>FamFG</a:t>
            </a:r>
            <a:r>
              <a:rPr lang="de-DE" sz="2000" dirty="0"/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die Festsetzung von Ordnungsmitteln erfolglos geblieben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die Festsetzung von Ordnungsmitteln keinen Erfolg verspricht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eine alsbaldige Vollstreckung der Entscheidung unbedingt geboten ist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147002" y="3184847"/>
            <a:ext cx="9650339" cy="131260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H</a:t>
            </a:r>
            <a:r>
              <a:rPr lang="de-DE" sz="2000" dirty="0" smtClean="0"/>
              <a:t>at </a:t>
            </a:r>
            <a:r>
              <a:rPr lang="de-DE" sz="2000" dirty="0"/>
              <a:t>der der Verpflichtete nicht die Zuwiderhandlung zu vertreten – das Kind möchte zum Beispiel den Umgang nicht – kann er gemäß § 89 IV S. 1 </a:t>
            </a:r>
            <a:r>
              <a:rPr lang="de-DE" sz="2000" dirty="0" err="1"/>
              <a:t>FamFG</a:t>
            </a:r>
            <a:r>
              <a:rPr lang="de-DE" sz="2000" dirty="0"/>
              <a:t> die Gründe vortragen und die Festsetzung des Ordnungsmittels </a:t>
            </a:r>
            <a:r>
              <a:rPr lang="de-DE" sz="2000" dirty="0" smtClean="0"/>
              <a:t>unterbleibt.</a:t>
            </a:r>
            <a:endParaRPr lang="de-DE" sz="20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147003" y="2452603"/>
            <a:ext cx="9650339" cy="79578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D</a:t>
            </a:r>
            <a:r>
              <a:rPr lang="de-DE" sz="2000" dirty="0" smtClean="0"/>
              <a:t>er </a:t>
            </a:r>
            <a:r>
              <a:rPr lang="de-DE" sz="2000" dirty="0"/>
              <a:t>Verpflichtete ist auf die Folgen einer Zuwiderhandlung zu belehren (§ 89 II </a:t>
            </a:r>
            <a:r>
              <a:rPr lang="de-DE" sz="2000" dirty="0" err="1"/>
              <a:t>FamFG</a:t>
            </a:r>
            <a:r>
              <a:rPr lang="de-DE" sz="2000" dirty="0" smtClean="0"/>
              <a:t>).</a:t>
            </a:r>
            <a:endParaRPr lang="de-DE" sz="2000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4742" y="1255820"/>
            <a:ext cx="10212601" cy="2372566"/>
            <a:chOff x="584741" y="1629709"/>
            <a:chExt cx="10212601" cy="2372566"/>
          </a:xfrm>
        </p:grpSpPr>
        <p:grpSp>
          <p:nvGrpSpPr>
            <p:cNvPr id="3" name="Gruppieren 2"/>
            <p:cNvGrpSpPr/>
            <p:nvPr/>
          </p:nvGrpSpPr>
          <p:grpSpPr>
            <a:xfrm>
              <a:off x="1147004" y="2018765"/>
              <a:ext cx="9650338" cy="1983510"/>
              <a:chOff x="1099096" y="2445763"/>
              <a:chExt cx="9650338" cy="1983510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099096" y="2445763"/>
                <a:ext cx="9650338" cy="924189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Rechteck 3"/>
              <p:cNvSpPr/>
              <p:nvPr/>
            </p:nvSpPr>
            <p:spPr>
              <a:xfrm>
                <a:off x="1834035" y="2736502"/>
                <a:ext cx="8915399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400" b="1" u="sng" dirty="0">
                    <a:solidFill>
                      <a:schemeClr val="bg1"/>
                    </a:solidFill>
                  </a:rPr>
                  <a:t>Sorge- und Umgangssachen</a:t>
                </a:r>
                <a:endParaRPr lang="de-DE" sz="2400" b="1" dirty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  <a:effectLst/>
                </a:endParaRPr>
              </a:p>
              <a:p>
                <a:pPr algn="ctr"/>
                <a:endParaRPr lang="de-DE" sz="20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de-DE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11" name="Abgerundetes Rechteck 10"/>
            <p:cNvSpPr/>
            <p:nvPr/>
          </p:nvSpPr>
          <p:spPr>
            <a:xfrm>
              <a:off x="584741" y="1629709"/>
              <a:ext cx="6573295" cy="60402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400" b="1" dirty="0"/>
                <a:t>Angelegenheiten der freiwilligen </a:t>
              </a:r>
              <a:r>
                <a:rPr lang="de-DE" sz="2400" b="1" dirty="0" smtClean="0"/>
                <a:t>Gerichtsbarkeit</a:t>
              </a:r>
            </a:p>
            <a:p>
              <a:endParaRPr lang="de-DE" sz="2400" dirty="0">
                <a:effectLst/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21260758">
            <a:off x="10261252" y="2208370"/>
            <a:ext cx="1399762" cy="134851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89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4201">
            <a:off x="8997842" y="5087808"/>
            <a:ext cx="1412615" cy="133404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90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55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7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47004" y="4309662"/>
            <a:ext cx="9650339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dirty="0"/>
              <a:t>die Wohnung des Verpflichteten darf i. d. R. ohne dessen Einwilligung nur aufgrund eines richterlichen Beschlusses durchsucht werden (§ 91 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147004" y="2685772"/>
            <a:ext cx="9650339" cy="205767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unmittelbaren Zwang gegen ein Kind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darf nicht zugelassen werden, wenn das Kind herausgegeben werden soll, um das Umgangsrecht auszuüben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wenn dies unter Berücksichtigung des Kindeswohls gerechtfertigt ist und eine Durchsetzung der Verpflichtung mit milderen Mitteln nicht möglich </a:t>
            </a:r>
            <a:r>
              <a:rPr lang="de-DE" sz="2000" dirty="0" smtClean="0"/>
              <a:t>ist</a:t>
            </a:r>
            <a:r>
              <a:rPr lang="de-DE" sz="2000" dirty="0"/>
              <a:t>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584742" y="1255820"/>
            <a:ext cx="10212601" cy="2372566"/>
            <a:chOff x="584741" y="1629709"/>
            <a:chExt cx="10212601" cy="2372566"/>
          </a:xfrm>
        </p:grpSpPr>
        <p:grpSp>
          <p:nvGrpSpPr>
            <p:cNvPr id="3" name="Gruppieren 2"/>
            <p:cNvGrpSpPr/>
            <p:nvPr/>
          </p:nvGrpSpPr>
          <p:grpSpPr>
            <a:xfrm>
              <a:off x="1147004" y="2018765"/>
              <a:ext cx="9650338" cy="1983510"/>
              <a:chOff x="1099096" y="2445763"/>
              <a:chExt cx="9650338" cy="1983510"/>
            </a:xfrm>
          </p:grpSpPr>
          <p:sp>
            <p:nvSpPr>
              <p:cNvPr id="16" name="Abgerundetes Rechteck 15"/>
              <p:cNvSpPr/>
              <p:nvPr/>
            </p:nvSpPr>
            <p:spPr>
              <a:xfrm>
                <a:off x="1099096" y="2445763"/>
                <a:ext cx="9650338" cy="924189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e-DE" sz="20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4" name="Rechteck 3"/>
              <p:cNvSpPr/>
              <p:nvPr/>
            </p:nvSpPr>
            <p:spPr>
              <a:xfrm>
                <a:off x="1834035" y="2736502"/>
                <a:ext cx="8915399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400" b="1" u="sng" dirty="0">
                    <a:solidFill>
                      <a:schemeClr val="bg1"/>
                    </a:solidFill>
                  </a:rPr>
                  <a:t>Sorge- und Umgangssachen</a:t>
                </a:r>
                <a:endParaRPr lang="de-DE" sz="2400" b="1" dirty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</a:endParaRPr>
              </a:p>
              <a:p>
                <a:endParaRPr lang="de-DE" sz="2000" dirty="0" smtClean="0">
                  <a:solidFill>
                    <a:schemeClr val="bg1"/>
                  </a:solidFill>
                  <a:effectLst/>
                </a:endParaRPr>
              </a:p>
              <a:p>
                <a:pPr algn="ctr"/>
                <a:endParaRPr lang="de-DE" sz="20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de-DE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11" name="Abgerundetes Rechteck 10"/>
            <p:cNvSpPr/>
            <p:nvPr/>
          </p:nvSpPr>
          <p:spPr>
            <a:xfrm>
              <a:off x="584741" y="1629709"/>
              <a:ext cx="6573295" cy="60402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400" b="1" dirty="0"/>
                <a:t>Angelegenheiten der freiwilligen </a:t>
              </a:r>
              <a:r>
                <a:rPr lang="de-DE" sz="2400" b="1" dirty="0" smtClean="0"/>
                <a:t>Gerichtsbarkeit</a:t>
              </a:r>
            </a:p>
            <a:p>
              <a:endParaRPr lang="de-DE" sz="2400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995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158244" y="4116147"/>
            <a:ext cx="9511471" cy="148899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u="sng" dirty="0"/>
          </a:p>
          <a:p>
            <a:r>
              <a:rPr lang="de-DE" sz="2000" dirty="0"/>
              <a:t>Berechtigte kann zur Beseitigung der Zuwiderhandlung einen GV zuziehen (§ 96 </a:t>
            </a:r>
            <a:r>
              <a:rPr lang="de-DE" sz="2000" dirty="0" err="1"/>
              <a:t>FamFG</a:t>
            </a:r>
            <a:r>
              <a:rPr lang="de-DE" sz="2000" dirty="0" smtClean="0"/>
              <a:t>). </a:t>
            </a:r>
            <a:endParaRPr lang="de-DE" sz="2000" dirty="0"/>
          </a:p>
          <a:p>
            <a:endParaRPr lang="de-DE" sz="2000" dirty="0"/>
          </a:p>
        </p:txBody>
      </p:sp>
      <p:sp>
        <p:nvSpPr>
          <p:cNvPr id="8" name="Abgerundetes Rechteck 7"/>
          <p:cNvSpPr/>
          <p:nvPr/>
        </p:nvSpPr>
        <p:spPr>
          <a:xfrm>
            <a:off x="1158244" y="2600861"/>
            <a:ext cx="9500232" cy="205767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</a:t>
            </a:r>
            <a:r>
              <a:rPr lang="de-DE" sz="2000" dirty="0" smtClean="0"/>
              <a:t>ei </a:t>
            </a:r>
            <a:r>
              <a:rPr lang="de-DE" sz="2000" dirty="0"/>
              <a:t>Zuwiderhandlung einer Anordnung nach § 1 </a:t>
            </a:r>
            <a:r>
              <a:rPr lang="de-DE" sz="2000" dirty="0" err="1"/>
              <a:t>GewSchG</a:t>
            </a:r>
            <a:r>
              <a:rPr lang="de-DE" sz="2000" dirty="0"/>
              <a:t> kann Ordnungsgeld, ersatzweise Ordnungshaft festgesetzt werden (§§ 890 I, 891 ZPO</a:t>
            </a:r>
            <a:r>
              <a:rPr lang="de-DE" sz="2000" dirty="0" smtClean="0"/>
              <a:t>).</a:t>
            </a:r>
            <a:endParaRPr lang="de-DE" sz="20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Vollstreckung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158244" y="1739943"/>
            <a:ext cx="9500899" cy="108259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 smtClean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881134" y="2052322"/>
            <a:ext cx="877734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>
                <a:solidFill>
                  <a:schemeClr val="bg1"/>
                </a:solidFill>
              </a:rPr>
              <a:t>Gewaltschutzsachen und Ehewohnungssachen</a:t>
            </a:r>
            <a:endParaRPr lang="de-DE" sz="2400" b="1" dirty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</a:endParaRPr>
          </a:p>
          <a:p>
            <a:endParaRPr lang="de-DE" sz="2000" dirty="0" smtClean="0">
              <a:solidFill>
                <a:schemeClr val="bg1"/>
              </a:solidFill>
              <a:effectLst/>
            </a:endParaRPr>
          </a:p>
          <a:p>
            <a:pPr algn="ctr"/>
            <a:endParaRPr lang="de-DE" sz="2000" dirty="0">
              <a:solidFill>
                <a:schemeClr val="bg1"/>
              </a:solidFill>
            </a:endParaRPr>
          </a:p>
          <a:p>
            <a:pPr algn="ctr"/>
            <a:r>
              <a:rPr lang="de-DE" sz="2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584743" y="1255820"/>
            <a:ext cx="6465521" cy="648977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/>
              <a:t>Angelegenheiten der freiwilligen </a:t>
            </a:r>
            <a:r>
              <a:rPr lang="de-DE" sz="2400" b="1" dirty="0" smtClean="0"/>
              <a:t>Gerichtsbarkeit</a:t>
            </a:r>
          </a:p>
          <a:p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1290969" y="5038700"/>
            <a:ext cx="1697943" cy="157968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vtl.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Gerichts-vollzieher hinzuziehen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07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1175</Words>
  <Application>Microsoft Office PowerPoint</Application>
  <PresentationFormat>Breitbild</PresentationFormat>
  <Paragraphs>281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2023-06-29T14:13:21Z</dcterms:created>
  <dcterms:modified xsi:type="dcterms:W3CDTF">2023-08-08T08:12:44Z</dcterms:modified>
</cp:coreProperties>
</file>