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0" r:id="rId3"/>
    <p:sldId id="271" r:id="rId4"/>
    <p:sldId id="272" r:id="rId5"/>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93F4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showGuides="1">
      <p:cViewPr varScale="1">
        <p:scale>
          <a:sx n="66" d="100"/>
          <a:sy n="66" d="100"/>
        </p:scale>
        <p:origin x="600"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3D17F9-FC6F-496C-A800-D238553E0844}"/>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DD6F4CCA-DA36-476F-907E-328E805607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A16AB541-2557-4470-BA14-38D2878BE9BD}"/>
              </a:ext>
            </a:extLst>
          </p:cNvPr>
          <p:cNvSpPr>
            <a:spLocks noGrp="1"/>
          </p:cNvSpPr>
          <p:nvPr>
            <p:ph type="dt" sz="half" idx="10"/>
          </p:nvPr>
        </p:nvSpPr>
        <p:spPr/>
        <p:txBody>
          <a:bodyPr/>
          <a:lstStyle/>
          <a:p>
            <a:fld id="{8F381235-19C1-4E0E-A222-AF852201EB24}" type="datetimeFigureOut">
              <a:rPr lang="de-DE" smtClean="0"/>
              <a:t>06.02.2025</a:t>
            </a:fld>
            <a:endParaRPr lang="de-DE"/>
          </a:p>
        </p:txBody>
      </p:sp>
      <p:sp>
        <p:nvSpPr>
          <p:cNvPr id="5" name="Fußzeilenplatzhalter 4">
            <a:extLst>
              <a:ext uri="{FF2B5EF4-FFF2-40B4-BE49-F238E27FC236}">
                <a16:creationId xmlns:a16="http://schemas.microsoft.com/office/drawing/2014/main" id="{EC3E964F-61D8-4DC0-8837-0169028543C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899E3B6-878E-4033-8E31-9CC128EC0990}"/>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4155340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A1343B-5206-4CC9-BEE3-943255AE7943}"/>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54617EC8-2B09-4F9D-B5A1-A2B99FAEFD2A}"/>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9541D5C-37CD-4094-BDFE-7942B80A2833}"/>
              </a:ext>
            </a:extLst>
          </p:cNvPr>
          <p:cNvSpPr>
            <a:spLocks noGrp="1"/>
          </p:cNvSpPr>
          <p:nvPr>
            <p:ph type="dt" sz="half" idx="10"/>
          </p:nvPr>
        </p:nvSpPr>
        <p:spPr/>
        <p:txBody>
          <a:bodyPr/>
          <a:lstStyle/>
          <a:p>
            <a:fld id="{8F381235-19C1-4E0E-A222-AF852201EB24}" type="datetimeFigureOut">
              <a:rPr lang="de-DE" smtClean="0"/>
              <a:t>06.02.2025</a:t>
            </a:fld>
            <a:endParaRPr lang="de-DE"/>
          </a:p>
        </p:txBody>
      </p:sp>
      <p:sp>
        <p:nvSpPr>
          <p:cNvPr id="5" name="Fußzeilenplatzhalter 4">
            <a:extLst>
              <a:ext uri="{FF2B5EF4-FFF2-40B4-BE49-F238E27FC236}">
                <a16:creationId xmlns:a16="http://schemas.microsoft.com/office/drawing/2014/main" id="{39B8FA8D-3073-4335-9987-483C5F4A8C3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C25683C-CD0A-4B95-8680-0781C0997520}"/>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567607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7EC5F252-2992-46B7-B573-06E91B3C71BF}"/>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0066CF43-4421-421B-9A8F-D2B97C215FED}"/>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46D4E1D-8F5D-4CF8-82D2-85B33FA72EEB}"/>
              </a:ext>
            </a:extLst>
          </p:cNvPr>
          <p:cNvSpPr>
            <a:spLocks noGrp="1"/>
          </p:cNvSpPr>
          <p:nvPr>
            <p:ph type="dt" sz="half" idx="10"/>
          </p:nvPr>
        </p:nvSpPr>
        <p:spPr/>
        <p:txBody>
          <a:bodyPr/>
          <a:lstStyle/>
          <a:p>
            <a:fld id="{8F381235-19C1-4E0E-A222-AF852201EB24}" type="datetimeFigureOut">
              <a:rPr lang="de-DE" smtClean="0"/>
              <a:t>06.02.2025</a:t>
            </a:fld>
            <a:endParaRPr lang="de-DE"/>
          </a:p>
        </p:txBody>
      </p:sp>
      <p:sp>
        <p:nvSpPr>
          <p:cNvPr id="5" name="Fußzeilenplatzhalter 4">
            <a:extLst>
              <a:ext uri="{FF2B5EF4-FFF2-40B4-BE49-F238E27FC236}">
                <a16:creationId xmlns:a16="http://schemas.microsoft.com/office/drawing/2014/main" id="{07F39A26-D13A-4400-AED1-DF55ABB05AB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07705AF-B78D-4A09-9BD3-92BFEB5C3D2F}"/>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1838029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CE2EC5-48A2-4F56-8A0C-56C3FB35991C}"/>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9F901CF8-7A62-49CD-A741-5207140D956F}"/>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F8849245-9A67-4D31-BB05-053F95189380}"/>
              </a:ext>
            </a:extLst>
          </p:cNvPr>
          <p:cNvSpPr>
            <a:spLocks noGrp="1"/>
          </p:cNvSpPr>
          <p:nvPr>
            <p:ph type="dt" sz="half" idx="10"/>
          </p:nvPr>
        </p:nvSpPr>
        <p:spPr/>
        <p:txBody>
          <a:bodyPr/>
          <a:lstStyle/>
          <a:p>
            <a:fld id="{8F381235-19C1-4E0E-A222-AF852201EB24}" type="datetimeFigureOut">
              <a:rPr lang="de-DE" smtClean="0"/>
              <a:t>06.02.2025</a:t>
            </a:fld>
            <a:endParaRPr lang="de-DE"/>
          </a:p>
        </p:txBody>
      </p:sp>
      <p:sp>
        <p:nvSpPr>
          <p:cNvPr id="5" name="Fußzeilenplatzhalter 4">
            <a:extLst>
              <a:ext uri="{FF2B5EF4-FFF2-40B4-BE49-F238E27FC236}">
                <a16:creationId xmlns:a16="http://schemas.microsoft.com/office/drawing/2014/main" id="{48D8DB57-3C5F-49D6-A8A5-841694B4E4F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B783A83-3CB0-428D-B007-87DED164484E}"/>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75626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DD0E3B-74D4-47B0-9A53-3342146B6A15}"/>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5F97932F-5B50-4341-A7B2-802EB64CAD2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B020A949-A9D3-4A30-953C-7F119BBE47B2}"/>
              </a:ext>
            </a:extLst>
          </p:cNvPr>
          <p:cNvSpPr>
            <a:spLocks noGrp="1"/>
          </p:cNvSpPr>
          <p:nvPr>
            <p:ph type="dt" sz="half" idx="10"/>
          </p:nvPr>
        </p:nvSpPr>
        <p:spPr/>
        <p:txBody>
          <a:bodyPr/>
          <a:lstStyle/>
          <a:p>
            <a:fld id="{8F381235-19C1-4E0E-A222-AF852201EB24}" type="datetimeFigureOut">
              <a:rPr lang="de-DE" smtClean="0"/>
              <a:t>06.02.2025</a:t>
            </a:fld>
            <a:endParaRPr lang="de-DE"/>
          </a:p>
        </p:txBody>
      </p:sp>
      <p:sp>
        <p:nvSpPr>
          <p:cNvPr id="5" name="Fußzeilenplatzhalter 4">
            <a:extLst>
              <a:ext uri="{FF2B5EF4-FFF2-40B4-BE49-F238E27FC236}">
                <a16:creationId xmlns:a16="http://schemas.microsoft.com/office/drawing/2014/main" id="{95E93653-3613-4A8A-8E89-5F9FE6FE233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5721F8D-F1B6-46D0-90A0-1A666C62F9C4}"/>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9726819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73C9ED-89CE-4C68-A498-AD09BD43D6EA}"/>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93070962-D92E-42D1-8224-90A335555D70}"/>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DFF116D5-012D-4226-BA75-56D50D1EB426}"/>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94AA66F6-F21A-4480-8ACE-136A79664B43}"/>
              </a:ext>
            </a:extLst>
          </p:cNvPr>
          <p:cNvSpPr>
            <a:spLocks noGrp="1"/>
          </p:cNvSpPr>
          <p:nvPr>
            <p:ph type="dt" sz="half" idx="10"/>
          </p:nvPr>
        </p:nvSpPr>
        <p:spPr/>
        <p:txBody>
          <a:bodyPr/>
          <a:lstStyle/>
          <a:p>
            <a:fld id="{8F381235-19C1-4E0E-A222-AF852201EB24}" type="datetimeFigureOut">
              <a:rPr lang="de-DE" smtClean="0"/>
              <a:t>06.02.2025</a:t>
            </a:fld>
            <a:endParaRPr lang="de-DE"/>
          </a:p>
        </p:txBody>
      </p:sp>
      <p:sp>
        <p:nvSpPr>
          <p:cNvPr id="6" name="Fußzeilenplatzhalter 5">
            <a:extLst>
              <a:ext uri="{FF2B5EF4-FFF2-40B4-BE49-F238E27FC236}">
                <a16:creationId xmlns:a16="http://schemas.microsoft.com/office/drawing/2014/main" id="{F485DAFB-9FB9-4316-9172-C2FBEB85E8D8}"/>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168BEBDC-00BE-4C6D-BDDF-42428E3D8D7F}"/>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2299295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B1184C-5F8F-4377-85AD-C3433099FE01}"/>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DA3F3FAD-DD5D-416A-B8FD-F7C1A937EA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5DDF30C5-EB2C-4AD2-9E85-AB7EBB0DBC39}"/>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F1370E74-437F-4A38-B67D-E1719BF93E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04288219-BDBB-4D92-A8A6-2CB2E245139F}"/>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B9A552D0-243F-444B-92FC-9A7B13B8809A}"/>
              </a:ext>
            </a:extLst>
          </p:cNvPr>
          <p:cNvSpPr>
            <a:spLocks noGrp="1"/>
          </p:cNvSpPr>
          <p:nvPr>
            <p:ph type="dt" sz="half" idx="10"/>
          </p:nvPr>
        </p:nvSpPr>
        <p:spPr/>
        <p:txBody>
          <a:bodyPr/>
          <a:lstStyle/>
          <a:p>
            <a:fld id="{8F381235-19C1-4E0E-A222-AF852201EB24}" type="datetimeFigureOut">
              <a:rPr lang="de-DE" smtClean="0"/>
              <a:t>06.02.2025</a:t>
            </a:fld>
            <a:endParaRPr lang="de-DE"/>
          </a:p>
        </p:txBody>
      </p:sp>
      <p:sp>
        <p:nvSpPr>
          <p:cNvPr id="8" name="Fußzeilenplatzhalter 7">
            <a:extLst>
              <a:ext uri="{FF2B5EF4-FFF2-40B4-BE49-F238E27FC236}">
                <a16:creationId xmlns:a16="http://schemas.microsoft.com/office/drawing/2014/main" id="{DFB86493-0D26-45C3-BE1F-FF098CDD9BD2}"/>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6F1185C9-758B-4926-A509-DA098D8658A3}"/>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4212948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F18138C-1993-4A5D-837E-0B775F14F00F}"/>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88A3D88E-3944-4D4A-8ACF-F2D27F1F5091}"/>
              </a:ext>
            </a:extLst>
          </p:cNvPr>
          <p:cNvSpPr>
            <a:spLocks noGrp="1"/>
          </p:cNvSpPr>
          <p:nvPr>
            <p:ph type="dt" sz="half" idx="10"/>
          </p:nvPr>
        </p:nvSpPr>
        <p:spPr/>
        <p:txBody>
          <a:bodyPr/>
          <a:lstStyle/>
          <a:p>
            <a:fld id="{8F381235-19C1-4E0E-A222-AF852201EB24}" type="datetimeFigureOut">
              <a:rPr lang="de-DE" smtClean="0"/>
              <a:t>06.02.2025</a:t>
            </a:fld>
            <a:endParaRPr lang="de-DE"/>
          </a:p>
        </p:txBody>
      </p:sp>
      <p:sp>
        <p:nvSpPr>
          <p:cNvPr id="4" name="Fußzeilenplatzhalter 3">
            <a:extLst>
              <a:ext uri="{FF2B5EF4-FFF2-40B4-BE49-F238E27FC236}">
                <a16:creationId xmlns:a16="http://schemas.microsoft.com/office/drawing/2014/main" id="{741CB50F-A4EB-4E90-8CF3-AAD83F53C938}"/>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41F128F0-4191-4048-AA34-9A35E5D00D4A}"/>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3296132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9C0C0AD7-7DDE-48A9-BDF3-181726979F5E}"/>
              </a:ext>
            </a:extLst>
          </p:cNvPr>
          <p:cNvSpPr>
            <a:spLocks noGrp="1"/>
          </p:cNvSpPr>
          <p:nvPr>
            <p:ph type="dt" sz="half" idx="10"/>
          </p:nvPr>
        </p:nvSpPr>
        <p:spPr/>
        <p:txBody>
          <a:bodyPr/>
          <a:lstStyle/>
          <a:p>
            <a:fld id="{8F381235-19C1-4E0E-A222-AF852201EB24}" type="datetimeFigureOut">
              <a:rPr lang="de-DE" smtClean="0"/>
              <a:t>06.02.2025</a:t>
            </a:fld>
            <a:endParaRPr lang="de-DE"/>
          </a:p>
        </p:txBody>
      </p:sp>
      <p:sp>
        <p:nvSpPr>
          <p:cNvPr id="3" name="Fußzeilenplatzhalter 2">
            <a:extLst>
              <a:ext uri="{FF2B5EF4-FFF2-40B4-BE49-F238E27FC236}">
                <a16:creationId xmlns:a16="http://schemas.microsoft.com/office/drawing/2014/main" id="{5BBF7D6A-F87B-440F-A50B-E9ACC9F8B865}"/>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8A5247CF-D0F8-45D1-9AB4-D766B5ECE3CC}"/>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362840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BDA2DD-85AF-47F4-B6B6-5203CC9B723C}"/>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B5FDDDE6-5CF3-4389-80EA-F14C5E72D4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A829E6E0-D054-4DE0-BC8B-CCE8C2B047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849DDD2C-47EE-4296-842C-9761150B2F3C}"/>
              </a:ext>
            </a:extLst>
          </p:cNvPr>
          <p:cNvSpPr>
            <a:spLocks noGrp="1"/>
          </p:cNvSpPr>
          <p:nvPr>
            <p:ph type="dt" sz="half" idx="10"/>
          </p:nvPr>
        </p:nvSpPr>
        <p:spPr/>
        <p:txBody>
          <a:bodyPr/>
          <a:lstStyle/>
          <a:p>
            <a:fld id="{8F381235-19C1-4E0E-A222-AF852201EB24}" type="datetimeFigureOut">
              <a:rPr lang="de-DE" smtClean="0"/>
              <a:t>06.02.2025</a:t>
            </a:fld>
            <a:endParaRPr lang="de-DE"/>
          </a:p>
        </p:txBody>
      </p:sp>
      <p:sp>
        <p:nvSpPr>
          <p:cNvPr id="6" name="Fußzeilenplatzhalter 5">
            <a:extLst>
              <a:ext uri="{FF2B5EF4-FFF2-40B4-BE49-F238E27FC236}">
                <a16:creationId xmlns:a16="http://schemas.microsoft.com/office/drawing/2014/main" id="{F514C211-2C2D-4EFC-BD74-48DB747130E3}"/>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1E187C5-0B5D-4CA1-B0DE-B6304B193676}"/>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2208196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459410-A12F-46B2-B8CF-8BEA4C0988DB}"/>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A64A7637-FF37-4F45-BB11-9A24829230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2B5F4AE9-539B-46A5-86F6-F3A5B8DC5A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E733F17-F0E5-4341-B020-DD9F9DF8FE08}"/>
              </a:ext>
            </a:extLst>
          </p:cNvPr>
          <p:cNvSpPr>
            <a:spLocks noGrp="1"/>
          </p:cNvSpPr>
          <p:nvPr>
            <p:ph type="dt" sz="half" idx="10"/>
          </p:nvPr>
        </p:nvSpPr>
        <p:spPr/>
        <p:txBody>
          <a:bodyPr/>
          <a:lstStyle/>
          <a:p>
            <a:fld id="{8F381235-19C1-4E0E-A222-AF852201EB24}" type="datetimeFigureOut">
              <a:rPr lang="de-DE" smtClean="0"/>
              <a:t>06.02.2025</a:t>
            </a:fld>
            <a:endParaRPr lang="de-DE"/>
          </a:p>
        </p:txBody>
      </p:sp>
      <p:sp>
        <p:nvSpPr>
          <p:cNvPr id="6" name="Fußzeilenplatzhalter 5">
            <a:extLst>
              <a:ext uri="{FF2B5EF4-FFF2-40B4-BE49-F238E27FC236}">
                <a16:creationId xmlns:a16="http://schemas.microsoft.com/office/drawing/2014/main" id="{1954DA66-955E-4B31-B894-91327F7223F9}"/>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47E8FD1A-4A11-42B3-8C1B-1175271D1798}"/>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1268201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3323CEA1-0EB8-4EDF-998B-2A3329BF63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8C659617-B1C1-4541-99CA-8A6347285B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AC2F94D-DEE6-4EBD-A580-6A7BA59BFB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381235-19C1-4E0E-A222-AF852201EB24}" type="datetimeFigureOut">
              <a:rPr lang="de-DE" smtClean="0"/>
              <a:t>06.02.2025</a:t>
            </a:fld>
            <a:endParaRPr lang="de-DE"/>
          </a:p>
        </p:txBody>
      </p:sp>
      <p:sp>
        <p:nvSpPr>
          <p:cNvPr id="5" name="Fußzeilenplatzhalter 4">
            <a:extLst>
              <a:ext uri="{FF2B5EF4-FFF2-40B4-BE49-F238E27FC236}">
                <a16:creationId xmlns:a16="http://schemas.microsoft.com/office/drawing/2014/main" id="{95FA43B8-7347-47A2-84A1-36F6FD5813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BF551DDF-2344-4F46-A6CF-54E125B7C6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2ACDC1-B553-4347-9EA0-526F5CD8C285}" type="slidenum">
              <a:rPr lang="de-DE" smtClean="0"/>
              <a:t>‹Nr.›</a:t>
            </a:fld>
            <a:endParaRPr lang="de-DE"/>
          </a:p>
        </p:txBody>
      </p:sp>
    </p:spTree>
    <p:extLst>
      <p:ext uri="{BB962C8B-B14F-4D97-AF65-F5344CB8AC3E}">
        <p14:creationId xmlns:p14="http://schemas.microsoft.com/office/powerpoint/2010/main" val="40102237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prechblase: oval 7">
            <a:extLst>
              <a:ext uri="{FF2B5EF4-FFF2-40B4-BE49-F238E27FC236}">
                <a16:creationId xmlns:a16="http://schemas.microsoft.com/office/drawing/2014/main" id="{1662D044-75FD-4455-89A6-2D7EAC735A57}"/>
              </a:ext>
            </a:extLst>
          </p:cNvPr>
          <p:cNvSpPr/>
          <p:nvPr/>
        </p:nvSpPr>
        <p:spPr>
          <a:xfrm>
            <a:off x="6648209" y="1024093"/>
            <a:ext cx="5250323" cy="1398491"/>
          </a:xfrm>
          <a:prstGeom prst="wedgeEllipseCallout">
            <a:avLst>
              <a:gd name="adj1" fmla="val -55879"/>
              <a:gd name="adj2" fmla="val 40705"/>
            </a:avLst>
          </a:prstGeom>
          <a:solidFill>
            <a:schemeClr val="bg1">
              <a:lumMod val="6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dirty="0">
              <a:solidFill>
                <a:schemeClr val="tx1"/>
              </a:solidFill>
            </a:endParaRPr>
          </a:p>
          <a:p>
            <a:pPr algn="ctr"/>
            <a:endParaRPr lang="de-DE" sz="2400" dirty="0">
              <a:solidFill>
                <a:schemeClr val="tx1"/>
              </a:solidFill>
            </a:endParaRPr>
          </a:p>
          <a:p>
            <a:pPr algn="ctr"/>
            <a:r>
              <a:rPr lang="de-DE" sz="2400" dirty="0">
                <a:solidFill>
                  <a:schemeClr val="tx1"/>
                </a:solidFill>
              </a:rPr>
              <a:t>Nennen Sie die gesetzlichen Bestimmungen!</a:t>
            </a:r>
          </a:p>
        </p:txBody>
      </p:sp>
      <p:sp>
        <p:nvSpPr>
          <p:cNvPr id="2" name="Abgerundetes Rechteck 1"/>
          <p:cNvSpPr/>
          <p:nvPr/>
        </p:nvSpPr>
        <p:spPr>
          <a:xfrm>
            <a:off x="2899732" y="84289"/>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178019">
            <a:off x="623765" y="155591"/>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D11</a:t>
            </a: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3" name="Rechteck: abgerundete Ecken 2">
            <a:extLst>
              <a:ext uri="{FF2B5EF4-FFF2-40B4-BE49-F238E27FC236}">
                <a16:creationId xmlns:a16="http://schemas.microsoft.com/office/drawing/2014/main" id="{EF1DD9D5-4CE8-42C9-A5B5-88E3E783D91F}"/>
              </a:ext>
            </a:extLst>
          </p:cNvPr>
          <p:cNvSpPr/>
          <p:nvPr/>
        </p:nvSpPr>
        <p:spPr>
          <a:xfrm>
            <a:off x="521471" y="2360865"/>
            <a:ext cx="7911548" cy="1673543"/>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a) Die Eltern des 13-jährigen Jens haben die gemeinsame elterliche Sorge und leben getrennt. Jens hat seinen gewöhnlichen Aufenthalt bei der Mutter und soll demnächst ein Gymnasium besuchen. Der Vater hat dafür ein Internat herausgesucht und die Mutter möchte das Jens auf eine wohnungsnahe Schule geht.</a:t>
            </a:r>
          </a:p>
        </p:txBody>
      </p:sp>
      <p:sp>
        <p:nvSpPr>
          <p:cNvPr id="4" name="Rechteck: abgerundete Ecken 3">
            <a:extLst>
              <a:ext uri="{FF2B5EF4-FFF2-40B4-BE49-F238E27FC236}">
                <a16:creationId xmlns:a16="http://schemas.microsoft.com/office/drawing/2014/main" id="{2ED4369A-8D65-4FBE-8AAF-C07701E34126}"/>
              </a:ext>
            </a:extLst>
          </p:cNvPr>
          <p:cNvSpPr/>
          <p:nvPr/>
        </p:nvSpPr>
        <p:spPr>
          <a:xfrm>
            <a:off x="2140451" y="3986434"/>
            <a:ext cx="9504584" cy="2450751"/>
          </a:xfrm>
          <a:prstGeom prst="round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dirty="0">
                <a:solidFill>
                  <a:schemeClr val="tx1"/>
                </a:solidFill>
              </a:rPr>
              <a:t>Angelegenheit von erheblicher Bedeutung, die Eltern müssen sich einigen (§ 1687 I 1 BGB)</a:t>
            </a:r>
          </a:p>
          <a:p>
            <a:r>
              <a:rPr lang="de-DE" sz="2400" dirty="0">
                <a:solidFill>
                  <a:schemeClr val="tx1"/>
                </a:solidFill>
              </a:rPr>
              <a:t>einigen sich die Eltern nicht, so kann der Richter auf Antrag eines Elternteils die Entscheidung einem Elternteil übertragen </a:t>
            </a:r>
          </a:p>
          <a:p>
            <a:r>
              <a:rPr lang="de-DE" sz="2400" dirty="0">
                <a:solidFill>
                  <a:schemeClr val="tx1"/>
                </a:solidFill>
              </a:rPr>
              <a:t>(§ 1628 S. 1 BGB) </a:t>
            </a:r>
          </a:p>
        </p:txBody>
      </p:sp>
      <p:sp>
        <p:nvSpPr>
          <p:cNvPr id="6" name="Sprechblase: oval 5">
            <a:extLst>
              <a:ext uri="{FF2B5EF4-FFF2-40B4-BE49-F238E27FC236}">
                <a16:creationId xmlns:a16="http://schemas.microsoft.com/office/drawing/2014/main" id="{1237237B-2487-457D-A84B-0DCD4D7B039D}"/>
              </a:ext>
            </a:extLst>
          </p:cNvPr>
          <p:cNvSpPr/>
          <p:nvPr/>
        </p:nvSpPr>
        <p:spPr>
          <a:xfrm>
            <a:off x="6187757" y="379857"/>
            <a:ext cx="4845499" cy="1398491"/>
          </a:xfrm>
          <a:prstGeom prst="wedgeEllipseCallout">
            <a:avLst>
              <a:gd name="adj1" fmla="val -55879"/>
              <a:gd name="adj2" fmla="val 40705"/>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a:solidFill>
                  <a:schemeClr val="tx1"/>
                </a:solidFill>
              </a:rPr>
              <a:t>Wer darf hier entscheiden? Begründen Sie kurz Ihre Antwort!</a:t>
            </a:r>
          </a:p>
        </p:txBody>
      </p:sp>
    </p:spTree>
    <p:extLst>
      <p:ext uri="{BB962C8B-B14F-4D97-AF65-F5344CB8AC3E}">
        <p14:creationId xmlns:p14="http://schemas.microsoft.com/office/powerpoint/2010/main" val="2329320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prechblase: oval 7">
            <a:extLst>
              <a:ext uri="{FF2B5EF4-FFF2-40B4-BE49-F238E27FC236}">
                <a16:creationId xmlns:a16="http://schemas.microsoft.com/office/drawing/2014/main" id="{1662D044-75FD-4455-89A6-2D7EAC735A57}"/>
              </a:ext>
            </a:extLst>
          </p:cNvPr>
          <p:cNvSpPr/>
          <p:nvPr/>
        </p:nvSpPr>
        <p:spPr>
          <a:xfrm>
            <a:off x="6648209" y="1024093"/>
            <a:ext cx="5250323" cy="1398491"/>
          </a:xfrm>
          <a:prstGeom prst="wedgeEllipseCallout">
            <a:avLst>
              <a:gd name="adj1" fmla="val -55879"/>
              <a:gd name="adj2" fmla="val 40705"/>
            </a:avLst>
          </a:prstGeom>
          <a:solidFill>
            <a:schemeClr val="bg1">
              <a:lumMod val="6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dirty="0">
              <a:solidFill>
                <a:schemeClr val="tx1"/>
              </a:solidFill>
            </a:endParaRPr>
          </a:p>
          <a:p>
            <a:pPr algn="ctr"/>
            <a:endParaRPr lang="de-DE" sz="2400" dirty="0">
              <a:solidFill>
                <a:schemeClr val="tx1"/>
              </a:solidFill>
            </a:endParaRPr>
          </a:p>
          <a:p>
            <a:pPr algn="ctr"/>
            <a:r>
              <a:rPr lang="de-DE" sz="2400" dirty="0">
                <a:solidFill>
                  <a:schemeClr val="tx1"/>
                </a:solidFill>
              </a:rPr>
              <a:t>Nennen Sie die gesetzlichen Bestimmungen!</a:t>
            </a:r>
          </a:p>
        </p:txBody>
      </p:sp>
      <p:sp>
        <p:nvSpPr>
          <p:cNvPr id="2" name="Abgerundetes Rechteck 1"/>
          <p:cNvSpPr/>
          <p:nvPr/>
        </p:nvSpPr>
        <p:spPr>
          <a:xfrm>
            <a:off x="2899732" y="84289"/>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178019">
            <a:off x="623765" y="155591"/>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D11</a:t>
            </a: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3" name="Rechteck: abgerundete Ecken 2">
            <a:extLst>
              <a:ext uri="{FF2B5EF4-FFF2-40B4-BE49-F238E27FC236}">
                <a16:creationId xmlns:a16="http://schemas.microsoft.com/office/drawing/2014/main" id="{EF1DD9D5-4CE8-42C9-A5B5-88E3E783D91F}"/>
              </a:ext>
            </a:extLst>
          </p:cNvPr>
          <p:cNvSpPr/>
          <p:nvPr/>
        </p:nvSpPr>
        <p:spPr>
          <a:xfrm>
            <a:off x="434385" y="2478583"/>
            <a:ext cx="7911548" cy="1956834"/>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b) Die Eltern der 8-jährigen Melanie haben die gemeinsame elterliche Sorge und leben getrennt. Melanie hat ihren gewöhnlichen Aufenthalt bei der Mutter. Melanie möchte am Wochenende die Geburtstagsfeier ihrer Freundin Nina besuchen. Es soll eine Übernachtungsparty stattfinden.</a:t>
            </a:r>
          </a:p>
        </p:txBody>
      </p:sp>
      <p:sp>
        <p:nvSpPr>
          <p:cNvPr id="4" name="Rechteck: abgerundete Ecken 3">
            <a:extLst>
              <a:ext uri="{FF2B5EF4-FFF2-40B4-BE49-F238E27FC236}">
                <a16:creationId xmlns:a16="http://schemas.microsoft.com/office/drawing/2014/main" id="{2ED4369A-8D65-4FBE-8AAF-C07701E34126}"/>
              </a:ext>
            </a:extLst>
          </p:cNvPr>
          <p:cNvSpPr/>
          <p:nvPr/>
        </p:nvSpPr>
        <p:spPr>
          <a:xfrm>
            <a:off x="2024336" y="4379417"/>
            <a:ext cx="9504584" cy="1398492"/>
          </a:xfrm>
          <a:prstGeom prst="round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a:solidFill>
                  <a:schemeClr val="tx1"/>
                </a:solidFill>
              </a:rPr>
              <a:t>Angelegenheit des täglichen Lebens, die Mutter, bei der sich Melanie aufhält kann alleine entscheiden </a:t>
            </a:r>
            <a:br>
              <a:rPr lang="de-DE" sz="2400">
                <a:solidFill>
                  <a:schemeClr val="tx1"/>
                </a:solidFill>
              </a:rPr>
            </a:br>
            <a:r>
              <a:rPr lang="de-DE" sz="2400">
                <a:solidFill>
                  <a:schemeClr val="tx1"/>
                </a:solidFill>
              </a:rPr>
              <a:t>(§ 1687 I 2 + 3 BGB)</a:t>
            </a:r>
            <a:endParaRPr lang="de-DE" sz="2400" dirty="0">
              <a:solidFill>
                <a:schemeClr val="tx1"/>
              </a:solidFill>
            </a:endParaRPr>
          </a:p>
        </p:txBody>
      </p:sp>
      <p:sp>
        <p:nvSpPr>
          <p:cNvPr id="6" name="Sprechblase: oval 5">
            <a:extLst>
              <a:ext uri="{FF2B5EF4-FFF2-40B4-BE49-F238E27FC236}">
                <a16:creationId xmlns:a16="http://schemas.microsoft.com/office/drawing/2014/main" id="{1237237B-2487-457D-A84B-0DCD4D7B039D}"/>
              </a:ext>
            </a:extLst>
          </p:cNvPr>
          <p:cNvSpPr/>
          <p:nvPr/>
        </p:nvSpPr>
        <p:spPr>
          <a:xfrm>
            <a:off x="6187757" y="379857"/>
            <a:ext cx="4845499" cy="1398491"/>
          </a:xfrm>
          <a:prstGeom prst="wedgeEllipseCallout">
            <a:avLst>
              <a:gd name="adj1" fmla="val -55879"/>
              <a:gd name="adj2" fmla="val 40705"/>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a:solidFill>
                  <a:schemeClr val="tx1"/>
                </a:solidFill>
              </a:rPr>
              <a:t>Wer darf hier entscheiden? Begründen Sie kurz Ihre Antwort!</a:t>
            </a:r>
          </a:p>
        </p:txBody>
      </p:sp>
    </p:spTree>
    <p:extLst>
      <p:ext uri="{BB962C8B-B14F-4D97-AF65-F5344CB8AC3E}">
        <p14:creationId xmlns:p14="http://schemas.microsoft.com/office/powerpoint/2010/main" val="3729429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prechblase: oval 7">
            <a:extLst>
              <a:ext uri="{FF2B5EF4-FFF2-40B4-BE49-F238E27FC236}">
                <a16:creationId xmlns:a16="http://schemas.microsoft.com/office/drawing/2014/main" id="{1662D044-75FD-4455-89A6-2D7EAC735A57}"/>
              </a:ext>
            </a:extLst>
          </p:cNvPr>
          <p:cNvSpPr/>
          <p:nvPr/>
        </p:nvSpPr>
        <p:spPr>
          <a:xfrm>
            <a:off x="6648209" y="1024093"/>
            <a:ext cx="5250323" cy="1398491"/>
          </a:xfrm>
          <a:prstGeom prst="wedgeEllipseCallout">
            <a:avLst>
              <a:gd name="adj1" fmla="val -55879"/>
              <a:gd name="adj2" fmla="val 40705"/>
            </a:avLst>
          </a:prstGeom>
          <a:solidFill>
            <a:schemeClr val="bg1">
              <a:lumMod val="6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dirty="0">
              <a:solidFill>
                <a:schemeClr val="tx1"/>
              </a:solidFill>
            </a:endParaRPr>
          </a:p>
          <a:p>
            <a:pPr algn="ctr"/>
            <a:endParaRPr lang="de-DE" sz="2400" dirty="0">
              <a:solidFill>
                <a:schemeClr val="tx1"/>
              </a:solidFill>
            </a:endParaRPr>
          </a:p>
          <a:p>
            <a:pPr algn="ctr"/>
            <a:r>
              <a:rPr lang="de-DE" sz="2400" dirty="0">
                <a:solidFill>
                  <a:schemeClr val="tx1"/>
                </a:solidFill>
              </a:rPr>
              <a:t>Nennen Sie die gesetzlichen Bestimmungen!</a:t>
            </a:r>
          </a:p>
        </p:txBody>
      </p:sp>
      <p:sp>
        <p:nvSpPr>
          <p:cNvPr id="2" name="Abgerundetes Rechteck 1"/>
          <p:cNvSpPr/>
          <p:nvPr/>
        </p:nvSpPr>
        <p:spPr>
          <a:xfrm>
            <a:off x="2899732" y="84289"/>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178019">
            <a:off x="623765" y="155591"/>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D11</a:t>
            </a: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3" name="Rechteck: abgerundete Ecken 2">
            <a:extLst>
              <a:ext uri="{FF2B5EF4-FFF2-40B4-BE49-F238E27FC236}">
                <a16:creationId xmlns:a16="http://schemas.microsoft.com/office/drawing/2014/main" id="{EF1DD9D5-4CE8-42C9-A5B5-88E3E783D91F}"/>
              </a:ext>
            </a:extLst>
          </p:cNvPr>
          <p:cNvSpPr/>
          <p:nvPr/>
        </p:nvSpPr>
        <p:spPr>
          <a:xfrm>
            <a:off x="434385" y="2924399"/>
            <a:ext cx="7911548" cy="1511018"/>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c) Die Eltern der 12-jährigen Fiona haben die gemeinsame elterliche Sorge und leben getrennt. Fiona hat ihren gewöhnlichen Aufenthalt bei der Mutter. Fiona möchte eine Probestunde in einer Ballettschule besuchen.</a:t>
            </a:r>
          </a:p>
        </p:txBody>
      </p:sp>
      <p:sp>
        <p:nvSpPr>
          <p:cNvPr id="4" name="Rechteck: abgerundete Ecken 3">
            <a:extLst>
              <a:ext uri="{FF2B5EF4-FFF2-40B4-BE49-F238E27FC236}">
                <a16:creationId xmlns:a16="http://schemas.microsoft.com/office/drawing/2014/main" id="{2ED4369A-8D65-4FBE-8AAF-C07701E34126}"/>
              </a:ext>
            </a:extLst>
          </p:cNvPr>
          <p:cNvSpPr/>
          <p:nvPr/>
        </p:nvSpPr>
        <p:spPr>
          <a:xfrm>
            <a:off x="2024336" y="4379417"/>
            <a:ext cx="9504584" cy="1398492"/>
          </a:xfrm>
          <a:prstGeom prst="round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a:solidFill>
                  <a:schemeClr val="tx1"/>
                </a:solidFill>
              </a:rPr>
              <a:t>Angelegenheit des täglichen Lebens, die Mutter, bei der sich Melanie aufhält kann alleine entscheiden </a:t>
            </a:r>
            <a:br>
              <a:rPr lang="de-DE" sz="2400">
                <a:solidFill>
                  <a:schemeClr val="tx1"/>
                </a:solidFill>
              </a:rPr>
            </a:br>
            <a:r>
              <a:rPr lang="de-DE" sz="2400">
                <a:solidFill>
                  <a:schemeClr val="tx1"/>
                </a:solidFill>
              </a:rPr>
              <a:t>(§ 1687 I 2 + 3 BGB)</a:t>
            </a:r>
            <a:endParaRPr lang="de-DE" sz="2400" dirty="0">
              <a:solidFill>
                <a:schemeClr val="tx1"/>
              </a:solidFill>
            </a:endParaRPr>
          </a:p>
        </p:txBody>
      </p:sp>
      <p:sp>
        <p:nvSpPr>
          <p:cNvPr id="6" name="Sprechblase: oval 5">
            <a:extLst>
              <a:ext uri="{FF2B5EF4-FFF2-40B4-BE49-F238E27FC236}">
                <a16:creationId xmlns:a16="http://schemas.microsoft.com/office/drawing/2014/main" id="{1237237B-2487-457D-A84B-0DCD4D7B039D}"/>
              </a:ext>
            </a:extLst>
          </p:cNvPr>
          <p:cNvSpPr/>
          <p:nvPr/>
        </p:nvSpPr>
        <p:spPr>
          <a:xfrm>
            <a:off x="6187757" y="379857"/>
            <a:ext cx="4845499" cy="1398491"/>
          </a:xfrm>
          <a:prstGeom prst="wedgeEllipseCallout">
            <a:avLst>
              <a:gd name="adj1" fmla="val -55879"/>
              <a:gd name="adj2" fmla="val 40705"/>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a:solidFill>
                  <a:schemeClr val="tx1"/>
                </a:solidFill>
              </a:rPr>
              <a:t>Wer darf hier entscheiden? Begründen Sie kurz Ihre Antwort!</a:t>
            </a:r>
          </a:p>
        </p:txBody>
      </p:sp>
    </p:spTree>
    <p:extLst>
      <p:ext uri="{BB962C8B-B14F-4D97-AF65-F5344CB8AC3E}">
        <p14:creationId xmlns:p14="http://schemas.microsoft.com/office/powerpoint/2010/main" val="2891519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prechblase: oval 7">
            <a:extLst>
              <a:ext uri="{FF2B5EF4-FFF2-40B4-BE49-F238E27FC236}">
                <a16:creationId xmlns:a16="http://schemas.microsoft.com/office/drawing/2014/main" id="{1662D044-75FD-4455-89A6-2D7EAC735A57}"/>
              </a:ext>
            </a:extLst>
          </p:cNvPr>
          <p:cNvSpPr/>
          <p:nvPr/>
        </p:nvSpPr>
        <p:spPr>
          <a:xfrm>
            <a:off x="6648209" y="1024093"/>
            <a:ext cx="5250323" cy="1398491"/>
          </a:xfrm>
          <a:prstGeom prst="wedgeEllipseCallout">
            <a:avLst>
              <a:gd name="adj1" fmla="val -55879"/>
              <a:gd name="adj2" fmla="val 40705"/>
            </a:avLst>
          </a:prstGeom>
          <a:solidFill>
            <a:schemeClr val="bg1">
              <a:lumMod val="6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dirty="0">
              <a:solidFill>
                <a:schemeClr val="tx1"/>
              </a:solidFill>
            </a:endParaRPr>
          </a:p>
          <a:p>
            <a:pPr algn="ctr"/>
            <a:endParaRPr lang="de-DE" sz="2400" dirty="0">
              <a:solidFill>
                <a:schemeClr val="tx1"/>
              </a:solidFill>
            </a:endParaRPr>
          </a:p>
          <a:p>
            <a:pPr algn="ctr"/>
            <a:r>
              <a:rPr lang="de-DE" sz="2400" dirty="0">
                <a:solidFill>
                  <a:schemeClr val="tx1"/>
                </a:solidFill>
              </a:rPr>
              <a:t>Nennen Sie die gesetzlichen Bestimmungen!</a:t>
            </a:r>
          </a:p>
        </p:txBody>
      </p:sp>
      <p:sp>
        <p:nvSpPr>
          <p:cNvPr id="2" name="Abgerundetes Rechteck 1"/>
          <p:cNvSpPr/>
          <p:nvPr/>
        </p:nvSpPr>
        <p:spPr>
          <a:xfrm>
            <a:off x="2899732" y="84289"/>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178019">
            <a:off x="623765" y="155591"/>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D11</a:t>
            </a: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3" name="Rechteck: abgerundete Ecken 2">
            <a:extLst>
              <a:ext uri="{FF2B5EF4-FFF2-40B4-BE49-F238E27FC236}">
                <a16:creationId xmlns:a16="http://schemas.microsoft.com/office/drawing/2014/main" id="{EF1DD9D5-4CE8-42C9-A5B5-88E3E783D91F}"/>
              </a:ext>
            </a:extLst>
          </p:cNvPr>
          <p:cNvSpPr/>
          <p:nvPr/>
        </p:nvSpPr>
        <p:spPr>
          <a:xfrm>
            <a:off x="434385" y="2632259"/>
            <a:ext cx="7911548" cy="1803158"/>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d) Die Eltern des 5-jährigen Lukas haben die gemeinsame elterliche Sorge und leben getrennt. Lukas hat seinen gewöhnlichen Aufenthalt bei der Mutter und muss sich demnächst einem geplanten operativen Eingriff unterziehen. Da er häufig an Ohrenentzündungen leidet, sollen ihm Paukenröhrchen eingesetzt werden.</a:t>
            </a:r>
          </a:p>
        </p:txBody>
      </p:sp>
      <p:sp>
        <p:nvSpPr>
          <p:cNvPr id="4" name="Rechteck: abgerundete Ecken 3">
            <a:extLst>
              <a:ext uri="{FF2B5EF4-FFF2-40B4-BE49-F238E27FC236}">
                <a16:creationId xmlns:a16="http://schemas.microsoft.com/office/drawing/2014/main" id="{2ED4369A-8D65-4FBE-8AAF-C07701E34126}"/>
              </a:ext>
            </a:extLst>
          </p:cNvPr>
          <p:cNvSpPr/>
          <p:nvPr/>
        </p:nvSpPr>
        <p:spPr>
          <a:xfrm>
            <a:off x="2024336" y="4379417"/>
            <a:ext cx="9504584" cy="1803158"/>
          </a:xfrm>
          <a:prstGeom prst="round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a:solidFill>
                  <a:schemeClr val="tx1"/>
                </a:solidFill>
              </a:rPr>
              <a:t>Angelegenheit von erheblicher Bedeutung, die Eltern müssen sich einigen (§ 1687 I 1 BGB)</a:t>
            </a:r>
          </a:p>
          <a:p>
            <a:r>
              <a:rPr lang="de-DE" sz="2400">
                <a:solidFill>
                  <a:schemeClr val="tx1"/>
                </a:solidFill>
              </a:rPr>
              <a:t>einigen sich die Eltern nicht, so kann der Richter auf Antrag eines Elternteils die Entscheidung einem Elternteil übertragen (§ 1628 S. 1 BGB)</a:t>
            </a:r>
            <a:endParaRPr lang="de-DE" sz="2400" dirty="0">
              <a:solidFill>
                <a:schemeClr val="tx1"/>
              </a:solidFill>
            </a:endParaRPr>
          </a:p>
        </p:txBody>
      </p:sp>
      <p:sp>
        <p:nvSpPr>
          <p:cNvPr id="6" name="Sprechblase: oval 5">
            <a:extLst>
              <a:ext uri="{FF2B5EF4-FFF2-40B4-BE49-F238E27FC236}">
                <a16:creationId xmlns:a16="http://schemas.microsoft.com/office/drawing/2014/main" id="{1237237B-2487-457D-A84B-0DCD4D7B039D}"/>
              </a:ext>
            </a:extLst>
          </p:cNvPr>
          <p:cNvSpPr/>
          <p:nvPr/>
        </p:nvSpPr>
        <p:spPr>
          <a:xfrm>
            <a:off x="6187757" y="379857"/>
            <a:ext cx="4845499" cy="1398491"/>
          </a:xfrm>
          <a:prstGeom prst="wedgeEllipseCallout">
            <a:avLst>
              <a:gd name="adj1" fmla="val -55879"/>
              <a:gd name="adj2" fmla="val 40705"/>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a:solidFill>
                  <a:schemeClr val="tx1"/>
                </a:solidFill>
              </a:rPr>
              <a:t>Wer darf hier entscheiden? Begründen Sie kurz Ihre Antwort!</a:t>
            </a:r>
          </a:p>
        </p:txBody>
      </p:sp>
    </p:spTree>
    <p:extLst>
      <p:ext uri="{BB962C8B-B14F-4D97-AF65-F5344CB8AC3E}">
        <p14:creationId xmlns:p14="http://schemas.microsoft.com/office/powerpoint/2010/main" val="2492366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403</Words>
  <Application>Microsoft Office PowerPoint</Application>
  <PresentationFormat>Breitbild</PresentationFormat>
  <Paragraphs>47</Paragraphs>
  <Slides>4</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4</vt:i4>
      </vt:variant>
    </vt:vector>
  </HeadingPairs>
  <TitlesOfParts>
    <vt:vector size="9" baseType="lpstr">
      <vt:lpstr>Arial</vt:lpstr>
      <vt:lpstr>Calibri</vt:lpstr>
      <vt:lpstr>Calibri Light</vt:lpstr>
      <vt:lpstr>MV Boli</vt:lpstr>
      <vt:lpstr>Office</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Carus, Natascha</dc:creator>
  <cp:lastModifiedBy>Carus, Natascha</cp:lastModifiedBy>
  <cp:revision>14</cp:revision>
  <dcterms:created xsi:type="dcterms:W3CDTF">2025-01-06T11:40:08Z</dcterms:created>
  <dcterms:modified xsi:type="dcterms:W3CDTF">2025-02-06T13:03:15Z</dcterms:modified>
</cp:coreProperties>
</file>