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64" r:id="rId4"/>
    <p:sldId id="268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7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Oval 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76279" y="1792223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/>
                </a:solidFill>
              </a:defRPr>
            </a:lvl1pPr>
          </a:lstStyle>
          <a:p>
            <a:fld id="{D200B3F0-A9BC-48CE-8EB6-ECE965069900}" type="datetimeFigureOut">
              <a:rPr lang="en-US" dirty="0"/>
              <a:pPr/>
              <a:t>10/2/2024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63575" y="3226820"/>
            <a:ext cx="3859795" cy="304801"/>
          </a:xfrm>
        </p:spPr>
        <p:txBody>
          <a:bodyPr anchor="b"/>
          <a:lstStyle>
            <a:lvl1pPr>
              <a:defRPr b="0" i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17" name="Rectangle 16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/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965945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6" y="5532683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9FFFF-3106-4DDB-AA62-0C80862170D6}" type="datetimeFigureOut">
              <a:rPr lang="en-US" dirty="0"/>
              <a:t>10/2/2024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3416"/>
            <a:ext cx="8825659" cy="1379755"/>
          </a:xfrm>
        </p:spPr>
        <p:txBody>
          <a:bodyPr anchor="ctr"/>
          <a:lstStyle>
            <a:lvl1pPr>
              <a:defRPr sz="40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A38B7-AE95-4DC8-9A51-7A71F545B098}" type="datetimeFigureOut">
              <a:rPr lang="en-US" dirty="0"/>
              <a:t>10/2/2024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Zita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6" name="Rectangle 1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1" name="TextBox 10"/>
          <p:cNvSpPr txBox="1"/>
          <p:nvPr/>
        </p:nvSpPr>
        <p:spPr bwMode="gray">
          <a:xfrm>
            <a:off x="898295" y="603589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705137" y="2613787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980517"/>
            <a:ext cx="8460983" cy="2705034"/>
          </a:xfrm>
        </p:spPr>
        <p:txBody>
          <a:bodyPr anchor="ctr"/>
          <a:lstStyle>
            <a:lvl1pPr>
              <a:defRPr sz="40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86515"/>
            <a:ext cx="7725772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14393"/>
            <a:ext cx="8825659" cy="1012664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1EC2B-8188-4AC2-9F0D-8D09C51D505A}" type="datetimeFigureOut">
              <a:rPr lang="en-US" dirty="0"/>
              <a:t>10/2/2024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24" name="Rectangle 23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nskar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2404477"/>
            <a:ext cx="8825659" cy="178870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8587" y="5024967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2B75E-944F-430B-BE5F-C69FA8823C04}" type="datetimeFigureOut">
              <a:rPr lang="en-US" dirty="0"/>
              <a:t>10/2/2024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p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Placeholder 1"/>
          <p:cNvSpPr>
            <a:spLocks noGrp="1"/>
          </p:cNvSpPr>
          <p:nvPr>
            <p:ph type="title"/>
          </p:nvPr>
        </p:nvSpPr>
        <p:spPr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10999"/>
            <a:ext cx="312916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87261"/>
            <a:ext cx="3129168" cy="283979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10999"/>
            <a:ext cx="31453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87261"/>
            <a:ext cx="3145380" cy="283979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1" y="2603500"/>
            <a:ext cx="3157448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87261"/>
            <a:ext cx="3161029" cy="2839794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E0DC7-7F53-471C-A711-B3DA6F2535F3}" type="datetimeFigureOut">
              <a:rPr lang="en-US" dirty="0"/>
              <a:t>10/2/2024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Bildsp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>
            <a:lvl1pPr>
              <a:defRPr sz="36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20744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11246"/>
            <a:ext cx="2691242" cy="1583764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3" y="5109107"/>
            <a:ext cx="3020745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5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42840"/>
            <a:ext cx="2691242" cy="155217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09107"/>
            <a:ext cx="3050438" cy="92140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4" y="4532845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18992"/>
            <a:ext cx="2691242" cy="1576018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4" y="5109107"/>
            <a:ext cx="3054127" cy="89634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cxnSp>
        <p:nvCxnSpPr>
          <p:cNvPr id="21" name="Straight Connector 20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F4C9D-4618-451D-80C1-6A376BB42AB4}" type="datetimeFigureOut">
              <a:rPr lang="en-US" dirty="0"/>
              <a:t>10/2/2024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D2318-CE40-42F6-962A-4C6D6CF697DB}" type="datetimeFigureOut">
              <a:rPr lang="en-US" dirty="0"/>
              <a:t>10/2/2024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Rectangle 12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97430"/>
            <a:ext cx="1409965" cy="4729626"/>
          </a:xfrm>
        </p:spPr>
        <p:txBody>
          <a:bodyPr vert="eaVert" anchor="b" anchorCtr="0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97429"/>
            <a:ext cx="6247546" cy="4729627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76AC1-EB7F-4BEF-90D9-5764B50DAF8A}" type="datetimeFigureOut">
              <a:rPr lang="en-US" dirty="0"/>
              <a:t>10/2/2024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8" name="Rectangle 17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0712A-F861-4AB0-A754-4F5A2033CD4B}" type="datetimeFigureOut">
              <a:rPr lang="en-US" dirty="0"/>
              <a:t>10/2/2024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7644"/>
            <a:ext cx="4351023" cy="2283823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507B7-F2DC-4B2C-B14D-58A9766807A2}" type="datetimeFigureOut">
              <a:rPr lang="en-US" dirty="0"/>
              <a:t>10/2/2024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1368" y="2603500"/>
            <a:ext cx="4828744" cy="3416301"/>
          </a:xfrm>
        </p:spPr>
        <p:txBody>
          <a:bodyPr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1" y="2603500"/>
            <a:ext cx="4825159" cy="3377705"/>
          </a:xfrm>
        </p:spPr>
        <p:txBody>
          <a:bodyPr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A483D-5CB4-4842-8F2F-05D5276ACF63}" type="datetimeFigureOut">
              <a:rPr lang="en-US" dirty="0"/>
              <a:t>10/2/2024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36063"/>
            <a:ext cx="48251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212326"/>
            <a:ext cx="4825158" cy="2807476"/>
          </a:xfrm>
        </p:spPr>
        <p:txBody>
          <a:bodyPr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1" y="2603499"/>
            <a:ext cx="4825160" cy="60882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212327"/>
            <a:ext cx="4825159" cy="2807474"/>
          </a:xfrm>
        </p:spPr>
        <p:txBody>
          <a:bodyPr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CE32E-9DC0-47C8-A657-48F5C3E4A10B}" type="datetimeFigureOut">
              <a:rPr lang="en-US" dirty="0"/>
              <a:t>10/2/2024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F5C0D-8C3A-4771-A43D-83937FC700D4}" type="datetimeFigureOut">
              <a:rPr lang="en-US" dirty="0"/>
              <a:t>10/2/2024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3D2D6-FCC2-425A-A4A7-8058E8C01CB1}" type="datetimeFigureOut">
              <a:rPr lang="en-US" dirty="0"/>
              <a:t>10/2/2024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Rectangle 5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5" cy="4572000"/>
          </a:xfrm>
        </p:spPr>
        <p:txBody>
          <a:bodyPr anchor="ctr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F2683-E6E7-4CC3-9EEE-7854DD4F3545}" type="datetimeFigureOut">
              <a:rPr lang="en-US" dirty="0"/>
              <a:t>10/2/2024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59" cy="173566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2" y="1143000"/>
            <a:ext cx="3227192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20F81-B39D-4CBB-8BF3-5D6E395D0F72}" type="datetimeFigureOut">
              <a:rPr lang="en-US" dirty="0"/>
              <a:t>10/2/2024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Oval 40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9" name="Oval 3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8" name="Oval 3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9" name="Oval 48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6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9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0938" y="6394407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564B320A-89BA-47B2-A525-92E8D10B06E4}" type="datetimeFigureOut">
              <a:rPr lang="en-US" dirty="0"/>
              <a:t>10/2/2024</a:t>
            </a:fld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094570" y="1526875"/>
            <a:ext cx="8825658" cy="1637366"/>
          </a:xfrm>
        </p:spPr>
        <p:txBody>
          <a:bodyPr/>
          <a:lstStyle/>
          <a:p>
            <a:r>
              <a:rPr lang="de-DE" b="1" dirty="0" smtClean="0"/>
              <a:t>Prozessvoraussetzungen </a:t>
            </a:r>
            <a:endParaRPr lang="de-DE" b="1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4580626" y="3605842"/>
            <a:ext cx="6124755" cy="2032958"/>
          </a:xfrm>
        </p:spPr>
        <p:txBody>
          <a:bodyPr>
            <a:noAutofit/>
          </a:bodyPr>
          <a:lstStyle/>
          <a:p>
            <a:r>
              <a:rPr lang="de-DE" sz="2400" dirty="0" smtClean="0">
                <a:sym typeface="Wingdings" panose="05000000000000000000" pitchFamily="2" charset="2"/>
              </a:rPr>
              <a:t> </a:t>
            </a:r>
            <a:r>
              <a:rPr lang="de-DE" sz="2400" cap="none" dirty="0" smtClean="0">
                <a:sym typeface="Wingdings" panose="05000000000000000000" pitchFamily="2" charset="2"/>
              </a:rPr>
              <a:t>das Gericht betreffend </a:t>
            </a:r>
          </a:p>
          <a:p>
            <a:r>
              <a:rPr lang="de-DE" sz="2400" cap="none" dirty="0" smtClean="0">
                <a:sym typeface="Wingdings" panose="05000000000000000000" pitchFamily="2" charset="2"/>
              </a:rPr>
              <a:t> die Parteien betreffend</a:t>
            </a:r>
          </a:p>
          <a:p>
            <a:r>
              <a:rPr lang="de-DE" sz="2400" cap="none" dirty="0" smtClean="0">
                <a:sym typeface="Wingdings" panose="05000000000000000000" pitchFamily="2" charset="2"/>
              </a:rPr>
              <a:t> den Streitgegenstand betreffend  </a:t>
            </a:r>
            <a:endParaRPr lang="de-DE" sz="2400" cap="none" dirty="0"/>
          </a:p>
        </p:txBody>
      </p:sp>
    </p:spTree>
    <p:extLst>
      <p:ext uri="{BB962C8B-B14F-4D97-AF65-F5344CB8AC3E}">
        <p14:creationId xmlns:p14="http://schemas.microsoft.com/office/powerpoint/2010/main" val="3950303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15992" y="947920"/>
            <a:ext cx="9506310" cy="728480"/>
          </a:xfrm>
        </p:spPr>
        <p:txBody>
          <a:bodyPr/>
          <a:lstStyle/>
          <a:p>
            <a:r>
              <a:rPr lang="de-DE" sz="2400" dirty="0" smtClean="0"/>
              <a:t>Prozessvoraussetzungen</a:t>
            </a:r>
            <a:r>
              <a:rPr lang="de-DE" dirty="0" smtClean="0"/>
              <a:t> – das Gericht betreffend </a:t>
            </a:r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362310" y="2786332"/>
            <a:ext cx="11317856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de-DE" sz="3600" dirty="0" smtClean="0">
                <a:cs typeface="Arial" panose="020B0604020202020204" pitchFamily="34" charset="0"/>
              </a:rPr>
              <a:t>Parteien </a:t>
            </a:r>
            <a:r>
              <a:rPr lang="de-DE" sz="3600" dirty="0">
                <a:cs typeface="Arial" panose="020B0604020202020204" pitchFamily="34" charset="0"/>
              </a:rPr>
              <a:t>müssen der deutschen Gerichtsbarkeit unterworfen </a:t>
            </a:r>
            <a:r>
              <a:rPr lang="de-DE" sz="3600" dirty="0" smtClean="0">
                <a:cs typeface="Arial" panose="020B0604020202020204" pitchFamily="34" charset="0"/>
              </a:rPr>
              <a:t>sein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de-DE" sz="2000" dirty="0">
              <a:cs typeface="Arial" panose="020B0604020202020204" pitchFamily="34" charset="0"/>
            </a:endParaRP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de-DE" sz="3600" dirty="0">
                <a:cs typeface="Arial" panose="020B0604020202020204" pitchFamily="34" charset="0"/>
              </a:rPr>
              <a:t>Zulässigkeit des ordentlichen Rechtsweges </a:t>
            </a:r>
            <a:br>
              <a:rPr lang="de-DE" sz="3600" dirty="0">
                <a:cs typeface="Arial" panose="020B0604020202020204" pitchFamily="34" charset="0"/>
              </a:rPr>
            </a:br>
            <a:r>
              <a:rPr lang="de-DE" sz="3600" dirty="0">
                <a:cs typeface="Arial" panose="020B0604020202020204" pitchFamily="34" charset="0"/>
              </a:rPr>
              <a:t>(§ 12 GVG</a:t>
            </a:r>
            <a:r>
              <a:rPr lang="de-DE" sz="3600" dirty="0" smtClean="0">
                <a:cs typeface="Arial" panose="020B0604020202020204" pitchFamily="34" charset="0"/>
              </a:rPr>
              <a:t>)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de-DE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de-DE" sz="3600" dirty="0" smtClean="0">
                <a:cs typeface="Arial" panose="020B0604020202020204" pitchFamily="34" charset="0"/>
              </a:rPr>
              <a:t>örtliche</a:t>
            </a:r>
            <a:r>
              <a:rPr lang="de-DE" sz="3600" dirty="0">
                <a:cs typeface="Arial" panose="020B0604020202020204" pitchFamily="34" charset="0"/>
              </a:rPr>
              <a:t>, sachliche und funktionelle </a:t>
            </a:r>
            <a:r>
              <a:rPr lang="de-DE" sz="3600" dirty="0" smtClean="0">
                <a:cs typeface="Arial" panose="020B0604020202020204" pitchFamily="34" charset="0"/>
              </a:rPr>
              <a:t>Zuständigkeit</a:t>
            </a:r>
            <a:endParaRPr lang="de-DE" sz="2800" dirty="0"/>
          </a:p>
        </p:txBody>
      </p:sp>
    </p:spTree>
    <p:extLst>
      <p:ext uri="{BB962C8B-B14F-4D97-AF65-F5344CB8AC3E}">
        <p14:creationId xmlns:p14="http://schemas.microsoft.com/office/powerpoint/2010/main" val="1972441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55608" y="947920"/>
            <a:ext cx="9661584" cy="728480"/>
          </a:xfrm>
        </p:spPr>
        <p:txBody>
          <a:bodyPr/>
          <a:lstStyle/>
          <a:p>
            <a:r>
              <a:rPr lang="de-DE" sz="2400" dirty="0"/>
              <a:t>Prozessvoraussetzungen</a:t>
            </a:r>
            <a:r>
              <a:rPr lang="de-DE" dirty="0"/>
              <a:t> – </a:t>
            </a:r>
            <a:r>
              <a:rPr lang="de-DE" dirty="0" smtClean="0"/>
              <a:t>die Parteien </a:t>
            </a:r>
            <a:r>
              <a:rPr lang="de-DE" dirty="0"/>
              <a:t>betreffend </a:t>
            </a:r>
          </a:p>
        </p:txBody>
      </p:sp>
      <p:sp>
        <p:nvSpPr>
          <p:cNvPr id="4" name="Textfeld 3"/>
          <p:cNvSpPr txBox="1"/>
          <p:nvPr/>
        </p:nvSpPr>
        <p:spPr>
          <a:xfrm>
            <a:off x="655608" y="2553418"/>
            <a:ext cx="10860656" cy="37240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de-DE" sz="3600" dirty="0" smtClean="0"/>
              <a:t>Kläger und Beklagter</a:t>
            </a:r>
          </a:p>
          <a:p>
            <a:endParaRPr lang="de-DE" sz="1400" dirty="0" smtClean="0"/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de-DE" sz="3600" dirty="0" smtClean="0"/>
              <a:t>Parteifähigkeit</a:t>
            </a:r>
          </a:p>
          <a:p>
            <a:endParaRPr lang="de-DE" sz="1400" dirty="0" smtClean="0"/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de-DE" sz="3600" dirty="0" smtClean="0"/>
              <a:t>Rechtsfähigkeit</a:t>
            </a:r>
          </a:p>
          <a:p>
            <a:endParaRPr lang="de-DE" sz="1400" dirty="0" smtClean="0"/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de-DE" sz="3600" dirty="0" smtClean="0"/>
              <a:t>Prozessfähigkeit</a:t>
            </a:r>
          </a:p>
          <a:p>
            <a:endParaRPr lang="de-DE" sz="1400" dirty="0" smtClean="0"/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de-DE" sz="3600" dirty="0" smtClean="0"/>
              <a:t>Postulationsfähigkeit </a:t>
            </a:r>
            <a:endParaRPr lang="de-DE" sz="3600" dirty="0"/>
          </a:p>
        </p:txBody>
      </p:sp>
    </p:spTree>
    <p:extLst>
      <p:ext uri="{BB962C8B-B14F-4D97-AF65-F5344CB8AC3E}">
        <p14:creationId xmlns:p14="http://schemas.microsoft.com/office/powerpoint/2010/main" val="2972297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86596" y="947920"/>
            <a:ext cx="10170544" cy="728480"/>
          </a:xfrm>
        </p:spPr>
        <p:txBody>
          <a:bodyPr/>
          <a:lstStyle/>
          <a:p>
            <a:r>
              <a:rPr lang="de-DE" sz="2200" dirty="0"/>
              <a:t>Prozessvoraussetzungen</a:t>
            </a:r>
            <a:r>
              <a:rPr lang="de-DE" sz="2800" dirty="0"/>
              <a:t> – die </a:t>
            </a:r>
            <a:r>
              <a:rPr lang="de-DE" sz="2800" dirty="0" smtClean="0"/>
              <a:t>den Streitgegenstand </a:t>
            </a:r>
            <a:r>
              <a:rPr lang="de-DE" sz="2800" dirty="0"/>
              <a:t>betreffend </a:t>
            </a:r>
          </a:p>
        </p:txBody>
      </p:sp>
      <p:sp>
        <p:nvSpPr>
          <p:cNvPr id="5" name="Textfeld 4"/>
          <p:cNvSpPr txBox="1"/>
          <p:nvPr/>
        </p:nvSpPr>
        <p:spPr>
          <a:xfrm>
            <a:off x="474453" y="2363637"/>
            <a:ext cx="11188460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de-DE" sz="3600" dirty="0"/>
              <a:t>d</a:t>
            </a:r>
            <a:r>
              <a:rPr lang="de-DE" sz="3600" dirty="0" smtClean="0"/>
              <a:t>ie Sache darf noch nicht anderweitig anhängig sein </a:t>
            </a:r>
          </a:p>
          <a:p>
            <a:endParaRPr lang="de-DE" sz="1400" dirty="0" smtClean="0"/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de-DE" sz="3600" dirty="0"/>
              <a:t>d</a:t>
            </a:r>
            <a:r>
              <a:rPr lang="de-DE" sz="3600" dirty="0" smtClean="0"/>
              <a:t>ie Sache darf noch nicht mit materieller Rechtskraft entschieden sein </a:t>
            </a:r>
          </a:p>
          <a:p>
            <a:endParaRPr lang="de-DE" sz="1400" dirty="0" smtClean="0"/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de-DE" sz="3600" dirty="0" smtClean="0"/>
              <a:t>Rechtsschutzbedürfnis</a:t>
            </a:r>
          </a:p>
          <a:p>
            <a:endParaRPr lang="de-DE" sz="1400" dirty="0" smtClean="0"/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de-DE" sz="3600" dirty="0" smtClean="0"/>
              <a:t>ordnungsgemäße Klageschrift </a:t>
            </a:r>
            <a:endParaRPr lang="de-DE" sz="3600" dirty="0"/>
          </a:p>
        </p:txBody>
      </p:sp>
    </p:spTree>
    <p:extLst>
      <p:ext uri="{BB962C8B-B14F-4D97-AF65-F5344CB8AC3E}">
        <p14:creationId xmlns:p14="http://schemas.microsoft.com/office/powerpoint/2010/main" val="1777426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-Sitzungssaal">
  <a:themeElements>
    <a:clrScheme name="Ion Boardroom">
      <a:dk1>
        <a:sysClr val="windowText" lastClr="000000"/>
      </a:dk1>
      <a:lt1>
        <a:sysClr val="window" lastClr="FFFFFF"/>
      </a:lt1>
      <a:dk2>
        <a:srgbClr val="EE5818"/>
      </a:dk2>
      <a:lt2>
        <a:srgbClr val="EBEBEB"/>
      </a:lt2>
      <a:accent1>
        <a:srgbClr val="F5A408"/>
      </a:accent1>
      <a:accent2>
        <a:srgbClr val="FA731A"/>
      </a:accent2>
      <a:accent3>
        <a:srgbClr val="AB9281"/>
      </a:accent3>
      <a:accent4>
        <a:srgbClr val="A18CD0"/>
      </a:accent4>
      <a:accent5>
        <a:srgbClr val="8EBBD2"/>
      </a:accent5>
      <a:accent6>
        <a:srgbClr val="ACC995"/>
      </a:accent6>
      <a:hlink>
        <a:srgbClr val="FAC96A"/>
      </a:hlink>
      <a:folHlink>
        <a:srgbClr val="FCDB9B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04000"/>
                <a:satMod val="128000"/>
                <a:lumMod val="10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68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2000"/>
                <a:hueMod val="42000"/>
                <a:satMod val="124000"/>
                <a:lumMod val="62000"/>
              </a:schemeClr>
              <a:schemeClr val="phClr">
                <a:tint val="96000"/>
                <a:satMod val="13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F1C4790-FE3C-4020-8CA7-00621DA7BBB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0</TotalTime>
  <Words>79</Words>
  <Application>Microsoft Office PowerPoint</Application>
  <PresentationFormat>Breitbild</PresentationFormat>
  <Paragraphs>28</Paragraphs>
  <Slides>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9" baseType="lpstr">
      <vt:lpstr>Arial</vt:lpstr>
      <vt:lpstr>Century Gothic</vt:lpstr>
      <vt:lpstr>Wingdings</vt:lpstr>
      <vt:lpstr>Wingdings 3</vt:lpstr>
      <vt:lpstr>Ion-Sitzungssaal</vt:lpstr>
      <vt:lpstr>Prozessvoraussetzungen </vt:lpstr>
      <vt:lpstr>Prozessvoraussetzungen – das Gericht betreffend </vt:lpstr>
      <vt:lpstr>Prozessvoraussetzungen – die Parteien betreffend </vt:lpstr>
      <vt:lpstr>Prozessvoraussetzungen – die den Streitgegenstand betreffend </vt:lpstr>
    </vt:vector>
  </TitlesOfParts>
  <Company>ITDZ-Berlin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Prozessvoraussetzungen </dc:title>
  <dc:creator>Dittrich, Katja</dc:creator>
  <cp:lastModifiedBy>Melchert, Birgit</cp:lastModifiedBy>
  <cp:revision>7</cp:revision>
  <dcterms:created xsi:type="dcterms:W3CDTF">2021-01-28T12:07:47Z</dcterms:created>
  <dcterms:modified xsi:type="dcterms:W3CDTF">2024-10-02T11:04:57Z</dcterms:modified>
</cp:coreProperties>
</file>